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notesMasterIdLst>
    <p:notesMasterId r:id="rId48"/>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presProps" Target="presProps.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image" Target="../media/image-10-2.jpg"/><Relationship Id="rId3" Type="http://schemas.openxmlformats.org/officeDocument/2006/relationships/image" Target="../media/image-10-3.jpg"/><Relationship Id="rId4" Type="http://schemas.openxmlformats.org/officeDocument/2006/relationships/image" Target="../media/image-10-4.jp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slideLayout" Target="../slideLayouts/slideLayout1.xml"/><Relationship Id="rId1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image" Target="../media/image-11-2.png"/><Relationship Id="rId3" Type="http://schemas.openxmlformats.org/officeDocument/2006/relationships/image" Target="../media/image-11-3.sv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image" Target="../media/image-11-8.png"/><Relationship Id="rId9" Type="http://schemas.openxmlformats.org/officeDocument/2006/relationships/image" Target="../media/image-11-9.svg"/><Relationship Id="rId10" Type="http://schemas.openxmlformats.org/officeDocument/2006/relationships/image" Target="../media/image-11-10.png"/><Relationship Id="rId11" Type="http://schemas.openxmlformats.org/officeDocument/2006/relationships/image" Target="../media/image-11-11.svg"/><Relationship Id="rId12" Type="http://schemas.openxmlformats.org/officeDocument/2006/relationships/image" Target="../media/image-11-12.jpg"/><Relationship Id="rId13" Type="http://schemas.openxmlformats.org/officeDocument/2006/relationships/slideLayout" Target="../slideLayouts/slideLayout1.xml"/><Relationship Id="rId1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image" Target="../media/image-12-2.jpg"/><Relationship Id="rId3" Type="http://schemas.openxmlformats.org/officeDocument/2006/relationships/image" Target="../media/image-12-3.jpg"/><Relationship Id="rId4" Type="http://schemas.openxmlformats.org/officeDocument/2006/relationships/image" Target="../media/image-12-4.jpg"/><Relationship Id="rId5" Type="http://schemas.openxmlformats.org/officeDocument/2006/relationships/image" Target="../media/image-12-5.jpg"/><Relationship Id="rId6" Type="http://schemas.openxmlformats.org/officeDocument/2006/relationships/image" Target="../media/image-12-6.jp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svg"/><Relationship Id="rId17" Type="http://schemas.openxmlformats.org/officeDocument/2006/relationships/image" Target="../media/image-12-17.png"/><Relationship Id="rId18" Type="http://schemas.openxmlformats.org/officeDocument/2006/relationships/image" Target="../media/image-12-18.svg"/><Relationship Id="rId19" Type="http://schemas.openxmlformats.org/officeDocument/2006/relationships/image" Target="../media/image-12-19.png"/><Relationship Id="rId20" Type="http://schemas.openxmlformats.org/officeDocument/2006/relationships/image" Target="../media/image-12-20.svg"/><Relationship Id="rId21" Type="http://schemas.openxmlformats.org/officeDocument/2006/relationships/image" Target="../media/image-12-21.png"/><Relationship Id="rId22" Type="http://schemas.openxmlformats.org/officeDocument/2006/relationships/image" Target="../media/image-12-22.svg"/><Relationship Id="rId23" Type="http://schemas.openxmlformats.org/officeDocument/2006/relationships/image" Target="../media/image-12-23.png"/><Relationship Id="rId24" Type="http://schemas.openxmlformats.org/officeDocument/2006/relationships/image" Target="../media/image-12-24.svg"/><Relationship Id="rId25" Type="http://schemas.openxmlformats.org/officeDocument/2006/relationships/slideLayout" Target="../slideLayouts/slideLayout1.xml"/><Relationship Id="rId2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image" Target="../media/image-13-2.png"/><Relationship Id="rId3" Type="http://schemas.openxmlformats.org/officeDocument/2006/relationships/image" Target="../media/image-13-3.svg"/><Relationship Id="rId4" Type="http://schemas.openxmlformats.org/officeDocument/2006/relationships/image" Target="../media/image-13-4.png"/><Relationship Id="rId5" Type="http://schemas.openxmlformats.org/officeDocument/2006/relationships/image" Target="../media/image-13-5.svg"/><Relationship Id="rId6" Type="http://schemas.openxmlformats.org/officeDocument/2006/relationships/image" Target="../media/image-13-6.png"/><Relationship Id="rId7" Type="http://schemas.openxmlformats.org/officeDocument/2006/relationships/image" Target="../media/image-13-7.svg"/><Relationship Id="rId8" Type="http://schemas.openxmlformats.org/officeDocument/2006/relationships/image" Target="../media/image-13-8.png"/><Relationship Id="rId9" Type="http://schemas.openxmlformats.org/officeDocument/2006/relationships/image" Target="../media/image-13-9.svg"/><Relationship Id="rId10" Type="http://schemas.openxmlformats.org/officeDocument/2006/relationships/image" Target="../media/image-13-10.jpg"/><Relationship Id="rId11" Type="http://schemas.openxmlformats.org/officeDocument/2006/relationships/image" Target="../media/image-13-11.jpg"/><Relationship Id="rId12" Type="http://schemas.openxmlformats.org/officeDocument/2006/relationships/image" Target="../media/image-13-12.png"/><Relationship Id="rId13" Type="http://schemas.openxmlformats.org/officeDocument/2006/relationships/image" Target="../media/image-13-13.svg"/><Relationship Id="rId14" Type="http://schemas.openxmlformats.org/officeDocument/2006/relationships/slideLayout" Target="../slideLayouts/slideLayout1.xml"/><Relationship Id="rId1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image" Target="../media/image-14-2.jp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slideLayout" Target="../slideLayouts/slideLayout1.xml"/><Relationship Id="rId1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svg"/><Relationship Id="rId13" Type="http://schemas.openxmlformats.org/officeDocument/2006/relationships/slideLayout" Target="../slideLayouts/slideLayout1.xml"/><Relationship Id="rId1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image" Target="../media/image-18-2.jp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svg"/><Relationship Id="rId11" Type="http://schemas.openxmlformats.org/officeDocument/2006/relationships/image" Target="../media/image-18-11.png"/><Relationship Id="rId12" Type="http://schemas.openxmlformats.org/officeDocument/2006/relationships/image" Target="../media/image-18-12.svg"/><Relationship Id="rId13" Type="http://schemas.openxmlformats.org/officeDocument/2006/relationships/slideLayout" Target="../slideLayouts/slideLayout1.xml"/><Relationship Id="rId1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image" Target="../media/image-19-2.jp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slideLayout" Target="../slideLayouts/slideLayout1.xml"/><Relationship Id="rId8"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image" Target="../media/image-20-2.jpg"/><Relationship Id="rId3" Type="http://schemas.openxmlformats.org/officeDocument/2006/relationships/image" Target="../media/image-20-3.jpg"/><Relationship Id="rId4" Type="http://schemas.openxmlformats.org/officeDocument/2006/relationships/image" Target="../media/image-20-4.png"/><Relationship Id="rId5" Type="http://schemas.openxmlformats.org/officeDocument/2006/relationships/image" Target="../media/image-20-5.sv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image" Target="../media/image-20-8.png"/><Relationship Id="rId9" Type="http://schemas.openxmlformats.org/officeDocument/2006/relationships/image" Target="../media/image-20-9.svg"/><Relationship Id="rId10" Type="http://schemas.openxmlformats.org/officeDocument/2006/relationships/image" Target="../media/image-20-10.png"/><Relationship Id="rId11" Type="http://schemas.openxmlformats.org/officeDocument/2006/relationships/image" Target="../media/image-20-11.svg"/><Relationship Id="rId12" Type="http://schemas.openxmlformats.org/officeDocument/2006/relationships/image" Target="../media/image-20-12.png"/><Relationship Id="rId13" Type="http://schemas.openxmlformats.org/officeDocument/2006/relationships/image" Target="../media/image-20-13.svg"/><Relationship Id="rId14" Type="http://schemas.openxmlformats.org/officeDocument/2006/relationships/image" Target="../media/image-20-14.png"/><Relationship Id="rId15" Type="http://schemas.openxmlformats.org/officeDocument/2006/relationships/image" Target="../media/image-20-15.svg"/><Relationship Id="rId16" Type="http://schemas.openxmlformats.org/officeDocument/2006/relationships/image" Target="../media/image-20-16.png"/><Relationship Id="rId17" Type="http://schemas.openxmlformats.org/officeDocument/2006/relationships/image" Target="../media/image-20-17.svg"/><Relationship Id="rId18" Type="http://schemas.openxmlformats.org/officeDocument/2006/relationships/image" Target="../media/image-20-18.png"/><Relationship Id="rId19" Type="http://schemas.openxmlformats.org/officeDocument/2006/relationships/image" Target="../media/image-20-19.svg"/><Relationship Id="rId20" Type="http://schemas.openxmlformats.org/officeDocument/2006/relationships/image" Target="../media/image-20-20.png"/><Relationship Id="rId21" Type="http://schemas.openxmlformats.org/officeDocument/2006/relationships/image" Target="../media/image-20-21.svg"/><Relationship Id="rId22" Type="http://schemas.openxmlformats.org/officeDocument/2006/relationships/slideLayout" Target="../slideLayouts/slideLayout1.xml"/><Relationship Id="rId2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jpg"/><Relationship Id="rId4" Type="http://schemas.openxmlformats.org/officeDocument/2006/relationships/image" Target="../media/image-21-4.png"/><Relationship Id="rId5" Type="http://schemas.openxmlformats.org/officeDocument/2006/relationships/image" Target="../media/image-21-5.sv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image" Target="../media/image-21-8.png"/><Relationship Id="rId9" Type="http://schemas.openxmlformats.org/officeDocument/2006/relationships/image" Target="../media/image-21-9.svg"/><Relationship Id="rId10" Type="http://schemas.openxmlformats.org/officeDocument/2006/relationships/image" Target="../media/image-21-10.png"/><Relationship Id="rId11" Type="http://schemas.openxmlformats.org/officeDocument/2006/relationships/image" Target="../media/image-21-11.svg"/><Relationship Id="rId12" Type="http://schemas.openxmlformats.org/officeDocument/2006/relationships/image" Target="../media/image-21-12.png"/><Relationship Id="rId13" Type="http://schemas.openxmlformats.org/officeDocument/2006/relationships/image" Target="../media/image-21-13.svg"/><Relationship Id="rId14" Type="http://schemas.openxmlformats.org/officeDocument/2006/relationships/image" Target="../media/image-21-14.jpg"/><Relationship Id="rId15" Type="http://schemas.openxmlformats.org/officeDocument/2006/relationships/image" Target="../media/image-21-15.png"/><Relationship Id="rId16" Type="http://schemas.openxmlformats.org/officeDocument/2006/relationships/image" Target="../media/image-21-16.svg"/><Relationship Id="rId17" Type="http://schemas.openxmlformats.org/officeDocument/2006/relationships/image" Target="../media/image-21-17.png"/><Relationship Id="rId18" Type="http://schemas.openxmlformats.org/officeDocument/2006/relationships/image" Target="../media/image-21-18.svg"/><Relationship Id="rId19" Type="http://schemas.openxmlformats.org/officeDocument/2006/relationships/slideLayout" Target="../slideLayouts/slideLayout1.xml"/><Relationship Id="rId20"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image" Target="../media/image-22-2.jpg"/><Relationship Id="rId3" Type="http://schemas.openxmlformats.org/officeDocument/2006/relationships/image" Target="../media/image-22-3.jpg"/><Relationship Id="rId4" Type="http://schemas.openxmlformats.org/officeDocument/2006/relationships/image" Target="../media/image-22-4.png"/><Relationship Id="rId5" Type="http://schemas.openxmlformats.org/officeDocument/2006/relationships/image" Target="../media/image-22-5.svg"/><Relationship Id="rId6" Type="http://schemas.openxmlformats.org/officeDocument/2006/relationships/image" Target="../media/image-22-6.png"/><Relationship Id="rId7" Type="http://schemas.openxmlformats.org/officeDocument/2006/relationships/image" Target="../media/image-22-7.sv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image" Target="../media/image-22-12.png"/><Relationship Id="rId13" Type="http://schemas.openxmlformats.org/officeDocument/2006/relationships/image" Target="../media/image-22-13.svg"/><Relationship Id="rId14" Type="http://schemas.openxmlformats.org/officeDocument/2006/relationships/image" Target="../media/image-22-14.png"/><Relationship Id="rId15" Type="http://schemas.openxmlformats.org/officeDocument/2006/relationships/image" Target="../media/image-22-15.svg"/><Relationship Id="rId16" Type="http://schemas.openxmlformats.org/officeDocument/2006/relationships/slideLayout" Target="../slideLayouts/slideLayout1.xml"/><Relationship Id="rId1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slideLayout" Target="../slideLayouts/slideLayout1.xml"/><Relationship Id="rId1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jpg"/><Relationship Id="rId2" Type="http://schemas.openxmlformats.org/officeDocument/2006/relationships/image" Target="../media/image-25-2.jpg"/><Relationship Id="rId3" Type="http://schemas.openxmlformats.org/officeDocument/2006/relationships/image" Target="../media/image-25-3.jpg"/><Relationship Id="rId4" Type="http://schemas.openxmlformats.org/officeDocument/2006/relationships/image" Target="../media/image-25-4.jpg"/><Relationship Id="rId5" Type="http://schemas.openxmlformats.org/officeDocument/2006/relationships/image" Target="../media/image-25-5.jpg"/><Relationship Id="rId6" Type="http://schemas.openxmlformats.org/officeDocument/2006/relationships/image" Target="../media/image-25-6.jpg"/><Relationship Id="rId7" Type="http://schemas.openxmlformats.org/officeDocument/2006/relationships/slideLayout" Target="../slideLayouts/slideLayout1.xml"/><Relationship Id="rId8"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jpg"/><Relationship Id="rId2" Type="http://schemas.openxmlformats.org/officeDocument/2006/relationships/image" Target="../media/image-26-2.png"/><Relationship Id="rId3" Type="http://schemas.openxmlformats.org/officeDocument/2006/relationships/image" Target="../media/image-26-3.svg"/><Relationship Id="rId4" Type="http://schemas.openxmlformats.org/officeDocument/2006/relationships/image" Target="../media/image-26-4.png"/><Relationship Id="rId5" Type="http://schemas.openxmlformats.org/officeDocument/2006/relationships/image" Target="../media/image-26-5.svg"/><Relationship Id="rId6" Type="http://schemas.openxmlformats.org/officeDocument/2006/relationships/image" Target="../media/image-26-6.png"/><Relationship Id="rId7" Type="http://schemas.openxmlformats.org/officeDocument/2006/relationships/image" Target="../media/image-26-7.svg"/><Relationship Id="rId8" Type="http://schemas.openxmlformats.org/officeDocument/2006/relationships/slideLayout" Target="../slideLayouts/slideLayout1.xml"/><Relationship Id="rId9"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jpg"/><Relationship Id="rId2" Type="http://schemas.openxmlformats.org/officeDocument/2006/relationships/image" Target="../media/image-27-2.jpg"/><Relationship Id="rId3" Type="http://schemas.openxmlformats.org/officeDocument/2006/relationships/image" Target="../media/image-27-3.png"/><Relationship Id="rId4" Type="http://schemas.openxmlformats.org/officeDocument/2006/relationships/image" Target="../media/image-27-4.svg"/><Relationship Id="rId5" Type="http://schemas.openxmlformats.org/officeDocument/2006/relationships/image" Target="../media/image-27-5.png"/><Relationship Id="rId6" Type="http://schemas.openxmlformats.org/officeDocument/2006/relationships/image" Target="../media/image-27-6.svg"/><Relationship Id="rId7" Type="http://schemas.openxmlformats.org/officeDocument/2006/relationships/image" Target="../media/image-27-7.png"/><Relationship Id="rId8" Type="http://schemas.openxmlformats.org/officeDocument/2006/relationships/image" Target="../media/image-27-8.svg"/><Relationship Id="rId9" Type="http://schemas.openxmlformats.org/officeDocument/2006/relationships/image" Target="../media/image-27-9.png"/><Relationship Id="rId10" Type="http://schemas.openxmlformats.org/officeDocument/2006/relationships/image" Target="../media/image-27-10.svg"/><Relationship Id="rId11" Type="http://schemas.openxmlformats.org/officeDocument/2006/relationships/slideLayout" Target="../slideLayouts/slideLayout1.xml"/><Relationship Id="rId1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jpg"/><Relationship Id="rId2" Type="http://schemas.openxmlformats.org/officeDocument/2006/relationships/image" Target="../media/image-28-2.png"/><Relationship Id="rId3" Type="http://schemas.openxmlformats.org/officeDocument/2006/relationships/image" Target="../media/image-28-3.svg"/><Relationship Id="rId4" Type="http://schemas.openxmlformats.org/officeDocument/2006/relationships/image" Target="../media/image-28-4.jpg"/><Relationship Id="rId5" Type="http://schemas.openxmlformats.org/officeDocument/2006/relationships/image" Target="../media/image-28-5.jpg"/><Relationship Id="rId6" Type="http://schemas.openxmlformats.org/officeDocument/2006/relationships/image" Target="../media/image-28-6.jpg"/><Relationship Id="rId7" Type="http://schemas.openxmlformats.org/officeDocument/2006/relationships/image" Target="../media/image-28-7.jpg"/><Relationship Id="rId8" Type="http://schemas.openxmlformats.org/officeDocument/2006/relationships/slideLayout" Target="../slideLayouts/slideLayout1.xml"/><Relationship Id="rId9"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jpg"/><Relationship Id="rId2" Type="http://schemas.openxmlformats.org/officeDocument/2006/relationships/image" Target="../media/image-29-2.png"/><Relationship Id="rId3" Type="http://schemas.openxmlformats.org/officeDocument/2006/relationships/image" Target="../media/image-29-3.svg"/><Relationship Id="rId4" Type="http://schemas.openxmlformats.org/officeDocument/2006/relationships/image" Target="../media/image-29-4.png"/><Relationship Id="rId5" Type="http://schemas.openxmlformats.org/officeDocument/2006/relationships/image" Target="../media/image-29-5.svg"/><Relationship Id="rId6" Type="http://schemas.openxmlformats.org/officeDocument/2006/relationships/image" Target="../media/image-29-6.png"/><Relationship Id="rId7" Type="http://schemas.openxmlformats.org/officeDocument/2006/relationships/image" Target="../media/image-29-7.svg"/><Relationship Id="rId8" Type="http://schemas.openxmlformats.org/officeDocument/2006/relationships/image" Target="../media/image-29-8.png"/><Relationship Id="rId9" Type="http://schemas.openxmlformats.org/officeDocument/2006/relationships/image" Target="../media/image-29-9.svg"/><Relationship Id="rId10" Type="http://schemas.openxmlformats.org/officeDocument/2006/relationships/image" Target="../media/image-29-10.png"/><Relationship Id="rId11" Type="http://schemas.openxmlformats.org/officeDocument/2006/relationships/image" Target="../media/image-29-11.svg"/><Relationship Id="rId12" Type="http://schemas.openxmlformats.org/officeDocument/2006/relationships/slideLayout" Target="../slideLayouts/slideLayout1.xml"/><Relationship Id="rId1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slideLayout" Target="../slideLayouts/slideLayout1.xml"/><Relationship Id="rId1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jpg"/><Relationship Id="rId2" Type="http://schemas.openxmlformats.org/officeDocument/2006/relationships/image" Target="../media/image-30-2.png"/><Relationship Id="rId3" Type="http://schemas.openxmlformats.org/officeDocument/2006/relationships/image" Target="../media/image-30-3.svg"/><Relationship Id="rId4" Type="http://schemas.openxmlformats.org/officeDocument/2006/relationships/image" Target="../media/image-30-4.png"/><Relationship Id="rId5" Type="http://schemas.openxmlformats.org/officeDocument/2006/relationships/image" Target="../media/image-30-5.svg"/><Relationship Id="rId6" Type="http://schemas.openxmlformats.org/officeDocument/2006/relationships/image" Target="../media/image-30-6.png"/><Relationship Id="rId7" Type="http://schemas.openxmlformats.org/officeDocument/2006/relationships/image" Target="../media/image-30-7.svg"/><Relationship Id="rId8" Type="http://schemas.openxmlformats.org/officeDocument/2006/relationships/image" Target="../media/image-30-8.png"/><Relationship Id="rId9" Type="http://schemas.openxmlformats.org/officeDocument/2006/relationships/image" Target="../media/image-30-9.svg"/><Relationship Id="rId10" Type="http://schemas.openxmlformats.org/officeDocument/2006/relationships/image" Target="../media/image-30-10.png"/><Relationship Id="rId11" Type="http://schemas.openxmlformats.org/officeDocument/2006/relationships/image" Target="../media/image-30-11.svg"/><Relationship Id="rId12" Type="http://schemas.openxmlformats.org/officeDocument/2006/relationships/image" Target="../media/image-30-12.png"/><Relationship Id="rId13" Type="http://schemas.openxmlformats.org/officeDocument/2006/relationships/image" Target="../media/image-30-13.svg"/><Relationship Id="rId14" Type="http://schemas.openxmlformats.org/officeDocument/2006/relationships/image" Target="../media/image-30-14.png"/><Relationship Id="rId15" Type="http://schemas.openxmlformats.org/officeDocument/2006/relationships/image" Target="../media/image-30-15.svg"/><Relationship Id="rId16" Type="http://schemas.openxmlformats.org/officeDocument/2006/relationships/slideLayout" Target="../slideLayouts/slideLayout1.xml"/><Relationship Id="rId17"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jpg"/><Relationship Id="rId2" Type="http://schemas.openxmlformats.org/officeDocument/2006/relationships/image" Target="../media/image-31-2.png"/><Relationship Id="rId3" Type="http://schemas.openxmlformats.org/officeDocument/2006/relationships/image" Target="../media/image-31-3.svg"/><Relationship Id="rId4" Type="http://schemas.openxmlformats.org/officeDocument/2006/relationships/image" Target="../media/image-31-4.png"/><Relationship Id="rId5" Type="http://schemas.openxmlformats.org/officeDocument/2006/relationships/image" Target="../media/image-31-5.svg"/><Relationship Id="rId6" Type="http://schemas.openxmlformats.org/officeDocument/2006/relationships/image" Target="../media/image-31-6.png"/><Relationship Id="rId7" Type="http://schemas.openxmlformats.org/officeDocument/2006/relationships/image" Target="../media/image-31-7.svg"/><Relationship Id="rId8" Type="http://schemas.openxmlformats.org/officeDocument/2006/relationships/image" Target="../media/image-31-8.png"/><Relationship Id="rId9" Type="http://schemas.openxmlformats.org/officeDocument/2006/relationships/image" Target="../media/image-31-9.svg"/><Relationship Id="rId10" Type="http://schemas.openxmlformats.org/officeDocument/2006/relationships/image" Target="../media/image-31-10.png"/><Relationship Id="rId11" Type="http://schemas.openxmlformats.org/officeDocument/2006/relationships/image" Target="../media/image-31-11.svg"/><Relationship Id="rId12" Type="http://schemas.openxmlformats.org/officeDocument/2006/relationships/image" Target="../media/image-31-12.png"/><Relationship Id="rId13" Type="http://schemas.openxmlformats.org/officeDocument/2006/relationships/image" Target="../media/image-31-13.svg"/><Relationship Id="rId14" Type="http://schemas.openxmlformats.org/officeDocument/2006/relationships/image" Target="../media/image-31-14.png"/><Relationship Id="rId15" Type="http://schemas.openxmlformats.org/officeDocument/2006/relationships/image" Target="../media/image-31-15.svg"/><Relationship Id="rId16" Type="http://schemas.openxmlformats.org/officeDocument/2006/relationships/slideLayout" Target="../slideLayouts/slideLayout1.xml"/><Relationship Id="rId17"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jpg"/><Relationship Id="rId2" Type="http://schemas.openxmlformats.org/officeDocument/2006/relationships/image" Target="../media/image-32-2.png"/><Relationship Id="rId3" Type="http://schemas.openxmlformats.org/officeDocument/2006/relationships/image" Target="../media/image-32-3.svg"/><Relationship Id="rId4" Type="http://schemas.openxmlformats.org/officeDocument/2006/relationships/image" Target="../media/image-32-4.png"/><Relationship Id="rId5" Type="http://schemas.openxmlformats.org/officeDocument/2006/relationships/image" Target="../media/image-32-5.svg"/><Relationship Id="rId6" Type="http://schemas.openxmlformats.org/officeDocument/2006/relationships/image" Target="../media/image-32-6.png"/><Relationship Id="rId7" Type="http://schemas.openxmlformats.org/officeDocument/2006/relationships/image" Target="../media/image-32-7.svg"/><Relationship Id="rId8" Type="http://schemas.openxmlformats.org/officeDocument/2006/relationships/image" Target="../media/image-32-8.png"/><Relationship Id="rId9" Type="http://schemas.openxmlformats.org/officeDocument/2006/relationships/image" Target="../media/image-32-9.svg"/><Relationship Id="rId10" Type="http://schemas.openxmlformats.org/officeDocument/2006/relationships/image" Target="../media/image-32-10.png"/><Relationship Id="rId11" Type="http://schemas.openxmlformats.org/officeDocument/2006/relationships/image" Target="../media/image-32-11.svg"/><Relationship Id="rId12" Type="http://schemas.openxmlformats.org/officeDocument/2006/relationships/image" Target="../media/image-32-12.jpg"/><Relationship Id="rId13" Type="http://schemas.openxmlformats.org/officeDocument/2006/relationships/image" Target="../media/image-32-13.png"/><Relationship Id="rId14" Type="http://schemas.openxmlformats.org/officeDocument/2006/relationships/image" Target="../media/image-32-14.svg"/><Relationship Id="rId15" Type="http://schemas.openxmlformats.org/officeDocument/2006/relationships/image" Target="../media/image-32-15.png"/><Relationship Id="rId16" Type="http://schemas.openxmlformats.org/officeDocument/2006/relationships/image" Target="../media/image-32-16.svg"/><Relationship Id="rId17" Type="http://schemas.openxmlformats.org/officeDocument/2006/relationships/image" Target="../media/image-32-17.png"/><Relationship Id="rId18" Type="http://schemas.openxmlformats.org/officeDocument/2006/relationships/image" Target="../media/image-32-18.svg"/><Relationship Id="rId19" Type="http://schemas.openxmlformats.org/officeDocument/2006/relationships/image" Target="../media/image-32-19.png"/><Relationship Id="rId20" Type="http://schemas.openxmlformats.org/officeDocument/2006/relationships/image" Target="../media/image-32-20.svg"/><Relationship Id="rId21" Type="http://schemas.openxmlformats.org/officeDocument/2006/relationships/image" Target="../media/image-32-21.png"/><Relationship Id="rId22" Type="http://schemas.openxmlformats.org/officeDocument/2006/relationships/image" Target="../media/image-32-22.svg"/><Relationship Id="rId23" Type="http://schemas.openxmlformats.org/officeDocument/2006/relationships/image" Target="../media/image-32-23.png"/><Relationship Id="rId24" Type="http://schemas.openxmlformats.org/officeDocument/2006/relationships/image" Target="../media/image-32-24.svg"/><Relationship Id="rId25" Type="http://schemas.openxmlformats.org/officeDocument/2006/relationships/image" Target="../media/image-32-25.png"/><Relationship Id="rId26" Type="http://schemas.openxmlformats.org/officeDocument/2006/relationships/image" Target="../media/image-32-26.svg"/><Relationship Id="rId27" Type="http://schemas.openxmlformats.org/officeDocument/2006/relationships/image" Target="../media/image-32-27.png"/><Relationship Id="rId28" Type="http://schemas.openxmlformats.org/officeDocument/2006/relationships/image" Target="../media/image-32-28.svg"/><Relationship Id="rId29" Type="http://schemas.openxmlformats.org/officeDocument/2006/relationships/image" Target="../media/image-32-29.png"/><Relationship Id="rId30" Type="http://schemas.openxmlformats.org/officeDocument/2006/relationships/image" Target="../media/image-32-30.svg"/><Relationship Id="rId31" Type="http://schemas.openxmlformats.org/officeDocument/2006/relationships/image" Target="../media/image-32-31.png"/><Relationship Id="rId32" Type="http://schemas.openxmlformats.org/officeDocument/2006/relationships/image" Target="../media/image-32-32.svg"/><Relationship Id="rId33" Type="http://schemas.openxmlformats.org/officeDocument/2006/relationships/slideLayout" Target="../slideLayouts/slideLayout1.xml"/><Relationship Id="rId3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image" Target="../media/image-33-2.svg"/><Relationship Id="rId3" Type="http://schemas.openxmlformats.org/officeDocument/2006/relationships/image" Target="../media/image-33-3.png"/><Relationship Id="rId4" Type="http://schemas.openxmlformats.org/officeDocument/2006/relationships/image" Target="../media/image-33-4.svg"/><Relationship Id="rId5" Type="http://schemas.openxmlformats.org/officeDocument/2006/relationships/image" Target="../media/image-33-5.png"/><Relationship Id="rId6" Type="http://schemas.openxmlformats.org/officeDocument/2006/relationships/image" Target="../media/image-33-6.svg"/><Relationship Id="rId7" Type="http://schemas.openxmlformats.org/officeDocument/2006/relationships/image" Target="../media/image-33-7.png"/><Relationship Id="rId8" Type="http://schemas.openxmlformats.org/officeDocument/2006/relationships/image" Target="../media/image-33-8.svg"/><Relationship Id="rId9" Type="http://schemas.openxmlformats.org/officeDocument/2006/relationships/slideLayout" Target="../slideLayouts/slideLayout1.xml"/><Relationship Id="rId10"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jpg"/><Relationship Id="rId2" Type="http://schemas.openxmlformats.org/officeDocument/2006/relationships/slideLayout" Target="../slideLayouts/slideLayout1.xml"/><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jpg"/><Relationship Id="rId2" Type="http://schemas.openxmlformats.org/officeDocument/2006/relationships/image" Target="../media/image-35-2.png"/><Relationship Id="rId3" Type="http://schemas.openxmlformats.org/officeDocument/2006/relationships/image" Target="../media/image-35-3.svg"/><Relationship Id="rId4" Type="http://schemas.openxmlformats.org/officeDocument/2006/relationships/image" Target="../media/image-35-4.png"/><Relationship Id="rId5" Type="http://schemas.openxmlformats.org/officeDocument/2006/relationships/image" Target="../media/image-35-5.svg"/><Relationship Id="rId6" Type="http://schemas.openxmlformats.org/officeDocument/2006/relationships/image" Target="../media/image-35-6.png"/><Relationship Id="rId7" Type="http://schemas.openxmlformats.org/officeDocument/2006/relationships/image" Target="../media/image-35-7.svg"/><Relationship Id="rId8" Type="http://schemas.openxmlformats.org/officeDocument/2006/relationships/image" Target="../media/image-35-8.png"/><Relationship Id="rId9" Type="http://schemas.openxmlformats.org/officeDocument/2006/relationships/image" Target="../media/image-35-9.svg"/><Relationship Id="rId10" Type="http://schemas.openxmlformats.org/officeDocument/2006/relationships/image" Target="../media/image-35-10.png"/><Relationship Id="rId11" Type="http://schemas.openxmlformats.org/officeDocument/2006/relationships/image" Target="../media/image-35-11.svg"/><Relationship Id="rId12" Type="http://schemas.openxmlformats.org/officeDocument/2006/relationships/slideLayout" Target="../slideLayouts/slideLayout1.xml"/><Relationship Id="rId1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image" Target="../media/image-36-2.svg"/><Relationship Id="rId3" Type="http://schemas.openxmlformats.org/officeDocument/2006/relationships/image" Target="../media/image-36-3.png"/><Relationship Id="rId4" Type="http://schemas.openxmlformats.org/officeDocument/2006/relationships/image" Target="../media/image-36-4.svg"/><Relationship Id="rId5" Type="http://schemas.openxmlformats.org/officeDocument/2006/relationships/image" Target="../media/image-36-5.png"/><Relationship Id="rId6" Type="http://schemas.openxmlformats.org/officeDocument/2006/relationships/image" Target="../media/image-36-6.svg"/><Relationship Id="rId7" Type="http://schemas.openxmlformats.org/officeDocument/2006/relationships/image" Target="../media/image-36-7.png"/><Relationship Id="rId8" Type="http://schemas.openxmlformats.org/officeDocument/2006/relationships/image" Target="../media/image-36-8.svg"/><Relationship Id="rId9" Type="http://schemas.openxmlformats.org/officeDocument/2006/relationships/image" Target="../media/image-36-9.png"/><Relationship Id="rId10" Type="http://schemas.openxmlformats.org/officeDocument/2006/relationships/image" Target="../media/image-36-10.svg"/><Relationship Id="rId11" Type="http://schemas.openxmlformats.org/officeDocument/2006/relationships/image" Target="../media/image-36-11.jpg"/><Relationship Id="rId12" Type="http://schemas.openxmlformats.org/officeDocument/2006/relationships/image" Target="../media/image-36-12.png"/><Relationship Id="rId13" Type="http://schemas.openxmlformats.org/officeDocument/2006/relationships/image" Target="../media/image-36-13.svg"/><Relationship Id="rId14" Type="http://schemas.openxmlformats.org/officeDocument/2006/relationships/slideLayout" Target="../slideLayouts/slideLayout1.xml"/><Relationship Id="rId15"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jpg"/><Relationship Id="rId2" Type="http://schemas.openxmlformats.org/officeDocument/2006/relationships/image" Target="../media/image-37-2.png"/><Relationship Id="rId3" Type="http://schemas.openxmlformats.org/officeDocument/2006/relationships/image" Target="../media/image-37-3.svg"/><Relationship Id="rId4" Type="http://schemas.openxmlformats.org/officeDocument/2006/relationships/image" Target="../media/image-37-4.png"/><Relationship Id="rId5" Type="http://schemas.openxmlformats.org/officeDocument/2006/relationships/image" Target="../media/image-37-5.svg"/><Relationship Id="rId6" Type="http://schemas.openxmlformats.org/officeDocument/2006/relationships/image" Target="../media/image-37-6.png"/><Relationship Id="rId7" Type="http://schemas.openxmlformats.org/officeDocument/2006/relationships/image" Target="../media/image-37-7.svg"/><Relationship Id="rId8" Type="http://schemas.openxmlformats.org/officeDocument/2006/relationships/image" Target="../media/image-37-8.png"/><Relationship Id="rId9" Type="http://schemas.openxmlformats.org/officeDocument/2006/relationships/image" Target="../media/image-37-9.svg"/><Relationship Id="rId10" Type="http://schemas.openxmlformats.org/officeDocument/2006/relationships/image" Target="../media/image-37-10.png"/><Relationship Id="rId11" Type="http://schemas.openxmlformats.org/officeDocument/2006/relationships/image" Target="../media/image-37-11.svg"/><Relationship Id="rId12" Type="http://schemas.openxmlformats.org/officeDocument/2006/relationships/image" Target="../media/image-37-12.jpg"/><Relationship Id="rId13" Type="http://schemas.openxmlformats.org/officeDocument/2006/relationships/slideLayout" Target="../slideLayouts/slideLayout1.xml"/><Relationship Id="rId1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8-1.png"/><Relationship Id="rId2" Type="http://schemas.openxmlformats.org/officeDocument/2006/relationships/image" Target="../media/image-38-2.svg"/><Relationship Id="rId3" Type="http://schemas.openxmlformats.org/officeDocument/2006/relationships/image" Target="../media/image-38-3.png"/><Relationship Id="rId4" Type="http://schemas.openxmlformats.org/officeDocument/2006/relationships/image" Target="../media/image-38-4.svg"/><Relationship Id="rId5" Type="http://schemas.openxmlformats.org/officeDocument/2006/relationships/image" Target="../media/image-38-5.png"/><Relationship Id="rId6" Type="http://schemas.openxmlformats.org/officeDocument/2006/relationships/image" Target="../media/image-38-6.svg"/><Relationship Id="rId7" Type="http://schemas.openxmlformats.org/officeDocument/2006/relationships/image" Target="../media/image-38-7.png"/><Relationship Id="rId8" Type="http://schemas.openxmlformats.org/officeDocument/2006/relationships/image" Target="../media/image-38-8.svg"/><Relationship Id="rId9" Type="http://schemas.openxmlformats.org/officeDocument/2006/relationships/image" Target="../media/image-38-9.png"/><Relationship Id="rId10" Type="http://schemas.openxmlformats.org/officeDocument/2006/relationships/image" Target="../media/image-38-10.svg"/><Relationship Id="rId11" Type="http://schemas.openxmlformats.org/officeDocument/2006/relationships/image" Target="../media/image-38-11.png"/><Relationship Id="rId12" Type="http://schemas.openxmlformats.org/officeDocument/2006/relationships/image" Target="../media/image-38-12.svg"/><Relationship Id="rId13" Type="http://schemas.openxmlformats.org/officeDocument/2006/relationships/slideLayout" Target="../slideLayouts/slideLayout1.xml"/><Relationship Id="rId1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jpg"/><Relationship Id="rId2" Type="http://schemas.openxmlformats.org/officeDocument/2006/relationships/slideLayout" Target="../slideLayouts/slideLayout1.xml"/><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image" Target="../media/image-4-2.png"/><Relationship Id="rId3" Type="http://schemas.openxmlformats.org/officeDocument/2006/relationships/image" Target="../media/image-4-3.svg"/><Relationship Id="rId4" Type="http://schemas.openxmlformats.org/officeDocument/2006/relationships/image" Target="../media/image-4-4.png"/><Relationship Id="rId5" Type="http://schemas.openxmlformats.org/officeDocument/2006/relationships/image" Target="../media/image-4-5.svg"/><Relationship Id="rId6" Type="http://schemas.openxmlformats.org/officeDocument/2006/relationships/image" Target="../media/image-4-6.png"/><Relationship Id="rId7" Type="http://schemas.openxmlformats.org/officeDocument/2006/relationships/image" Target="../media/image-4-7.sv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image" Target="../media/image-40-1.png"/><Relationship Id="rId2" Type="http://schemas.openxmlformats.org/officeDocument/2006/relationships/image" Target="../media/image-40-2.svg"/><Relationship Id="rId3" Type="http://schemas.openxmlformats.org/officeDocument/2006/relationships/image" Target="../media/image-40-3.png"/><Relationship Id="rId4" Type="http://schemas.openxmlformats.org/officeDocument/2006/relationships/image" Target="../media/image-40-4.svg"/><Relationship Id="rId5" Type="http://schemas.openxmlformats.org/officeDocument/2006/relationships/image" Target="../media/image-40-5.png"/><Relationship Id="rId6" Type="http://schemas.openxmlformats.org/officeDocument/2006/relationships/image" Target="../media/image-40-6.svg"/><Relationship Id="rId7" Type="http://schemas.openxmlformats.org/officeDocument/2006/relationships/image" Target="../media/image-40-7.jpg"/><Relationship Id="rId8" Type="http://schemas.openxmlformats.org/officeDocument/2006/relationships/image" Target="../media/image-40-8.png"/><Relationship Id="rId9" Type="http://schemas.openxmlformats.org/officeDocument/2006/relationships/image" Target="../media/image-40-9.svg"/><Relationship Id="rId10" Type="http://schemas.openxmlformats.org/officeDocument/2006/relationships/slideLayout" Target="../slideLayouts/slideLayout1.xml"/><Relationship Id="rId11"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image" Target="../media/image-41-1.png"/><Relationship Id="rId2" Type="http://schemas.openxmlformats.org/officeDocument/2006/relationships/image" Target="../media/image-41-2.svg"/><Relationship Id="rId3" Type="http://schemas.openxmlformats.org/officeDocument/2006/relationships/image" Target="../media/image-41-3.png"/><Relationship Id="rId4" Type="http://schemas.openxmlformats.org/officeDocument/2006/relationships/image" Target="../media/image-41-4.svg"/><Relationship Id="rId5" Type="http://schemas.openxmlformats.org/officeDocument/2006/relationships/image" Target="../media/image-41-5.png"/><Relationship Id="rId6" Type="http://schemas.openxmlformats.org/officeDocument/2006/relationships/image" Target="../media/image-41-6.svg"/><Relationship Id="rId7" Type="http://schemas.openxmlformats.org/officeDocument/2006/relationships/image" Target="../media/image-41-7.png"/><Relationship Id="rId8" Type="http://schemas.openxmlformats.org/officeDocument/2006/relationships/image" Target="../media/image-41-8.svg"/><Relationship Id="rId9" Type="http://schemas.openxmlformats.org/officeDocument/2006/relationships/image" Target="../media/image-41-9.png"/><Relationship Id="rId10" Type="http://schemas.openxmlformats.org/officeDocument/2006/relationships/image" Target="../media/image-41-10.svg"/><Relationship Id="rId11" Type="http://schemas.openxmlformats.org/officeDocument/2006/relationships/image" Target="../media/image-41-11.png"/><Relationship Id="rId12" Type="http://schemas.openxmlformats.org/officeDocument/2006/relationships/image" Target="../media/image-41-12.svg"/><Relationship Id="rId13" Type="http://schemas.openxmlformats.org/officeDocument/2006/relationships/slideLayout" Target="../slideLayouts/slideLayout1.xml"/><Relationship Id="rId1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image" Target="../media/image-42-1.jpg"/><Relationship Id="rId2" Type="http://schemas.openxmlformats.org/officeDocument/2006/relationships/image" Target="../media/image-42-2.png"/><Relationship Id="rId3" Type="http://schemas.openxmlformats.org/officeDocument/2006/relationships/image" Target="../media/image-42-3.svg"/><Relationship Id="rId4" Type="http://schemas.openxmlformats.org/officeDocument/2006/relationships/image" Target="../media/image-42-4.png"/><Relationship Id="rId5" Type="http://schemas.openxmlformats.org/officeDocument/2006/relationships/image" Target="../media/image-42-5.svg"/><Relationship Id="rId6" Type="http://schemas.openxmlformats.org/officeDocument/2006/relationships/image" Target="../media/image-42-6.png"/><Relationship Id="rId7" Type="http://schemas.openxmlformats.org/officeDocument/2006/relationships/image" Target="../media/image-42-7.svg"/><Relationship Id="rId8" Type="http://schemas.openxmlformats.org/officeDocument/2006/relationships/image" Target="../media/image-42-8.png"/><Relationship Id="rId9" Type="http://schemas.openxmlformats.org/officeDocument/2006/relationships/image" Target="../media/image-42-9.svg"/><Relationship Id="rId10" Type="http://schemas.openxmlformats.org/officeDocument/2006/relationships/image" Target="../media/image-42-10.png"/><Relationship Id="rId11" Type="http://schemas.openxmlformats.org/officeDocument/2006/relationships/image" Target="../media/image-42-11.svg"/><Relationship Id="rId12" Type="http://schemas.openxmlformats.org/officeDocument/2006/relationships/slideLayout" Target="../slideLayouts/slideLayout1.xml"/><Relationship Id="rId13"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image" Target="../media/image-43-1.png"/><Relationship Id="rId2" Type="http://schemas.openxmlformats.org/officeDocument/2006/relationships/image" Target="../media/image-43-2.svg"/><Relationship Id="rId3" Type="http://schemas.openxmlformats.org/officeDocument/2006/relationships/image" Target="../media/image-43-3.png"/><Relationship Id="rId4" Type="http://schemas.openxmlformats.org/officeDocument/2006/relationships/image" Target="../media/image-43-4.svg"/><Relationship Id="rId5" Type="http://schemas.openxmlformats.org/officeDocument/2006/relationships/image" Target="../media/image-43-5.png"/><Relationship Id="rId6" Type="http://schemas.openxmlformats.org/officeDocument/2006/relationships/image" Target="../media/image-43-6.svg"/><Relationship Id="rId7" Type="http://schemas.openxmlformats.org/officeDocument/2006/relationships/slideLayout" Target="../slideLayouts/slideLayout1.xml"/><Relationship Id="rId8"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jpg"/><Relationship Id="rId2" Type="http://schemas.openxmlformats.org/officeDocument/2006/relationships/slideLayout" Target="../slideLayouts/slideLayout1.xml"/><Relationship Id="rId3"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image" Target="../media/image-45-1.jpg"/><Relationship Id="rId2" Type="http://schemas.openxmlformats.org/officeDocument/2006/relationships/slideLayout" Target="../slideLayouts/slideLayout1.xml"/><Relationship Id="rId3"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image" Target="../media/image-46-1.png"/><Relationship Id="rId2" Type="http://schemas.openxmlformats.org/officeDocument/2006/relationships/image" Target="../media/image-46-2.svg"/><Relationship Id="rId3" Type="http://schemas.openxmlformats.org/officeDocument/2006/relationships/image" Target="../media/image-46-3.png"/><Relationship Id="rId4" Type="http://schemas.openxmlformats.org/officeDocument/2006/relationships/image" Target="../media/image-46-4.svg"/><Relationship Id="rId5" Type="http://schemas.openxmlformats.org/officeDocument/2006/relationships/image" Target="../media/image-46-5.png"/><Relationship Id="rId6" Type="http://schemas.openxmlformats.org/officeDocument/2006/relationships/image" Target="../media/image-46-6.svg"/><Relationship Id="rId7" Type="http://schemas.openxmlformats.org/officeDocument/2006/relationships/slideLayout" Target="../slideLayouts/slideLayout1.xml"/><Relationship Id="rId8"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image" Target="../media/image-5-2.jp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image" Target="../media/image-6-2.jp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jp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jp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image" Target="../media/image-6-13.png"/><Relationship Id="rId14" Type="http://schemas.openxmlformats.org/officeDocument/2006/relationships/image" Target="../media/image-6-14.svg"/><Relationship Id="rId15" Type="http://schemas.openxmlformats.org/officeDocument/2006/relationships/image" Target="../media/image-6-15.png"/><Relationship Id="rId16" Type="http://schemas.openxmlformats.org/officeDocument/2006/relationships/image" Target="../media/image-6-16.svg"/><Relationship Id="rId17" Type="http://schemas.openxmlformats.org/officeDocument/2006/relationships/slideLayout" Target="../slideLayouts/slideLayout1.xml"/><Relationship Id="rId1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image" Target="../media/image-7-2.png"/><Relationship Id="rId3" Type="http://schemas.openxmlformats.org/officeDocument/2006/relationships/image" Target="../media/image-7-3.sv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image" Target="../media/image-7-8.jp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svg"/><Relationship Id="rId17" Type="http://schemas.openxmlformats.org/officeDocument/2006/relationships/image" Target="../media/image-7-17.png"/><Relationship Id="rId18" Type="http://schemas.openxmlformats.org/officeDocument/2006/relationships/image" Target="../media/image-7-18.svg"/><Relationship Id="rId19" Type="http://schemas.openxmlformats.org/officeDocument/2006/relationships/slideLayout" Target="../slideLayouts/slideLayout1.xml"/><Relationship Id="rId2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workspace/deck/assets/t-cover.jpg">    </p:cNvPr>
          <p:cNvPicPr>
            <a:picLocks noChangeAspect="1"/>
          </p:cNvPicPr>
          <p:nvPr/>
        </p:nvPicPr>
        <p:blipFill>
          <a:blip r:embed="rId1"/>
          <a:stretch>
            <a:fillRect/>
          </a:stretch>
        </p:blipFill>
        <p:spPr>
          <a:xfrm>
            <a:off x="5349240" y="0"/>
            <a:ext cx="6839712" cy="6858000"/>
          </a:xfrm>
          <a:prstGeom prst="rect">
            <a:avLst/>
          </a:prstGeom>
        </p:spPr>
      </p:pic>
      <p:sp>
        <p:nvSpPr>
          <p:cNvPr id="3" name="Shape 0"/>
          <p:cNvSpPr/>
          <p:nvPr/>
        </p:nvSpPr>
        <p:spPr>
          <a:xfrm>
            <a:off x="0" y="0"/>
            <a:ext cx="5989320" cy="6858000"/>
          </a:xfrm>
          <a:prstGeom prst="rect">
            <a:avLst/>
          </a:prstGeom>
          <a:solidFill>
            <a:srgbClr val="FFFFFF"/>
          </a:solidFill>
          <a:ln w="12700">
            <a:solidFill>
              <a:srgbClr val="333333"/>
            </a:solidFill>
            <a:prstDash val="solid"/>
          </a:ln>
        </p:spPr>
      </p:sp>
      <p:sp>
        <p:nvSpPr>
          <p:cNvPr id="4" name="Shape 1"/>
          <p:cNvSpPr/>
          <p:nvPr/>
        </p:nvSpPr>
        <p:spPr>
          <a:xfrm flipH="1">
            <a:off x="4709160" y="0"/>
            <a:ext cx="2331720" cy="6858000"/>
          </a:xfrm>
          <a:prstGeom prst="rtTriangle">
            <a:avLst/>
          </a:prstGeom>
          <a:solidFill>
            <a:srgbClr val="FFFFFF"/>
          </a:solidFill>
          <a:ln w="12700">
            <a:solidFill>
              <a:srgbClr val="333333"/>
            </a:solidFill>
            <a:prstDash val="solid"/>
          </a:ln>
        </p:spPr>
      </p:sp>
      <p:sp>
        <p:nvSpPr>
          <p:cNvPr id="5" name="Shape 2"/>
          <p:cNvSpPr/>
          <p:nvPr/>
        </p:nvSpPr>
        <p:spPr>
          <a:xfrm>
            <a:off x="475488" y="438912"/>
            <a:ext cx="914766" cy="312359"/>
          </a:xfrm>
          <a:prstGeom prst="roundRect">
            <a:avLst>
              <a:gd name="adj" fmla="val 8782"/>
            </a:avLst>
          </a:prstGeom>
          <a:solidFill>
            <a:srgbClr val="D2051E"/>
          </a:solidFill>
          <a:ln w="12700">
            <a:solidFill>
              <a:srgbClr val="333333"/>
            </a:solidFill>
            <a:prstDash val="solid"/>
          </a:ln>
        </p:spPr>
      </p:sp>
      <p:sp>
        <p:nvSpPr>
          <p:cNvPr id="6" name="Text 3"/>
          <p:cNvSpPr/>
          <p:nvPr/>
        </p:nvSpPr>
        <p:spPr>
          <a:xfrm>
            <a:off x="475488" y="438912"/>
            <a:ext cx="914766" cy="312359"/>
          </a:xfrm>
          <a:prstGeom prst="rect">
            <a:avLst/>
          </a:prstGeom>
          <a:noFill/>
          <a:ln/>
        </p:spPr>
        <p:txBody>
          <a:bodyPr wrap="square" lIns="0" tIns="0" rIns="0" bIns="0" rtlCol="0" anchor="ctr"/>
          <a:lstStyle/>
          <a:p>
            <a:pPr algn="ctr" indent="0" marL="0">
              <a:buNone/>
            </a:pPr>
            <a:r>
              <a:rPr lang="en-US" sz="1300" b="1" spc="120" kern="0" dirty="0">
                <a:solidFill>
                  <a:srgbClr val="FFFFFF"/>
                </a:solidFill>
                <a:latin typeface="Arial" pitchFamily="34" charset="0"/>
                <a:ea typeface="Arial" pitchFamily="34" charset="-122"/>
                <a:cs typeface="Arial" pitchFamily="34" charset="-120"/>
              </a:rPr>
              <a:t>HILTI</a:t>
            </a:r>
            <a:endParaRPr lang="en-US" sz="1300" dirty="0"/>
          </a:p>
        </p:txBody>
      </p:sp>
      <p:sp>
        <p:nvSpPr>
          <p:cNvPr id="7" name="Text 4"/>
          <p:cNvSpPr/>
          <p:nvPr/>
        </p:nvSpPr>
        <p:spPr>
          <a:xfrm>
            <a:off x="475488" y="1572768"/>
            <a:ext cx="6035040" cy="530352"/>
          </a:xfrm>
          <a:prstGeom prst="rect">
            <a:avLst/>
          </a:prstGeom>
          <a:noFill/>
          <a:ln/>
        </p:spPr>
        <p:txBody>
          <a:bodyPr wrap="square" lIns="0" tIns="0" rIns="0" bIns="0" rtlCol="0" anchor="t"/>
          <a:lstStyle/>
          <a:p>
            <a:pPr indent="0" marL="0">
              <a:buNone/>
            </a:pPr>
            <a:r>
              <a:rPr lang="en-US" sz="3200" dirty="0">
                <a:solidFill>
                  <a:srgbClr val="3F3E42"/>
                </a:solidFill>
                <a:latin typeface="Arial" pitchFamily="34" charset="0"/>
                <a:ea typeface="Arial" pitchFamily="34" charset="-122"/>
                <a:cs typeface="Arial" pitchFamily="34" charset="-120"/>
              </a:rPr>
              <a:t>Mastering subframing</a:t>
            </a:r>
            <a:endParaRPr lang="en-US" sz="3200" dirty="0"/>
          </a:p>
        </p:txBody>
      </p:sp>
      <p:sp>
        <p:nvSpPr>
          <p:cNvPr id="8" name="Text 5"/>
          <p:cNvSpPr/>
          <p:nvPr/>
        </p:nvSpPr>
        <p:spPr>
          <a:xfrm>
            <a:off x="475488" y="2084832"/>
            <a:ext cx="6035040" cy="457200"/>
          </a:xfrm>
          <a:prstGeom prst="rect">
            <a:avLst/>
          </a:prstGeom>
          <a:noFill/>
          <a:ln/>
        </p:spPr>
        <p:txBody>
          <a:bodyPr wrap="square" lIns="0" tIns="0" rIns="0" bIns="0" rtlCol="0" anchor="t"/>
          <a:lstStyle/>
          <a:p>
            <a:pPr indent="0" marL="0">
              <a:buNone/>
            </a:pPr>
            <a:r>
              <a:rPr lang="en-US" sz="3000" dirty="0">
                <a:solidFill>
                  <a:srgbClr val="3F3E42"/>
                </a:solidFill>
                <a:latin typeface="Arial" pitchFamily="34" charset="0"/>
                <a:ea typeface="Arial" pitchFamily="34" charset="-122"/>
                <a:cs typeface="Arial" pitchFamily="34" charset="-120"/>
              </a:rPr>
              <a:t>in rainscreen façades:</a:t>
            </a:r>
            <a:endParaRPr lang="en-US" sz="3000" dirty="0"/>
          </a:p>
        </p:txBody>
      </p:sp>
      <p:sp>
        <p:nvSpPr>
          <p:cNvPr id="9" name="Text 6"/>
          <p:cNvSpPr/>
          <p:nvPr/>
        </p:nvSpPr>
        <p:spPr>
          <a:xfrm>
            <a:off x="475488" y="2651760"/>
            <a:ext cx="5852160" cy="640080"/>
          </a:xfrm>
          <a:prstGeom prst="rect">
            <a:avLst/>
          </a:prstGeom>
          <a:noFill/>
          <a:ln/>
        </p:spPr>
        <p:txBody>
          <a:bodyPr wrap="square" lIns="0" tIns="0" rIns="0" bIns="0" rtlCol="0" anchor="t"/>
          <a:lstStyle/>
          <a:p>
            <a:pPr indent="0" marL="0">
              <a:buNone/>
            </a:pPr>
            <a:r>
              <a:rPr lang="en-US" sz="1300" b="1" spc="70" kern="0" dirty="0">
                <a:solidFill>
                  <a:srgbClr val="5A585C"/>
                </a:solidFill>
                <a:latin typeface="Arial" pitchFamily="34" charset="0"/>
                <a:ea typeface="Arial" pitchFamily="34" charset="-122"/>
                <a:cs typeface="Arial" pitchFamily="34" charset="-120"/>
              </a:rPr>
              <a:t>BALANCING PERFORMANCE,</a:t>
            </a:r>
            <a:endParaRPr lang="en-US" sz="1300" dirty="0"/>
          </a:p>
          <a:p>
            <a:pPr indent="0" marL="0">
              <a:buNone/>
            </a:pPr>
            <a:r>
              <a:rPr lang="en-US" sz="1300" b="1" spc="70" kern="0" dirty="0">
                <a:solidFill>
                  <a:srgbClr val="5A585C"/>
                </a:solidFill>
                <a:latin typeface="Arial" pitchFamily="34" charset="0"/>
                <a:ea typeface="Arial" pitchFamily="34" charset="-122"/>
                <a:cs typeface="Arial" pitchFamily="34" charset="-120"/>
              </a:rPr>
              <a:t>SUSTAINABILITY, AND DURABILITY</a:t>
            </a:r>
            <a:endParaRPr lang="en-US" sz="1300" dirty="0"/>
          </a:p>
        </p:txBody>
      </p:sp>
      <p:sp>
        <p:nvSpPr>
          <p:cNvPr id="10" name="Text 7"/>
          <p:cNvSpPr/>
          <p:nvPr/>
        </p:nvSpPr>
        <p:spPr>
          <a:xfrm>
            <a:off x="475488" y="3520440"/>
            <a:ext cx="5029200" cy="640080"/>
          </a:xfrm>
          <a:prstGeom prst="rect">
            <a:avLst/>
          </a:prstGeom>
          <a:noFill/>
          <a:ln/>
        </p:spPr>
        <p:txBody>
          <a:bodyPr wrap="square" lIns="0" tIns="0" rIns="0" bIns="0" rtlCol="0" anchor="t"/>
          <a:lstStyle/>
          <a:p>
            <a:pPr indent="0" marL="0">
              <a:buNone/>
            </a:pPr>
            <a:r>
              <a:rPr lang="en-US" sz="1600" dirty="0">
                <a:solidFill>
                  <a:srgbClr val="5A585C"/>
                </a:solidFill>
                <a:latin typeface="Arial" pitchFamily="34" charset="0"/>
                <a:ea typeface="Arial" pitchFamily="34" charset="-122"/>
                <a:cs typeface="Arial" pitchFamily="34" charset="-120"/>
              </a:rPr>
              <a:t>Jesus Barreda, P.E.</a:t>
            </a:r>
            <a:endParaRPr lang="en-US" sz="1600" dirty="0"/>
          </a:p>
          <a:p>
            <a:pPr indent="0" marL="0">
              <a:buNone/>
            </a:pPr>
            <a:r>
              <a:rPr lang="en-US" sz="1600" dirty="0">
                <a:solidFill>
                  <a:srgbClr val="5A585C"/>
                </a:solidFill>
                <a:latin typeface="Arial" pitchFamily="34" charset="0"/>
                <a:ea typeface="Arial" pitchFamily="34" charset="-122"/>
                <a:cs typeface="Arial" pitchFamily="34" charset="-120"/>
              </a:rPr>
              <a:t>April 2026</a:t>
            </a:r>
            <a:endParaRPr lang="en-US" sz="1600" dirty="0"/>
          </a:p>
        </p:txBody>
      </p:sp>
      <p:sp>
        <p:nvSpPr>
          <p:cNvPr id="11" name="Shape 8"/>
          <p:cNvSpPr/>
          <p:nvPr/>
        </p:nvSpPr>
        <p:spPr>
          <a:xfrm>
            <a:off x="8092440" y="4956048"/>
            <a:ext cx="3246120" cy="475488"/>
          </a:xfrm>
          <a:prstGeom prst="rect">
            <a:avLst/>
          </a:prstGeom>
          <a:solidFill>
            <a:srgbClr val="FFFFFF"/>
          </a:solidFill>
          <a:ln w="12700">
            <a:solidFill>
              <a:srgbClr val="333333"/>
            </a:solidFill>
            <a:prstDash val="solid"/>
          </a:ln>
        </p:spPr>
      </p:sp>
      <p:sp>
        <p:nvSpPr>
          <p:cNvPr id="12" name="Text 9"/>
          <p:cNvSpPr/>
          <p:nvPr/>
        </p:nvSpPr>
        <p:spPr>
          <a:xfrm>
            <a:off x="8092440" y="4956048"/>
            <a:ext cx="3246120" cy="475488"/>
          </a:xfrm>
          <a:prstGeom prst="rect">
            <a:avLst/>
          </a:prstGeom>
          <a:noFill/>
          <a:ln/>
        </p:spPr>
        <p:txBody>
          <a:bodyPr wrap="square" lIns="0" tIns="0" rIns="0" bIns="0" rtlCol="0" anchor="ctr"/>
          <a:lstStyle/>
          <a:p>
            <a:pPr algn="ctr" indent="0" marL="0">
              <a:buNone/>
            </a:pPr>
            <a:r>
              <a:rPr lang="en-US" sz="1400" b="1" spc="110" kern="0" dirty="0">
                <a:solidFill>
                  <a:srgbClr val="3F3E42"/>
                </a:solidFill>
                <a:latin typeface="Arial" pitchFamily="34" charset="0"/>
                <a:ea typeface="Arial" pitchFamily="34" charset="-122"/>
                <a:cs typeface="Arial" pitchFamily="34" charset="-120"/>
              </a:rPr>
              <a:t>THERMAL STRAND</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Performance drift begins where the specification gets silent</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Third-party façade research found thermal performance losses typically in the 45%-55% range.</a:t>
            </a:r>
            <a:endParaRPr lang="en-US" sz="1400" dirty="0"/>
          </a:p>
        </p:txBody>
      </p:sp>
      <p:sp>
        <p:nvSpPr>
          <p:cNvPr id="5" name="Shape 2"/>
          <p:cNvSpPr/>
          <p:nvPr/>
        </p:nvSpPr>
        <p:spPr>
          <a:xfrm>
            <a:off x="347472" y="1024128"/>
            <a:ext cx="3246120" cy="329184"/>
          </a:xfrm>
          <a:prstGeom prst="rect">
            <a:avLst/>
          </a:prstGeom>
          <a:solidFill>
            <a:srgbClr val="D2051E"/>
          </a:solidFill>
          <a:ln w="12700">
            <a:solidFill>
              <a:srgbClr val="333333"/>
            </a:solidFill>
            <a:prstDash val="solid"/>
          </a:ln>
        </p:spPr>
      </p:sp>
      <p:sp>
        <p:nvSpPr>
          <p:cNvPr id="6" name="Text 3"/>
          <p:cNvSpPr/>
          <p:nvPr/>
        </p:nvSpPr>
        <p:spPr>
          <a:xfrm>
            <a:off x="347472" y="1024128"/>
            <a:ext cx="3246120" cy="329184"/>
          </a:xfrm>
          <a:prstGeom prst="rect">
            <a:avLst/>
          </a:prstGeom>
          <a:noFill/>
          <a:ln/>
        </p:spPr>
        <p:txBody>
          <a:bodyPr wrap="square" lIns="0" tIns="0" rIns="0" bIns="0" rtlCol="0" anchor="ctr"/>
          <a:lstStyle/>
          <a:p>
            <a:pPr algn="ctr" indent="0" marL="0">
              <a:buNone/>
            </a:pPr>
            <a:r>
              <a:rPr lang="en-US" sz="1200" dirty="0">
                <a:solidFill>
                  <a:srgbClr val="FFFFFF"/>
                </a:solidFill>
                <a:latin typeface="Arial" pitchFamily="34" charset="0"/>
                <a:ea typeface="Arial" pitchFamily="34" charset="-122"/>
                <a:cs typeface="Arial" pitchFamily="34" charset="-120"/>
              </a:rPr>
              <a:t>Thermal reality on façades</a:t>
            </a:r>
            <a:endParaRPr lang="en-US" sz="1200" dirty="0"/>
          </a:p>
        </p:txBody>
      </p:sp>
      <p:pic>
        <p:nvPicPr>
          <p:cNvPr id="7" name="Image 1" descr="/workspace/deck/assets/t-p10-flir.jpg">    </p:cNvPr>
          <p:cNvPicPr>
            <a:picLocks noChangeAspect="1"/>
          </p:cNvPicPr>
          <p:nvPr/>
        </p:nvPicPr>
        <p:blipFill>
          <a:blip r:embed="rId2"/>
          <a:stretch>
            <a:fillRect/>
          </a:stretch>
        </p:blipFill>
        <p:spPr>
          <a:xfrm>
            <a:off x="347472" y="1353312"/>
            <a:ext cx="3246120" cy="3520440"/>
          </a:xfrm>
          <a:prstGeom prst="rect">
            <a:avLst/>
          </a:prstGeom>
        </p:spPr>
      </p:pic>
      <p:sp>
        <p:nvSpPr>
          <p:cNvPr id="8" name="Text 4"/>
          <p:cNvSpPr/>
          <p:nvPr/>
        </p:nvSpPr>
        <p:spPr>
          <a:xfrm>
            <a:off x="347472" y="4919472"/>
            <a:ext cx="3246120" cy="292608"/>
          </a:xfrm>
          <a:prstGeom prst="rect">
            <a:avLst/>
          </a:prstGeom>
          <a:noFill/>
          <a:ln/>
        </p:spPr>
        <p:txBody>
          <a:bodyPr wrap="square" lIns="0" tIns="0" rIns="0" bIns="0" rtlCol="0" anchor="t"/>
          <a:lstStyle/>
          <a:p>
            <a:pPr indent="0" marL="0">
              <a:buNone/>
            </a:pPr>
            <a:r>
              <a:rPr lang="en-US" sz="900" dirty="0">
                <a:solidFill>
                  <a:srgbClr val="6E6C70"/>
                </a:solidFill>
                <a:latin typeface="Arial" pitchFamily="34" charset="0"/>
                <a:ea typeface="Arial" pitchFamily="34" charset="-122"/>
                <a:cs typeface="Arial" pitchFamily="34" charset="-120"/>
              </a:rPr>
              <a:t>Thermal bridging at subframing and attachments increases heat loss.</a:t>
            </a:r>
            <a:endParaRPr lang="en-US" sz="900" dirty="0"/>
          </a:p>
        </p:txBody>
      </p:sp>
      <p:sp>
        <p:nvSpPr>
          <p:cNvPr id="9" name="Shape 5"/>
          <p:cNvSpPr/>
          <p:nvPr/>
        </p:nvSpPr>
        <p:spPr>
          <a:xfrm>
            <a:off x="3749040" y="1024128"/>
            <a:ext cx="3794760" cy="4187952"/>
          </a:xfrm>
          <a:prstGeom prst="roundRect">
            <a:avLst>
              <a:gd name="adj" fmla="val 1928"/>
            </a:avLst>
          </a:prstGeom>
          <a:solidFill>
            <a:srgbClr val="FFFFFF"/>
          </a:solidFill>
          <a:ln w="12700">
            <a:solidFill>
              <a:srgbClr val="E4E4E4"/>
            </a:solidFill>
            <a:prstDash val="solid"/>
          </a:ln>
        </p:spPr>
      </p:sp>
      <p:sp>
        <p:nvSpPr>
          <p:cNvPr id="10" name="Text 6"/>
          <p:cNvSpPr/>
          <p:nvPr/>
        </p:nvSpPr>
        <p:spPr>
          <a:xfrm>
            <a:off x="3886200" y="1143000"/>
            <a:ext cx="3520440" cy="502920"/>
          </a:xfrm>
          <a:prstGeom prst="rect">
            <a:avLst/>
          </a:prstGeom>
          <a:noFill/>
          <a:ln/>
        </p:spPr>
        <p:txBody>
          <a:bodyPr wrap="square" lIns="0" tIns="0" rIns="0" bIns="0" rtlCol="0" anchor="t"/>
          <a:lstStyle/>
          <a:p>
            <a:pPr algn="ctr" indent="0" marL="0">
              <a:buNone/>
            </a:pPr>
            <a:r>
              <a:rPr lang="en-US" sz="1400" dirty="0">
                <a:solidFill>
                  <a:srgbClr val="3F3E42"/>
                </a:solidFill>
                <a:latin typeface="Arial" pitchFamily="34" charset="0"/>
                <a:ea typeface="Arial" pitchFamily="34" charset="-122"/>
                <a:cs typeface="Arial" pitchFamily="34" charset="-120"/>
              </a:rPr>
              <a:t>Typical observed thermal</a:t>
            </a:r>
            <a:endParaRPr lang="en-US" sz="1400" dirty="0"/>
          </a:p>
          <a:p>
            <a:pPr algn="ctr" indent="0" marL="0">
              <a:buNone/>
            </a:pPr>
            <a:r>
              <a:rPr lang="en-US" sz="1400" dirty="0">
                <a:solidFill>
                  <a:srgbClr val="3F3E42"/>
                </a:solidFill>
                <a:latin typeface="Arial" pitchFamily="34" charset="0"/>
                <a:ea typeface="Arial" pitchFamily="34" charset="-122"/>
                <a:cs typeface="Arial" pitchFamily="34" charset="-120"/>
              </a:rPr>
              <a:t>performance loss</a:t>
            </a:r>
            <a:endParaRPr lang="en-US" sz="1400" dirty="0"/>
          </a:p>
        </p:txBody>
      </p:sp>
      <p:sp>
        <p:nvSpPr>
          <p:cNvPr id="11" name="Shape 7"/>
          <p:cNvSpPr/>
          <p:nvPr/>
        </p:nvSpPr>
        <p:spPr>
          <a:xfrm>
            <a:off x="4297680" y="1719072"/>
            <a:ext cx="2697480" cy="36576"/>
          </a:xfrm>
          <a:prstGeom prst="rect">
            <a:avLst/>
          </a:prstGeom>
          <a:solidFill>
            <a:srgbClr val="D2051E"/>
          </a:solidFill>
          <a:ln w="12700">
            <a:solidFill>
              <a:srgbClr val="333333"/>
            </a:solidFill>
            <a:prstDash val="solid"/>
          </a:ln>
        </p:spPr>
      </p:sp>
      <p:sp>
        <p:nvSpPr>
          <p:cNvPr id="12" name="Text 8"/>
          <p:cNvSpPr/>
          <p:nvPr/>
        </p:nvSpPr>
        <p:spPr>
          <a:xfrm>
            <a:off x="3886200" y="1874520"/>
            <a:ext cx="3520440" cy="640080"/>
          </a:xfrm>
          <a:prstGeom prst="rect">
            <a:avLst/>
          </a:prstGeom>
          <a:noFill/>
          <a:ln/>
        </p:spPr>
        <p:txBody>
          <a:bodyPr wrap="square" lIns="0" tIns="0" rIns="0" bIns="0" rtlCol="0" anchor="t"/>
          <a:lstStyle/>
          <a:p>
            <a:pPr algn="ctr" indent="0" marL="0">
              <a:buNone/>
            </a:pPr>
            <a:r>
              <a:rPr lang="en-US" sz="3600" b="1" dirty="0">
                <a:solidFill>
                  <a:srgbClr val="D2051E"/>
                </a:solidFill>
                <a:latin typeface="Arial" pitchFamily="34" charset="0"/>
                <a:ea typeface="Arial" pitchFamily="34" charset="-122"/>
                <a:cs typeface="Arial" pitchFamily="34" charset="-120"/>
              </a:rPr>
              <a:t>45%-55%</a:t>
            </a:r>
            <a:endParaRPr lang="en-US" sz="3600" dirty="0"/>
          </a:p>
        </p:txBody>
      </p:sp>
      <p:pic>
        <p:nvPicPr>
          <p:cNvPr id="13" name="Image 2" descr="/workspace/deck/assets/t-p10-intent.jpg">    </p:cNvPr>
          <p:cNvPicPr>
            <a:picLocks noChangeAspect="1"/>
          </p:cNvPicPr>
          <p:nvPr/>
        </p:nvPicPr>
        <p:blipFill>
          <a:blip r:embed="rId3"/>
          <a:stretch>
            <a:fillRect/>
          </a:stretch>
        </p:blipFill>
        <p:spPr>
          <a:xfrm>
            <a:off x="3931920" y="2743200"/>
            <a:ext cx="1325880" cy="1325880"/>
          </a:xfrm>
          <a:prstGeom prst="rect">
            <a:avLst/>
          </a:prstGeom>
        </p:spPr>
      </p:pic>
      <p:sp>
        <p:nvSpPr>
          <p:cNvPr id="14" name="Text 9"/>
          <p:cNvSpPr/>
          <p:nvPr/>
        </p:nvSpPr>
        <p:spPr>
          <a:xfrm>
            <a:off x="3931920" y="4096512"/>
            <a:ext cx="1325880" cy="201168"/>
          </a:xfrm>
          <a:prstGeom prst="rect">
            <a:avLst/>
          </a:prstGeom>
          <a:noFill/>
          <a:ln/>
        </p:spPr>
        <p:txBody>
          <a:bodyPr wrap="square" lIns="0" tIns="0" rIns="0" bIns="0" rtlCol="0" anchor="t"/>
          <a:lstStyle/>
          <a:p>
            <a:pPr algn="ctr" indent="0" marL="0">
              <a:buNone/>
            </a:pPr>
            <a:r>
              <a:rPr lang="en-US" sz="1000" dirty="0">
                <a:solidFill>
                  <a:srgbClr val="5A585C"/>
                </a:solidFill>
                <a:latin typeface="Arial" pitchFamily="34" charset="0"/>
                <a:ea typeface="Arial" pitchFamily="34" charset="-122"/>
                <a:cs typeface="Arial" pitchFamily="34" charset="-120"/>
              </a:rPr>
              <a:t>Design intent</a:t>
            </a:r>
            <a:endParaRPr lang="en-US" sz="1000" dirty="0"/>
          </a:p>
        </p:txBody>
      </p:sp>
      <p:sp>
        <p:nvSpPr>
          <p:cNvPr id="15" name="Shape 10"/>
          <p:cNvSpPr/>
          <p:nvPr/>
        </p:nvSpPr>
        <p:spPr>
          <a:xfrm>
            <a:off x="5349240" y="3200400"/>
            <a:ext cx="502920" cy="292608"/>
          </a:xfrm>
          <a:prstGeom prst="roundRect">
            <a:avLst>
              <a:gd name="adj" fmla="val 12500"/>
            </a:avLst>
          </a:prstGeom>
          <a:solidFill>
            <a:srgbClr val="D2051E"/>
          </a:solidFill>
          <a:ln w="12700">
            <a:solidFill>
              <a:srgbClr val="333333"/>
            </a:solidFill>
            <a:prstDash val="solid"/>
          </a:ln>
        </p:spPr>
      </p:sp>
      <p:sp>
        <p:nvSpPr>
          <p:cNvPr id="16" name="Text 11"/>
          <p:cNvSpPr/>
          <p:nvPr/>
        </p:nvSpPr>
        <p:spPr>
          <a:xfrm>
            <a:off x="5349240" y="3200400"/>
            <a:ext cx="502920" cy="292608"/>
          </a:xfrm>
          <a:prstGeom prst="rect">
            <a:avLst/>
          </a:prstGeom>
          <a:noFill/>
          <a:ln/>
        </p:spPr>
        <p:txBody>
          <a:bodyPr wrap="square" lIns="0" tIns="0" rIns="0" bIns="0" rtlCol="0" anchor="ctr"/>
          <a:lstStyle/>
          <a:p>
            <a:pPr algn="ctr" indent="0" marL="0">
              <a:buNone/>
            </a:pPr>
            <a:r>
              <a:rPr lang="en-US" sz="1400" dirty="0">
                <a:solidFill>
                  <a:srgbClr val="FFFFFF"/>
                </a:solidFill>
                <a:latin typeface="Arial" pitchFamily="34" charset="0"/>
                <a:ea typeface="Arial" pitchFamily="34" charset="-122"/>
                <a:cs typeface="Arial" pitchFamily="34" charset="-120"/>
              </a:rPr>
              <a:t>→</a:t>
            </a:r>
            <a:endParaRPr lang="en-US" sz="1400" dirty="0"/>
          </a:p>
        </p:txBody>
      </p:sp>
      <p:pic>
        <p:nvPicPr>
          <p:cNvPr id="17" name="Image 3" descr="/workspace/deck/assets/t-p10-reality.jpg">    </p:cNvPr>
          <p:cNvPicPr>
            <a:picLocks noChangeAspect="1"/>
          </p:cNvPicPr>
          <p:nvPr/>
        </p:nvPicPr>
        <p:blipFill>
          <a:blip r:embed="rId4"/>
          <a:stretch>
            <a:fillRect/>
          </a:stretch>
        </p:blipFill>
        <p:spPr>
          <a:xfrm>
            <a:off x="5943600" y="2743200"/>
            <a:ext cx="1325880" cy="1325880"/>
          </a:xfrm>
          <a:prstGeom prst="rect">
            <a:avLst/>
          </a:prstGeom>
        </p:spPr>
      </p:pic>
      <p:sp>
        <p:nvSpPr>
          <p:cNvPr id="18" name="Text 12"/>
          <p:cNvSpPr/>
          <p:nvPr/>
        </p:nvSpPr>
        <p:spPr>
          <a:xfrm>
            <a:off x="5943600" y="4096512"/>
            <a:ext cx="1325880" cy="201168"/>
          </a:xfrm>
          <a:prstGeom prst="rect">
            <a:avLst/>
          </a:prstGeom>
          <a:noFill/>
          <a:ln/>
        </p:spPr>
        <p:txBody>
          <a:bodyPr wrap="square" lIns="0" tIns="0" rIns="0" bIns="0" rtlCol="0" anchor="t"/>
          <a:lstStyle/>
          <a:p>
            <a:pPr algn="ctr" indent="0" marL="0">
              <a:buNone/>
            </a:pPr>
            <a:r>
              <a:rPr lang="en-US" sz="1000" dirty="0">
                <a:solidFill>
                  <a:srgbClr val="5A585C"/>
                </a:solidFill>
                <a:latin typeface="Arial" pitchFamily="34" charset="0"/>
                <a:ea typeface="Arial" pitchFamily="34" charset="-122"/>
                <a:cs typeface="Arial" pitchFamily="34" charset="-120"/>
              </a:rPr>
              <a:t>Installed reality</a:t>
            </a:r>
            <a:endParaRPr lang="en-US" sz="1000" dirty="0"/>
          </a:p>
        </p:txBody>
      </p:sp>
      <p:sp>
        <p:nvSpPr>
          <p:cNvPr id="19" name="Text 13"/>
          <p:cNvSpPr/>
          <p:nvPr/>
        </p:nvSpPr>
        <p:spPr>
          <a:xfrm>
            <a:off x="3886200" y="4370832"/>
            <a:ext cx="3520440" cy="256032"/>
          </a:xfrm>
          <a:prstGeom prst="rect">
            <a:avLst/>
          </a:prstGeom>
          <a:noFill/>
          <a:ln/>
        </p:spPr>
        <p:txBody>
          <a:bodyPr wrap="square" lIns="0" tIns="0" rIns="0" bIns="0" rtlCol="0" anchor="t"/>
          <a:lstStyle/>
          <a:p>
            <a:pPr algn="ctr" indent="0" marL="0">
              <a:buNone/>
            </a:pPr>
            <a:r>
              <a:rPr lang="en-US" sz="1100" dirty="0">
                <a:solidFill>
                  <a:srgbClr val="D2051E"/>
                </a:solidFill>
                <a:latin typeface="Arial" pitchFamily="34" charset="0"/>
                <a:ea typeface="Arial" pitchFamily="34" charset="-122"/>
                <a:cs typeface="Arial" pitchFamily="34" charset="-120"/>
              </a:rPr>
              <a:t>Performance drop</a:t>
            </a:r>
            <a:endParaRPr lang="en-US" sz="1100" dirty="0"/>
          </a:p>
        </p:txBody>
      </p:sp>
      <p:sp>
        <p:nvSpPr>
          <p:cNvPr id="20" name="Shape 14"/>
          <p:cNvSpPr/>
          <p:nvPr/>
        </p:nvSpPr>
        <p:spPr>
          <a:xfrm>
            <a:off x="7699248" y="1024128"/>
            <a:ext cx="4114800" cy="4187952"/>
          </a:xfrm>
          <a:prstGeom prst="roundRect">
            <a:avLst>
              <a:gd name="adj" fmla="val 1778"/>
            </a:avLst>
          </a:prstGeom>
          <a:solidFill>
            <a:srgbClr val="FFFFFF"/>
          </a:solidFill>
          <a:ln w="12700">
            <a:solidFill>
              <a:srgbClr val="E4E4E4"/>
            </a:solidFill>
            <a:prstDash val="solid"/>
          </a:ln>
        </p:spPr>
      </p:sp>
      <p:sp>
        <p:nvSpPr>
          <p:cNvPr id="21" name="Text 15"/>
          <p:cNvSpPr/>
          <p:nvPr/>
        </p:nvSpPr>
        <p:spPr>
          <a:xfrm>
            <a:off x="7845552" y="1143000"/>
            <a:ext cx="3822192" cy="502920"/>
          </a:xfrm>
          <a:prstGeom prst="rect">
            <a:avLst/>
          </a:prstGeom>
          <a:noFill/>
          <a:ln/>
        </p:spPr>
        <p:txBody>
          <a:bodyPr wrap="square" lIns="0" tIns="0" rIns="0" bIns="0" rtlCol="0" anchor="t"/>
          <a:lstStyle/>
          <a:p>
            <a:pPr indent="0" marL="0">
              <a:buNone/>
            </a:pPr>
            <a:r>
              <a:rPr lang="en-US" sz="1300" dirty="0">
                <a:solidFill>
                  <a:srgbClr val="3F3E42"/>
                </a:solidFill>
                <a:latin typeface="Arial" pitchFamily="34" charset="0"/>
                <a:ea typeface="Arial" pitchFamily="34" charset="-122"/>
                <a:cs typeface="Arial" pitchFamily="34" charset="-120"/>
              </a:rPr>
              <a:t>If the subframing basis is not defined, three key outcomes can drift.</a:t>
            </a:r>
            <a:endParaRPr lang="en-US" sz="1300" dirty="0"/>
          </a:p>
        </p:txBody>
      </p:sp>
      <p:sp>
        <p:nvSpPr>
          <p:cNvPr id="22" name="Shape 16"/>
          <p:cNvSpPr/>
          <p:nvPr/>
        </p:nvSpPr>
        <p:spPr>
          <a:xfrm>
            <a:off x="7882128" y="1783080"/>
            <a:ext cx="457200" cy="457200"/>
          </a:xfrm>
          <a:prstGeom prst="ellipse">
            <a:avLst/>
          </a:prstGeom>
          <a:solidFill>
            <a:srgbClr val="FFFFFF"/>
          </a:solidFill>
          <a:ln w="12700">
            <a:solidFill>
              <a:srgbClr val="D2051E"/>
            </a:solidFill>
            <a:prstDash val="solid"/>
          </a:ln>
        </p:spPr>
      </p:sp>
      <p:pic>
        <p:nvPicPr>
          <p:cNvPr id="23" name="Image 4" descr="/workspace/deck/icons/thermometer.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91856" y="1892808"/>
            <a:ext cx="237744" cy="237744"/>
          </a:xfrm>
          <a:prstGeom prst="rect">
            <a:avLst/>
          </a:prstGeom>
        </p:spPr>
      </p:pic>
      <p:sp>
        <p:nvSpPr>
          <p:cNvPr id="24" name="Text 17"/>
          <p:cNvSpPr/>
          <p:nvPr/>
        </p:nvSpPr>
        <p:spPr>
          <a:xfrm>
            <a:off x="8485632" y="1783080"/>
            <a:ext cx="3108960" cy="256032"/>
          </a:xfrm>
          <a:prstGeom prst="rect">
            <a:avLst/>
          </a:prstGeom>
          <a:noFill/>
          <a:ln/>
        </p:spPr>
        <p:txBody>
          <a:bodyPr wrap="square" lIns="0" tIns="0" rIns="0" bIns="0" rtlCol="0" anchor="t"/>
          <a:lstStyle/>
          <a:p>
            <a:pPr indent="0" marL="0">
              <a:buNone/>
            </a:pPr>
            <a:r>
              <a:rPr lang="en-US" sz="1400" b="1" dirty="0">
                <a:solidFill>
                  <a:srgbClr val="D2051E"/>
                </a:solidFill>
                <a:latin typeface="Arial" pitchFamily="34" charset="0"/>
                <a:ea typeface="Arial" pitchFamily="34" charset="-122"/>
                <a:cs typeface="Arial" pitchFamily="34" charset="-120"/>
              </a:rPr>
              <a:t>Thermal drift</a:t>
            </a:r>
            <a:endParaRPr lang="en-US" sz="1400" dirty="0"/>
          </a:p>
        </p:txBody>
      </p:sp>
      <p:sp>
        <p:nvSpPr>
          <p:cNvPr id="25" name="Text 18"/>
          <p:cNvSpPr/>
          <p:nvPr/>
        </p:nvSpPr>
        <p:spPr>
          <a:xfrm>
            <a:off x="8485632" y="2057400"/>
            <a:ext cx="3108960" cy="5029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Ueff and Reff no longer match design intent.</a:t>
            </a:r>
            <a:endParaRPr lang="en-US" sz="1200" dirty="0"/>
          </a:p>
        </p:txBody>
      </p:sp>
      <p:sp>
        <p:nvSpPr>
          <p:cNvPr id="26" name="Shape 19"/>
          <p:cNvSpPr/>
          <p:nvPr/>
        </p:nvSpPr>
        <p:spPr>
          <a:xfrm>
            <a:off x="7882128" y="2651760"/>
            <a:ext cx="3703320" cy="0"/>
          </a:xfrm>
          <a:prstGeom prst="line">
            <a:avLst/>
          </a:prstGeom>
          <a:noFill/>
          <a:ln w="12700">
            <a:solidFill>
              <a:srgbClr val="E4E4E4"/>
            </a:solidFill>
            <a:prstDash val="solid"/>
          </a:ln>
        </p:spPr>
      </p:sp>
      <p:sp>
        <p:nvSpPr>
          <p:cNvPr id="27" name="Shape 20"/>
          <p:cNvSpPr/>
          <p:nvPr/>
        </p:nvSpPr>
        <p:spPr>
          <a:xfrm>
            <a:off x="7882128" y="2834640"/>
            <a:ext cx="457200" cy="457200"/>
          </a:xfrm>
          <a:prstGeom prst="ellipse">
            <a:avLst/>
          </a:prstGeom>
          <a:solidFill>
            <a:srgbClr val="FFFFFF"/>
          </a:solidFill>
          <a:ln w="12700">
            <a:solidFill>
              <a:srgbClr val="D2051E"/>
            </a:solidFill>
            <a:prstDash val="solid"/>
          </a:ln>
        </p:spPr>
      </p:sp>
      <p:pic>
        <p:nvPicPr>
          <p:cNvPr id="28" name="Image 5" descr="/workspace/deck/icons/leaf.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91856" y="2944368"/>
            <a:ext cx="237744" cy="237744"/>
          </a:xfrm>
          <a:prstGeom prst="rect">
            <a:avLst/>
          </a:prstGeom>
        </p:spPr>
      </p:pic>
      <p:sp>
        <p:nvSpPr>
          <p:cNvPr id="29" name="Text 21"/>
          <p:cNvSpPr/>
          <p:nvPr/>
        </p:nvSpPr>
        <p:spPr>
          <a:xfrm>
            <a:off x="8485632" y="2834640"/>
            <a:ext cx="3108960" cy="256032"/>
          </a:xfrm>
          <a:prstGeom prst="rect">
            <a:avLst/>
          </a:prstGeom>
          <a:noFill/>
          <a:ln/>
        </p:spPr>
        <p:txBody>
          <a:bodyPr wrap="square" lIns="0" tIns="0" rIns="0" bIns="0" rtlCol="0" anchor="t"/>
          <a:lstStyle/>
          <a:p>
            <a:pPr indent="0" marL="0">
              <a:buNone/>
            </a:pPr>
            <a:r>
              <a:rPr lang="en-US" sz="1400" b="1" dirty="0">
                <a:solidFill>
                  <a:srgbClr val="D2051E"/>
                </a:solidFill>
                <a:latin typeface="Arial" pitchFamily="34" charset="0"/>
                <a:ea typeface="Arial" pitchFamily="34" charset="-122"/>
                <a:cs typeface="Arial" pitchFamily="34" charset="-120"/>
              </a:rPr>
              <a:t>Sustainability drift</a:t>
            </a:r>
            <a:endParaRPr lang="en-US" sz="1400" dirty="0"/>
          </a:p>
        </p:txBody>
      </p:sp>
      <p:sp>
        <p:nvSpPr>
          <p:cNvPr id="30" name="Text 22"/>
          <p:cNvSpPr/>
          <p:nvPr/>
        </p:nvSpPr>
        <p:spPr>
          <a:xfrm>
            <a:off x="8485632" y="3108960"/>
            <a:ext cx="3108960" cy="5029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Energy and carbon assumptions become less reliable.</a:t>
            </a:r>
            <a:endParaRPr lang="en-US" sz="1200" dirty="0"/>
          </a:p>
        </p:txBody>
      </p:sp>
      <p:sp>
        <p:nvSpPr>
          <p:cNvPr id="31" name="Shape 23"/>
          <p:cNvSpPr/>
          <p:nvPr/>
        </p:nvSpPr>
        <p:spPr>
          <a:xfrm>
            <a:off x="7882128" y="3703320"/>
            <a:ext cx="3703320" cy="0"/>
          </a:xfrm>
          <a:prstGeom prst="line">
            <a:avLst/>
          </a:prstGeom>
          <a:noFill/>
          <a:ln w="12700">
            <a:solidFill>
              <a:srgbClr val="E4E4E4"/>
            </a:solidFill>
            <a:prstDash val="solid"/>
          </a:ln>
        </p:spPr>
      </p:sp>
      <p:sp>
        <p:nvSpPr>
          <p:cNvPr id="32" name="Shape 24"/>
          <p:cNvSpPr/>
          <p:nvPr/>
        </p:nvSpPr>
        <p:spPr>
          <a:xfrm>
            <a:off x="7882128" y="3886200"/>
            <a:ext cx="457200" cy="457200"/>
          </a:xfrm>
          <a:prstGeom prst="ellipse">
            <a:avLst/>
          </a:prstGeom>
          <a:solidFill>
            <a:srgbClr val="FFFFFF"/>
          </a:solidFill>
          <a:ln w="12700">
            <a:solidFill>
              <a:srgbClr val="D2051E"/>
            </a:solidFill>
            <a:prstDash val="solid"/>
          </a:ln>
        </p:spPr>
      </p:sp>
      <p:pic>
        <p:nvPicPr>
          <p:cNvPr id="33" name="Image 6" descr="/workspace/deck/icons/droplet.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91856" y="3995928"/>
            <a:ext cx="237744" cy="237744"/>
          </a:xfrm>
          <a:prstGeom prst="rect">
            <a:avLst/>
          </a:prstGeom>
        </p:spPr>
      </p:pic>
      <p:sp>
        <p:nvSpPr>
          <p:cNvPr id="34" name="Text 25"/>
          <p:cNvSpPr/>
          <p:nvPr/>
        </p:nvSpPr>
        <p:spPr>
          <a:xfrm>
            <a:off x="8485632" y="3886200"/>
            <a:ext cx="3108960" cy="256032"/>
          </a:xfrm>
          <a:prstGeom prst="rect">
            <a:avLst/>
          </a:prstGeom>
          <a:noFill/>
          <a:ln/>
        </p:spPr>
        <p:txBody>
          <a:bodyPr wrap="square" lIns="0" tIns="0" rIns="0" bIns="0" rtlCol="0" anchor="t"/>
          <a:lstStyle/>
          <a:p>
            <a:pPr indent="0" marL="0">
              <a:buNone/>
            </a:pPr>
            <a:r>
              <a:rPr lang="en-US" sz="1400" b="1" dirty="0">
                <a:solidFill>
                  <a:srgbClr val="D2051E"/>
                </a:solidFill>
                <a:latin typeface="Arial" pitchFamily="34" charset="0"/>
                <a:ea typeface="Arial" pitchFamily="34" charset="-122"/>
                <a:cs typeface="Arial" pitchFamily="34" charset="-120"/>
              </a:rPr>
              <a:t>Durability drift</a:t>
            </a:r>
            <a:endParaRPr lang="en-US" sz="1400" dirty="0"/>
          </a:p>
        </p:txBody>
      </p:sp>
      <p:sp>
        <p:nvSpPr>
          <p:cNvPr id="35" name="Text 26"/>
          <p:cNvSpPr/>
          <p:nvPr/>
        </p:nvSpPr>
        <p:spPr>
          <a:xfrm>
            <a:off x="8485632" y="4160520"/>
            <a:ext cx="3108960" cy="5029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Cold spots and moisture risk may increase at repeated details.</a:t>
            </a:r>
            <a:endParaRPr lang="en-US" sz="1200" dirty="0"/>
          </a:p>
        </p:txBody>
      </p:sp>
      <p:sp>
        <p:nvSpPr>
          <p:cNvPr id="36" name="Shape 27"/>
          <p:cNvSpPr/>
          <p:nvPr/>
        </p:nvSpPr>
        <p:spPr>
          <a:xfrm>
            <a:off x="347472" y="5321808"/>
            <a:ext cx="11475720" cy="960120"/>
          </a:xfrm>
          <a:prstGeom prst="roundRect">
            <a:avLst>
              <a:gd name="adj" fmla="val 7619"/>
            </a:avLst>
          </a:prstGeom>
          <a:solidFill>
            <a:srgbClr val="F7F7F7"/>
          </a:solidFill>
          <a:ln w="12700">
            <a:solidFill>
              <a:srgbClr val="333333"/>
            </a:solidFill>
            <a:prstDash val="solid"/>
          </a:ln>
        </p:spPr>
      </p:sp>
      <p:sp>
        <p:nvSpPr>
          <p:cNvPr id="37" name="Shape 28"/>
          <p:cNvSpPr/>
          <p:nvPr/>
        </p:nvSpPr>
        <p:spPr>
          <a:xfrm>
            <a:off x="502920" y="5532120"/>
            <a:ext cx="502920" cy="502920"/>
          </a:xfrm>
          <a:prstGeom prst="ellipse">
            <a:avLst/>
          </a:prstGeom>
          <a:solidFill>
            <a:srgbClr val="D2051E"/>
          </a:solidFill>
          <a:ln w="12700">
            <a:solidFill>
              <a:srgbClr val="333333"/>
            </a:solidFill>
            <a:prstDash val="solid"/>
          </a:ln>
        </p:spPr>
      </p:sp>
      <p:pic>
        <p:nvPicPr>
          <p:cNvPr id="38" name="Image 7" descr="/workspace/deck/icons/shieldCheck.sv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12648" y="5641848"/>
            <a:ext cx="274320" cy="274320"/>
          </a:xfrm>
          <a:prstGeom prst="rect">
            <a:avLst/>
          </a:prstGeom>
        </p:spPr>
      </p:pic>
      <p:sp>
        <p:nvSpPr>
          <p:cNvPr id="39" name="Text 29"/>
          <p:cNvSpPr/>
          <p:nvPr/>
        </p:nvSpPr>
        <p:spPr>
          <a:xfrm>
            <a:off x="1188720" y="5394960"/>
            <a:ext cx="10424160" cy="822960"/>
          </a:xfrm>
          <a:prstGeom prst="rect">
            <a:avLst/>
          </a:prstGeom>
          <a:noFill/>
          <a:ln/>
        </p:spPr>
        <p:txBody>
          <a:bodyPr wrap="square" lIns="0" tIns="0" rIns="0" bIns="0" rtlCol="0" anchor="ctr"/>
          <a:lstStyle/>
          <a:p>
            <a:pPr indent="0" marL="0">
              <a:buNone/>
            </a:pPr>
            <a:r>
              <a:rPr lang="en-US" sz="1400" b="1" dirty="0">
                <a:solidFill>
                  <a:srgbClr val="3F3E42"/>
                </a:solidFill>
                <a:latin typeface="Arial" pitchFamily="34" charset="0"/>
                <a:ea typeface="Arial" pitchFamily="34" charset="-122"/>
                <a:cs typeface="Arial" pitchFamily="34" charset="-120"/>
              </a:rPr>
              <a:t>Insulation alone does not define façade performance.
</a:t>
            </a:r>
            <a:pPr indent="0" marL="0">
              <a:buNone/>
            </a:pPr>
            <a:r>
              <a:rPr lang="en-US" sz="1400" b="1" dirty="0">
                <a:solidFill>
                  <a:srgbClr val="D2051E"/>
                </a:solidFill>
                <a:latin typeface="Arial" pitchFamily="34" charset="0"/>
                <a:ea typeface="Arial" pitchFamily="34" charset="-122"/>
                <a:cs typeface="Arial" pitchFamily="34" charset="-120"/>
              </a:rPr>
              <a:t>The full subframing assembly has a major impact on real thermal results.</a:t>
            </a:r>
            <a:endParaRPr lang="en-US" sz="1400" dirty="0"/>
          </a:p>
        </p:txBody>
      </p:sp>
      <p:sp>
        <p:nvSpPr>
          <p:cNvPr id="40" name="Shape 30"/>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41" name="Text 31"/>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42" name="Text 32"/>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43" name="Text 33"/>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10</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What is </a:t>
            </a:r>
            <a:pPr indent="0" marL="0">
              <a:buNone/>
            </a:pPr>
            <a:r>
              <a:rPr lang="en-US" sz="2600" b="1" dirty="0">
                <a:solidFill>
                  <a:srgbClr val="D2051E"/>
                </a:solidFill>
                <a:latin typeface="Arial" pitchFamily="34" charset="0"/>
                <a:ea typeface="Arial" pitchFamily="34" charset="-122"/>
                <a:cs typeface="Arial" pitchFamily="34" charset="-120"/>
              </a:rPr>
              <a:t>Thermal Bridging</a:t>
            </a:r>
            <a:pPr indent="0" marL="0">
              <a:buNone/>
            </a:pPr>
            <a:r>
              <a:rPr lang="en-US" sz="2600" dirty="0">
                <a:solidFill>
                  <a:srgbClr val="3F3E42"/>
                </a:solidFill>
                <a:latin typeface="Arial" pitchFamily="34" charset="0"/>
                <a:ea typeface="Arial" pitchFamily="34" charset="-122"/>
                <a:cs typeface="Arial" pitchFamily="34" charset="-120"/>
              </a:rPr>
              <a:t>?</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Heat flows through the most conductive repeated path in the assembly</a:t>
            </a:r>
            <a:endParaRPr lang="en-US" sz="1400" dirty="0"/>
          </a:p>
        </p:txBody>
      </p:sp>
      <p:sp>
        <p:nvSpPr>
          <p:cNvPr id="5" name="Shape 2"/>
          <p:cNvSpPr/>
          <p:nvPr/>
        </p:nvSpPr>
        <p:spPr>
          <a:xfrm>
            <a:off x="347472" y="1024128"/>
            <a:ext cx="5074920" cy="777240"/>
          </a:xfrm>
          <a:prstGeom prst="roundRect">
            <a:avLst>
              <a:gd name="adj" fmla="val 9412"/>
            </a:avLst>
          </a:prstGeom>
          <a:solidFill>
            <a:srgbClr val="FFFFFF"/>
          </a:solidFill>
          <a:ln w="12700">
            <a:solidFill>
              <a:srgbClr val="D2051E"/>
            </a:solidFill>
            <a:prstDash val="solid"/>
          </a:ln>
        </p:spPr>
      </p:sp>
      <p:sp>
        <p:nvSpPr>
          <p:cNvPr id="6" name="Shape 3"/>
          <p:cNvSpPr/>
          <p:nvPr/>
        </p:nvSpPr>
        <p:spPr>
          <a:xfrm>
            <a:off x="475488" y="1170432"/>
            <a:ext cx="475488" cy="475488"/>
          </a:xfrm>
          <a:prstGeom prst="ellipse">
            <a:avLst/>
          </a:prstGeom>
          <a:solidFill>
            <a:srgbClr val="D2051E"/>
          </a:solidFill>
          <a:ln w="12700">
            <a:solidFill>
              <a:srgbClr val="333333"/>
            </a:solidFill>
            <a:prstDash val="solid"/>
          </a:ln>
        </p:spPr>
      </p:sp>
      <p:pic>
        <p:nvPicPr>
          <p:cNvPr id="7" name="Image 1" descr="/workspace/deck/icons/split.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5216" y="1280160"/>
            <a:ext cx="256032" cy="256032"/>
          </a:xfrm>
          <a:prstGeom prst="rect">
            <a:avLst/>
          </a:prstGeom>
        </p:spPr>
      </p:pic>
      <p:sp>
        <p:nvSpPr>
          <p:cNvPr id="8" name="Text 4"/>
          <p:cNvSpPr/>
          <p:nvPr/>
        </p:nvSpPr>
        <p:spPr>
          <a:xfrm>
            <a:off x="1078992" y="1078992"/>
            <a:ext cx="4160520" cy="658368"/>
          </a:xfrm>
          <a:prstGeom prst="rect">
            <a:avLst/>
          </a:prstGeom>
          <a:noFill/>
          <a:ln/>
        </p:spPr>
        <p:txBody>
          <a:bodyPr wrap="square" lIns="0" tIns="0" rIns="0" bIns="0" rtlCol="0" anchor="ctr"/>
          <a:lstStyle/>
          <a:p>
            <a:pPr indent="0" marL="0">
              <a:buNone/>
            </a:pPr>
            <a:r>
              <a:rPr lang="en-US" sz="1300" b="1" dirty="0">
                <a:solidFill>
                  <a:srgbClr val="3F3E42"/>
                </a:solidFill>
                <a:latin typeface="Arial" pitchFamily="34" charset="0"/>
                <a:ea typeface="Arial" pitchFamily="34" charset="-122"/>
                <a:cs typeface="Arial" pitchFamily="34" charset="-120"/>
              </a:rPr>
              <a:t>Thermal bridges bypass the insulation</a:t>
            </a:r>
            <a:endParaRPr lang="en-US" sz="1300" dirty="0"/>
          </a:p>
          <a:p>
            <a:pPr indent="0" marL="0">
              <a:buNone/>
            </a:pPr>
            <a:r>
              <a:rPr lang="en-US" sz="1300" b="1" dirty="0">
                <a:solidFill>
                  <a:srgbClr val="3F3E42"/>
                </a:solidFill>
                <a:latin typeface="Arial" pitchFamily="34" charset="0"/>
                <a:ea typeface="Arial" pitchFamily="34" charset="-122"/>
                <a:cs typeface="Arial" pitchFamily="34" charset="-120"/>
              </a:rPr>
              <a:t>and create a </a:t>
            </a:r>
            <a:endParaRPr lang="en-US" sz="1300" dirty="0"/>
          </a:p>
          <a:p>
            <a:pPr indent="0" marL="0">
              <a:buNone/>
            </a:pPr>
            <a:r>
              <a:rPr lang="en-US" sz="1300" b="1" dirty="0">
                <a:solidFill>
                  <a:srgbClr val="D2051E"/>
                </a:solidFill>
                <a:latin typeface="Arial" pitchFamily="34" charset="0"/>
                <a:ea typeface="Arial" pitchFamily="34" charset="-122"/>
                <a:cs typeface="Arial" pitchFamily="34" charset="-120"/>
              </a:rPr>
              <a:t>path of least resistance.</a:t>
            </a:r>
            <a:endParaRPr lang="en-US" sz="1300" dirty="0"/>
          </a:p>
        </p:txBody>
      </p:sp>
      <p:sp>
        <p:nvSpPr>
          <p:cNvPr id="9" name="Shape 5"/>
          <p:cNvSpPr/>
          <p:nvPr/>
        </p:nvSpPr>
        <p:spPr>
          <a:xfrm>
            <a:off x="347472" y="1920240"/>
            <a:ext cx="5074920" cy="1051560"/>
          </a:xfrm>
          <a:prstGeom prst="roundRect">
            <a:avLst>
              <a:gd name="adj" fmla="val 5217"/>
            </a:avLst>
          </a:prstGeom>
          <a:solidFill>
            <a:srgbClr val="FAFAFA"/>
          </a:solidFill>
          <a:ln w="12700">
            <a:solidFill>
              <a:srgbClr val="E4E4E4"/>
            </a:solidFill>
            <a:prstDash val="solid"/>
          </a:ln>
        </p:spPr>
      </p:sp>
      <p:sp>
        <p:nvSpPr>
          <p:cNvPr id="10" name="Shape 6"/>
          <p:cNvSpPr/>
          <p:nvPr/>
        </p:nvSpPr>
        <p:spPr>
          <a:xfrm>
            <a:off x="347472" y="1920240"/>
            <a:ext cx="73152" cy="1051560"/>
          </a:xfrm>
          <a:prstGeom prst="rect">
            <a:avLst/>
          </a:prstGeom>
          <a:solidFill>
            <a:srgbClr val="D2051E"/>
          </a:solidFill>
          <a:ln w="12700">
            <a:solidFill>
              <a:srgbClr val="333333"/>
            </a:solidFill>
            <a:prstDash val="solid"/>
          </a:ln>
        </p:spPr>
      </p:sp>
      <p:sp>
        <p:nvSpPr>
          <p:cNvPr id="11" name="Shape 7"/>
          <p:cNvSpPr/>
          <p:nvPr/>
        </p:nvSpPr>
        <p:spPr>
          <a:xfrm>
            <a:off x="530352" y="2029968"/>
            <a:ext cx="329184" cy="329184"/>
          </a:xfrm>
          <a:prstGeom prst="ellipse">
            <a:avLst/>
          </a:prstGeom>
          <a:solidFill>
            <a:srgbClr val="F8E6E8"/>
          </a:solidFill>
          <a:ln w="12700">
            <a:solidFill>
              <a:srgbClr val="333333"/>
            </a:solidFill>
            <a:prstDash val="solid"/>
          </a:ln>
        </p:spPr>
      </p:sp>
      <p:pic>
        <p:nvPicPr>
          <p:cNvPr id="12" name="Image 2" descr="/workspace/deck/icons/book.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3504" y="2103120"/>
            <a:ext cx="182880" cy="182880"/>
          </a:xfrm>
          <a:prstGeom prst="rect">
            <a:avLst/>
          </a:prstGeom>
        </p:spPr>
      </p:pic>
      <p:sp>
        <p:nvSpPr>
          <p:cNvPr id="13" name="Text 8"/>
          <p:cNvSpPr/>
          <p:nvPr/>
        </p:nvSpPr>
        <p:spPr>
          <a:xfrm>
            <a:off x="960120" y="2011680"/>
            <a:ext cx="4297680" cy="237744"/>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Definition</a:t>
            </a:r>
            <a:endParaRPr lang="en-US" sz="1300" dirty="0"/>
          </a:p>
        </p:txBody>
      </p:sp>
      <p:sp>
        <p:nvSpPr>
          <p:cNvPr id="14" name="Text 9"/>
          <p:cNvSpPr/>
          <p:nvPr/>
        </p:nvSpPr>
        <p:spPr>
          <a:xfrm>
            <a:off x="960120" y="2249424"/>
            <a:ext cx="4297680" cy="65836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Thermal bridge = an element or interface with higher conductivity than the surrounding envelope.</a:t>
            </a:r>
            <a:endParaRPr lang="en-US" sz="1100" dirty="0"/>
          </a:p>
        </p:txBody>
      </p:sp>
      <p:sp>
        <p:nvSpPr>
          <p:cNvPr id="15" name="Shape 10"/>
          <p:cNvSpPr/>
          <p:nvPr/>
        </p:nvSpPr>
        <p:spPr>
          <a:xfrm>
            <a:off x="347472" y="3035808"/>
            <a:ext cx="5074920" cy="1051560"/>
          </a:xfrm>
          <a:prstGeom prst="roundRect">
            <a:avLst>
              <a:gd name="adj" fmla="val 5217"/>
            </a:avLst>
          </a:prstGeom>
          <a:solidFill>
            <a:srgbClr val="FAFAFA"/>
          </a:solidFill>
          <a:ln w="12700">
            <a:solidFill>
              <a:srgbClr val="E4E4E4"/>
            </a:solidFill>
            <a:prstDash val="solid"/>
          </a:ln>
        </p:spPr>
      </p:sp>
      <p:sp>
        <p:nvSpPr>
          <p:cNvPr id="16" name="Shape 11"/>
          <p:cNvSpPr/>
          <p:nvPr/>
        </p:nvSpPr>
        <p:spPr>
          <a:xfrm>
            <a:off x="347472" y="3035808"/>
            <a:ext cx="73152" cy="1051560"/>
          </a:xfrm>
          <a:prstGeom prst="rect">
            <a:avLst/>
          </a:prstGeom>
          <a:solidFill>
            <a:srgbClr val="D2051E"/>
          </a:solidFill>
          <a:ln w="12700">
            <a:solidFill>
              <a:srgbClr val="333333"/>
            </a:solidFill>
            <a:prstDash val="solid"/>
          </a:ln>
        </p:spPr>
      </p:sp>
      <p:sp>
        <p:nvSpPr>
          <p:cNvPr id="17" name="Shape 12"/>
          <p:cNvSpPr/>
          <p:nvPr/>
        </p:nvSpPr>
        <p:spPr>
          <a:xfrm>
            <a:off x="530352" y="3145536"/>
            <a:ext cx="329184" cy="329184"/>
          </a:xfrm>
          <a:prstGeom prst="ellipse">
            <a:avLst/>
          </a:prstGeom>
          <a:solidFill>
            <a:srgbClr val="F8E6E8"/>
          </a:solidFill>
          <a:ln w="12700">
            <a:solidFill>
              <a:srgbClr val="333333"/>
            </a:solidFill>
            <a:prstDash val="solid"/>
          </a:ln>
        </p:spPr>
      </p:sp>
      <p:pic>
        <p:nvPicPr>
          <p:cNvPr id="18" name="Image 3" descr="/workspace/deck/icons/crosshair.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3504" y="3218688"/>
            <a:ext cx="182880" cy="182880"/>
          </a:xfrm>
          <a:prstGeom prst="rect">
            <a:avLst/>
          </a:prstGeom>
        </p:spPr>
      </p:pic>
      <p:sp>
        <p:nvSpPr>
          <p:cNvPr id="19" name="Text 13"/>
          <p:cNvSpPr/>
          <p:nvPr/>
        </p:nvSpPr>
        <p:spPr>
          <a:xfrm>
            <a:off x="960120" y="3127248"/>
            <a:ext cx="4297680" cy="237744"/>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Core concept</a:t>
            </a:r>
            <a:endParaRPr lang="en-US" sz="1300" dirty="0"/>
          </a:p>
        </p:txBody>
      </p:sp>
      <p:sp>
        <p:nvSpPr>
          <p:cNvPr id="20" name="Text 14"/>
          <p:cNvSpPr/>
          <p:nvPr/>
        </p:nvSpPr>
        <p:spPr>
          <a:xfrm>
            <a:off x="960120" y="3364992"/>
            <a:ext cx="4297680" cy="65836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Heat flow concentrates through the conductive path.</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Repetition converts a small detail into a whole-wall performance issue.</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Rainscreen supports are common thermal-bridge locations.</a:t>
            </a:r>
            <a:endParaRPr lang="en-US" sz="1100" dirty="0"/>
          </a:p>
        </p:txBody>
      </p:sp>
      <p:sp>
        <p:nvSpPr>
          <p:cNvPr id="21" name="Shape 15"/>
          <p:cNvSpPr/>
          <p:nvPr/>
        </p:nvSpPr>
        <p:spPr>
          <a:xfrm>
            <a:off x="347472" y="4151376"/>
            <a:ext cx="5074920" cy="1051560"/>
          </a:xfrm>
          <a:prstGeom prst="roundRect">
            <a:avLst>
              <a:gd name="adj" fmla="val 5217"/>
            </a:avLst>
          </a:prstGeom>
          <a:solidFill>
            <a:srgbClr val="FAFAFA"/>
          </a:solidFill>
          <a:ln w="12700">
            <a:solidFill>
              <a:srgbClr val="E4E4E4"/>
            </a:solidFill>
            <a:prstDash val="solid"/>
          </a:ln>
        </p:spPr>
      </p:sp>
      <p:sp>
        <p:nvSpPr>
          <p:cNvPr id="22" name="Shape 16"/>
          <p:cNvSpPr/>
          <p:nvPr/>
        </p:nvSpPr>
        <p:spPr>
          <a:xfrm>
            <a:off x="347472" y="4151376"/>
            <a:ext cx="73152" cy="1051560"/>
          </a:xfrm>
          <a:prstGeom prst="rect">
            <a:avLst/>
          </a:prstGeom>
          <a:solidFill>
            <a:srgbClr val="D2051E"/>
          </a:solidFill>
          <a:ln w="12700">
            <a:solidFill>
              <a:srgbClr val="333333"/>
            </a:solidFill>
            <a:prstDash val="solid"/>
          </a:ln>
        </p:spPr>
      </p:sp>
      <p:sp>
        <p:nvSpPr>
          <p:cNvPr id="23" name="Shape 17"/>
          <p:cNvSpPr/>
          <p:nvPr/>
        </p:nvSpPr>
        <p:spPr>
          <a:xfrm>
            <a:off x="530352" y="4261104"/>
            <a:ext cx="329184" cy="329184"/>
          </a:xfrm>
          <a:prstGeom prst="ellipse">
            <a:avLst/>
          </a:prstGeom>
          <a:solidFill>
            <a:srgbClr val="F8E6E8"/>
          </a:solidFill>
          <a:ln w="12700">
            <a:solidFill>
              <a:srgbClr val="333333"/>
            </a:solidFill>
            <a:prstDash val="solid"/>
          </a:ln>
        </p:spPr>
      </p:sp>
      <p:pic>
        <p:nvPicPr>
          <p:cNvPr id="24" name="Image 4" descr="/workspace/deck/icons/barChart.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3504" y="4334256"/>
            <a:ext cx="182880" cy="182880"/>
          </a:xfrm>
          <a:prstGeom prst="rect">
            <a:avLst/>
          </a:prstGeom>
        </p:spPr>
      </p:pic>
      <p:sp>
        <p:nvSpPr>
          <p:cNvPr id="25" name="Text 18"/>
          <p:cNvSpPr/>
          <p:nvPr/>
        </p:nvSpPr>
        <p:spPr>
          <a:xfrm>
            <a:off x="960120" y="4242816"/>
            <a:ext cx="4297680" cy="237744"/>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Why it matters</a:t>
            </a:r>
            <a:endParaRPr lang="en-US" sz="1300" dirty="0"/>
          </a:p>
        </p:txBody>
      </p:sp>
      <p:sp>
        <p:nvSpPr>
          <p:cNvPr id="26" name="Text 19"/>
          <p:cNvSpPr/>
          <p:nvPr/>
        </p:nvSpPr>
        <p:spPr>
          <a:xfrm>
            <a:off x="960120" y="4480560"/>
            <a:ext cx="4297680" cy="65836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Effective thermal performance drops.</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Localized cold zones can increase condensation risk.</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Repeated details drive whole-wall results.</a:t>
            </a:r>
            <a:endParaRPr lang="en-US" sz="1100" dirty="0"/>
          </a:p>
        </p:txBody>
      </p:sp>
      <p:sp>
        <p:nvSpPr>
          <p:cNvPr id="27" name="Shape 20"/>
          <p:cNvSpPr/>
          <p:nvPr/>
        </p:nvSpPr>
        <p:spPr>
          <a:xfrm>
            <a:off x="347472" y="5303520"/>
            <a:ext cx="5074920" cy="960120"/>
          </a:xfrm>
          <a:prstGeom prst="roundRect">
            <a:avLst>
              <a:gd name="adj" fmla="val 5714"/>
            </a:avLst>
          </a:prstGeom>
          <a:solidFill>
            <a:srgbClr val="F7F7F7"/>
          </a:solidFill>
          <a:ln w="12700">
            <a:solidFill>
              <a:srgbClr val="333333"/>
            </a:solidFill>
            <a:prstDash val="solid"/>
          </a:ln>
        </p:spPr>
      </p:sp>
      <p:sp>
        <p:nvSpPr>
          <p:cNvPr id="28" name="Shape 21"/>
          <p:cNvSpPr/>
          <p:nvPr/>
        </p:nvSpPr>
        <p:spPr>
          <a:xfrm>
            <a:off x="475488" y="5504688"/>
            <a:ext cx="365760" cy="365760"/>
          </a:xfrm>
          <a:prstGeom prst="ellipse">
            <a:avLst/>
          </a:prstGeom>
          <a:solidFill>
            <a:srgbClr val="D2051E"/>
          </a:solidFill>
          <a:ln w="12700">
            <a:solidFill>
              <a:srgbClr val="333333"/>
            </a:solidFill>
            <a:prstDash val="solid"/>
          </a:ln>
        </p:spPr>
      </p:sp>
      <p:pic>
        <p:nvPicPr>
          <p:cNvPr id="29" name="Image 5" descr="/workspace/deck/icons/alertTriangle.sv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6928" y="5596128"/>
            <a:ext cx="182880" cy="182880"/>
          </a:xfrm>
          <a:prstGeom prst="rect">
            <a:avLst/>
          </a:prstGeom>
        </p:spPr>
      </p:pic>
      <p:sp>
        <p:nvSpPr>
          <p:cNvPr id="30" name="Text 22"/>
          <p:cNvSpPr/>
          <p:nvPr/>
        </p:nvSpPr>
        <p:spPr>
          <a:xfrm>
            <a:off x="960120" y="5394960"/>
            <a:ext cx="4297680" cy="777240"/>
          </a:xfrm>
          <a:prstGeom prst="rect">
            <a:avLst/>
          </a:prstGeom>
          <a:noFill/>
          <a:ln/>
        </p:spPr>
        <p:txBody>
          <a:bodyPr wrap="square" lIns="0" tIns="0" rIns="0" bIns="0" rtlCol="0" anchor="ctr"/>
          <a:lstStyle/>
          <a:p>
            <a:pPr indent="0" marL="0">
              <a:buNone/>
            </a:pPr>
            <a:r>
              <a:rPr lang="en-US" sz="1200" dirty="0">
                <a:solidFill>
                  <a:srgbClr val="3F3E42"/>
                </a:solidFill>
                <a:latin typeface="Arial" pitchFamily="34" charset="0"/>
                <a:ea typeface="Arial" pitchFamily="34" charset="-122"/>
                <a:cs typeface="Arial" pitchFamily="34" charset="-120"/>
              </a:rPr>
              <a:t>In rainscreen façades, brackets, rails, and fasteners often create the repeated conductive path.</a:t>
            </a:r>
            <a:endParaRPr lang="en-US" sz="1200" dirty="0"/>
          </a:p>
        </p:txBody>
      </p:sp>
      <p:pic>
        <p:nvPicPr>
          <p:cNvPr id="31" name="Image 6" descr="/workspace/deck/assets/t-p11-section.jpg">    </p:cNvPr>
          <p:cNvPicPr>
            <a:picLocks noChangeAspect="1"/>
          </p:cNvPicPr>
          <p:nvPr/>
        </p:nvPicPr>
        <p:blipFill>
          <a:blip r:embed="rId12"/>
          <a:stretch>
            <a:fillRect/>
          </a:stretch>
        </p:blipFill>
        <p:spPr>
          <a:xfrm>
            <a:off x="5577840" y="1024128"/>
            <a:ext cx="6263640" cy="5230368"/>
          </a:xfrm>
          <a:prstGeom prst="rect">
            <a:avLst/>
          </a:prstGeom>
        </p:spPr>
      </p:pic>
      <p:sp>
        <p:nvSpPr>
          <p:cNvPr id="32" name="Shape 23"/>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33" name="Text 24"/>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34" name="Text 25"/>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35" name="Text 26"/>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11</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Continuous Insulation (CI) means continuous</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CI is only meaningful when continuity is protected and penetrations are accounted for.</a:t>
            </a:r>
            <a:endParaRPr lang="en-US" sz="1400" dirty="0"/>
          </a:p>
        </p:txBody>
      </p:sp>
      <p:sp>
        <p:nvSpPr>
          <p:cNvPr id="5" name="Text 2"/>
          <p:cNvSpPr/>
          <p:nvPr/>
        </p:nvSpPr>
        <p:spPr>
          <a:xfrm>
            <a:off x="347472" y="960120"/>
            <a:ext cx="7589520" cy="237744"/>
          </a:xfrm>
          <a:prstGeom prst="rect">
            <a:avLst/>
          </a:prstGeom>
          <a:noFill/>
          <a:ln/>
        </p:spPr>
        <p:txBody>
          <a:bodyPr wrap="square" lIns="0" tIns="0" rIns="0" bIns="0" rtlCol="0" anchor="t"/>
          <a:lstStyle/>
          <a:p>
            <a:pPr algn="ctr" indent="0" marL="0">
              <a:buNone/>
            </a:pPr>
            <a:r>
              <a:rPr lang="en-US" sz="1200" b="1" dirty="0">
                <a:solidFill>
                  <a:srgbClr val="D2051E"/>
                </a:solidFill>
                <a:latin typeface="Arial" pitchFamily="34" charset="0"/>
                <a:ea typeface="Arial" pitchFamily="34" charset="-122"/>
                <a:cs typeface="Arial" pitchFamily="34" charset="-120"/>
              </a:rPr>
              <a:t>COMMON CONDITIONS THAT ARE NOT CI</a:t>
            </a:r>
            <a:endParaRPr lang="en-US" sz="1200" dirty="0"/>
          </a:p>
        </p:txBody>
      </p:sp>
      <p:sp>
        <p:nvSpPr>
          <p:cNvPr id="6" name="Text 3"/>
          <p:cNvSpPr/>
          <p:nvPr/>
        </p:nvSpPr>
        <p:spPr>
          <a:xfrm>
            <a:off x="8092440" y="960120"/>
            <a:ext cx="3749040" cy="237744"/>
          </a:xfrm>
          <a:prstGeom prst="rect">
            <a:avLst/>
          </a:prstGeom>
          <a:noFill/>
          <a:ln/>
        </p:spPr>
        <p:txBody>
          <a:bodyPr wrap="square" lIns="0" tIns="0" rIns="0" bIns="0" rtlCol="0" anchor="t"/>
          <a:lstStyle/>
          <a:p>
            <a:pPr algn="ctr" indent="0" marL="0">
              <a:buNone/>
            </a:pPr>
            <a:r>
              <a:rPr lang="en-US" sz="1200" b="1" dirty="0">
                <a:solidFill>
                  <a:srgbClr val="2E7D4F"/>
                </a:solidFill>
                <a:latin typeface="Arial" pitchFamily="34" charset="0"/>
                <a:ea typeface="Arial" pitchFamily="34" charset="-122"/>
                <a:cs typeface="Arial" pitchFamily="34" charset="-120"/>
              </a:rPr>
              <a:t>WHAT TRUE CI LOOKS LIKE</a:t>
            </a:r>
            <a:endParaRPr lang="en-US" sz="1200" dirty="0"/>
          </a:p>
        </p:txBody>
      </p:sp>
      <p:sp>
        <p:nvSpPr>
          <p:cNvPr id="7" name="Text 4"/>
          <p:cNvSpPr/>
          <p:nvPr/>
        </p:nvSpPr>
        <p:spPr>
          <a:xfrm>
            <a:off x="292608" y="1207008"/>
            <a:ext cx="1874520" cy="365760"/>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1. Linear thermal bridge</a:t>
            </a:r>
            <a:endParaRPr lang="en-US" sz="1100" dirty="0"/>
          </a:p>
        </p:txBody>
      </p:sp>
      <p:pic>
        <p:nvPicPr>
          <p:cNvPr id="8" name="Image 1" descr="/workspace/deck/assets/t-p12-1.jpg">    </p:cNvPr>
          <p:cNvPicPr>
            <a:picLocks noChangeAspect="1"/>
          </p:cNvPicPr>
          <p:nvPr/>
        </p:nvPicPr>
        <p:blipFill>
          <a:blip r:embed="rId2"/>
          <a:stretch>
            <a:fillRect/>
          </a:stretch>
        </p:blipFill>
        <p:spPr>
          <a:xfrm>
            <a:off x="292608" y="1572768"/>
            <a:ext cx="1874520" cy="1554480"/>
          </a:xfrm>
          <a:prstGeom prst="rect">
            <a:avLst/>
          </a:prstGeom>
        </p:spPr>
      </p:pic>
      <p:sp>
        <p:nvSpPr>
          <p:cNvPr id="9" name="Shape 5"/>
          <p:cNvSpPr/>
          <p:nvPr/>
        </p:nvSpPr>
        <p:spPr>
          <a:xfrm>
            <a:off x="1709928" y="1243584"/>
            <a:ext cx="292608" cy="292608"/>
          </a:xfrm>
          <a:prstGeom prst="ellipse">
            <a:avLst/>
          </a:prstGeom>
          <a:solidFill>
            <a:srgbClr val="D2051E"/>
          </a:solidFill>
          <a:ln w="12700">
            <a:solidFill>
              <a:srgbClr val="333333"/>
            </a:solidFill>
            <a:prstDash val="solid"/>
          </a:ln>
        </p:spPr>
      </p:sp>
      <p:sp>
        <p:nvSpPr>
          <p:cNvPr id="10" name="Text 6"/>
          <p:cNvSpPr/>
          <p:nvPr/>
        </p:nvSpPr>
        <p:spPr>
          <a:xfrm>
            <a:off x="1709928" y="1243584"/>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a:t>
            </a:r>
            <a:endParaRPr lang="en-US" sz="1200" dirty="0"/>
          </a:p>
        </p:txBody>
      </p:sp>
      <p:sp>
        <p:nvSpPr>
          <p:cNvPr id="11" name="Text 7"/>
          <p:cNvSpPr/>
          <p:nvPr/>
        </p:nvSpPr>
        <p:spPr>
          <a:xfrm>
            <a:off x="292608" y="3163824"/>
            <a:ext cx="1874520" cy="365760"/>
          </a:xfrm>
          <a:prstGeom prst="rect">
            <a:avLst/>
          </a:prstGeom>
          <a:noFill/>
          <a:ln/>
        </p:spPr>
        <p:txBody>
          <a:bodyPr wrap="square" lIns="0" tIns="0" rIns="0" bIns="0" rtlCol="0" anchor="t"/>
          <a:lstStyle/>
          <a:p>
            <a:pPr algn="ctr" indent="0" marL="0">
              <a:buNone/>
            </a:pPr>
            <a:r>
              <a:rPr lang="en-US" sz="1000" dirty="0">
                <a:solidFill>
                  <a:srgbClr val="5A585C"/>
                </a:solidFill>
                <a:latin typeface="Arial" pitchFamily="34" charset="0"/>
                <a:ea typeface="Arial" pitchFamily="34" charset="-122"/>
                <a:cs typeface="Arial" pitchFamily="34" charset="-120"/>
              </a:rPr>
              <a:t>Creates a direct conductive path</a:t>
            </a:r>
            <a:endParaRPr lang="en-US" sz="1000" dirty="0"/>
          </a:p>
        </p:txBody>
      </p:sp>
      <p:sp>
        <p:nvSpPr>
          <p:cNvPr id="12" name="Text 8"/>
          <p:cNvSpPr/>
          <p:nvPr/>
        </p:nvSpPr>
        <p:spPr>
          <a:xfrm>
            <a:off x="2258568" y="1207008"/>
            <a:ext cx="1874520" cy="365760"/>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2. CI Plane broken</a:t>
            </a:r>
            <a:endParaRPr lang="en-US" sz="1100" dirty="0"/>
          </a:p>
        </p:txBody>
      </p:sp>
      <p:pic>
        <p:nvPicPr>
          <p:cNvPr id="13" name="Image 2" descr="/workspace/deck/assets/t-p12-2.jpg">    </p:cNvPr>
          <p:cNvPicPr>
            <a:picLocks noChangeAspect="1"/>
          </p:cNvPicPr>
          <p:nvPr/>
        </p:nvPicPr>
        <p:blipFill>
          <a:blip r:embed="rId3"/>
          <a:stretch>
            <a:fillRect/>
          </a:stretch>
        </p:blipFill>
        <p:spPr>
          <a:xfrm>
            <a:off x="2258568" y="1572768"/>
            <a:ext cx="1874520" cy="1554480"/>
          </a:xfrm>
          <a:prstGeom prst="rect">
            <a:avLst/>
          </a:prstGeom>
        </p:spPr>
      </p:pic>
      <p:sp>
        <p:nvSpPr>
          <p:cNvPr id="14" name="Shape 9"/>
          <p:cNvSpPr/>
          <p:nvPr/>
        </p:nvSpPr>
        <p:spPr>
          <a:xfrm>
            <a:off x="3675888" y="1243584"/>
            <a:ext cx="292608" cy="292608"/>
          </a:xfrm>
          <a:prstGeom prst="ellipse">
            <a:avLst/>
          </a:prstGeom>
          <a:solidFill>
            <a:srgbClr val="D2051E"/>
          </a:solidFill>
          <a:ln w="12700">
            <a:solidFill>
              <a:srgbClr val="333333"/>
            </a:solidFill>
            <a:prstDash val="solid"/>
          </a:ln>
        </p:spPr>
      </p:sp>
      <p:sp>
        <p:nvSpPr>
          <p:cNvPr id="15" name="Text 10"/>
          <p:cNvSpPr/>
          <p:nvPr/>
        </p:nvSpPr>
        <p:spPr>
          <a:xfrm>
            <a:off x="3675888" y="1243584"/>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a:t>
            </a:r>
            <a:endParaRPr lang="en-US" sz="1200" dirty="0"/>
          </a:p>
        </p:txBody>
      </p:sp>
      <p:sp>
        <p:nvSpPr>
          <p:cNvPr id="16" name="Text 11"/>
          <p:cNvSpPr/>
          <p:nvPr/>
        </p:nvSpPr>
        <p:spPr>
          <a:xfrm>
            <a:off x="2258568" y="3163824"/>
            <a:ext cx="1874520" cy="365760"/>
          </a:xfrm>
          <a:prstGeom prst="rect">
            <a:avLst/>
          </a:prstGeom>
          <a:noFill/>
          <a:ln/>
        </p:spPr>
        <p:txBody>
          <a:bodyPr wrap="square" lIns="0" tIns="0" rIns="0" bIns="0" rtlCol="0" anchor="t"/>
          <a:lstStyle/>
          <a:p>
            <a:pPr algn="ctr" indent="0" marL="0">
              <a:buNone/>
            </a:pPr>
            <a:r>
              <a:rPr lang="en-US" sz="1000" dirty="0">
                <a:solidFill>
                  <a:srgbClr val="5A585C"/>
                </a:solidFill>
                <a:latin typeface="Arial" pitchFamily="34" charset="0"/>
                <a:ea typeface="Arial" pitchFamily="34" charset="-122"/>
                <a:cs typeface="Arial" pitchFamily="34" charset="-120"/>
              </a:rPr>
              <a:t>Interrupts the insulation plane</a:t>
            </a:r>
            <a:endParaRPr lang="en-US" sz="1000" dirty="0"/>
          </a:p>
        </p:txBody>
      </p:sp>
      <p:sp>
        <p:nvSpPr>
          <p:cNvPr id="17" name="Text 12"/>
          <p:cNvSpPr/>
          <p:nvPr/>
        </p:nvSpPr>
        <p:spPr>
          <a:xfrm>
            <a:off x="4224528" y="1207008"/>
            <a:ext cx="1874520" cy="365760"/>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3. Insulation notched</a:t>
            </a:r>
            <a:endParaRPr lang="en-US" sz="1100" dirty="0"/>
          </a:p>
        </p:txBody>
      </p:sp>
      <p:pic>
        <p:nvPicPr>
          <p:cNvPr id="18" name="Image 3" descr="/workspace/deck/assets/t-p12-3.jpg">    </p:cNvPr>
          <p:cNvPicPr>
            <a:picLocks noChangeAspect="1"/>
          </p:cNvPicPr>
          <p:nvPr/>
        </p:nvPicPr>
        <p:blipFill>
          <a:blip r:embed="rId4"/>
          <a:stretch>
            <a:fillRect/>
          </a:stretch>
        </p:blipFill>
        <p:spPr>
          <a:xfrm>
            <a:off x="4224528" y="1572768"/>
            <a:ext cx="1874520" cy="1554480"/>
          </a:xfrm>
          <a:prstGeom prst="rect">
            <a:avLst/>
          </a:prstGeom>
        </p:spPr>
      </p:pic>
      <p:sp>
        <p:nvSpPr>
          <p:cNvPr id="19" name="Shape 13"/>
          <p:cNvSpPr/>
          <p:nvPr/>
        </p:nvSpPr>
        <p:spPr>
          <a:xfrm>
            <a:off x="5641848" y="1243584"/>
            <a:ext cx="292608" cy="292608"/>
          </a:xfrm>
          <a:prstGeom prst="ellipse">
            <a:avLst/>
          </a:prstGeom>
          <a:solidFill>
            <a:srgbClr val="D2051E"/>
          </a:solidFill>
          <a:ln w="12700">
            <a:solidFill>
              <a:srgbClr val="333333"/>
            </a:solidFill>
            <a:prstDash val="solid"/>
          </a:ln>
        </p:spPr>
      </p:sp>
      <p:sp>
        <p:nvSpPr>
          <p:cNvPr id="20" name="Text 14"/>
          <p:cNvSpPr/>
          <p:nvPr/>
        </p:nvSpPr>
        <p:spPr>
          <a:xfrm>
            <a:off x="5641848" y="1243584"/>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a:t>
            </a:r>
            <a:endParaRPr lang="en-US" sz="1200" dirty="0"/>
          </a:p>
        </p:txBody>
      </p:sp>
      <p:sp>
        <p:nvSpPr>
          <p:cNvPr id="21" name="Text 15"/>
          <p:cNvSpPr/>
          <p:nvPr/>
        </p:nvSpPr>
        <p:spPr>
          <a:xfrm>
            <a:off x="4224528" y="3163824"/>
            <a:ext cx="1874520" cy="365760"/>
          </a:xfrm>
          <a:prstGeom prst="rect">
            <a:avLst/>
          </a:prstGeom>
          <a:noFill/>
          <a:ln/>
        </p:spPr>
        <p:txBody>
          <a:bodyPr wrap="square" lIns="0" tIns="0" rIns="0" bIns="0" rtlCol="0" anchor="t"/>
          <a:lstStyle/>
          <a:p>
            <a:pPr algn="ctr" indent="0" marL="0">
              <a:buNone/>
            </a:pPr>
            <a:r>
              <a:rPr lang="en-US" sz="1000" dirty="0">
                <a:solidFill>
                  <a:srgbClr val="5A585C"/>
                </a:solidFill>
                <a:latin typeface="Arial" pitchFamily="34" charset="0"/>
                <a:ea typeface="Arial" pitchFamily="34" charset="-122"/>
                <a:cs typeface="Arial" pitchFamily="34" charset="-120"/>
              </a:rPr>
              <a:t>Removes insulation material</a:t>
            </a:r>
            <a:endParaRPr lang="en-US" sz="1000" dirty="0"/>
          </a:p>
        </p:txBody>
      </p:sp>
      <p:sp>
        <p:nvSpPr>
          <p:cNvPr id="22" name="Text 16"/>
          <p:cNvSpPr/>
          <p:nvPr/>
        </p:nvSpPr>
        <p:spPr>
          <a:xfrm>
            <a:off x="6190488" y="1207008"/>
            <a:ext cx="1874520" cy="365760"/>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4. Air gaps</a:t>
            </a:r>
            <a:endParaRPr lang="en-US" sz="1100" dirty="0"/>
          </a:p>
        </p:txBody>
      </p:sp>
      <p:pic>
        <p:nvPicPr>
          <p:cNvPr id="23" name="Image 4" descr="/workspace/deck/assets/t-p12-4.jpg">    </p:cNvPr>
          <p:cNvPicPr>
            <a:picLocks noChangeAspect="1"/>
          </p:cNvPicPr>
          <p:nvPr/>
        </p:nvPicPr>
        <p:blipFill>
          <a:blip r:embed="rId5"/>
          <a:stretch>
            <a:fillRect/>
          </a:stretch>
        </p:blipFill>
        <p:spPr>
          <a:xfrm>
            <a:off x="6190488" y="1572768"/>
            <a:ext cx="1874520" cy="1554480"/>
          </a:xfrm>
          <a:prstGeom prst="rect">
            <a:avLst/>
          </a:prstGeom>
        </p:spPr>
      </p:pic>
      <p:sp>
        <p:nvSpPr>
          <p:cNvPr id="24" name="Shape 17"/>
          <p:cNvSpPr/>
          <p:nvPr/>
        </p:nvSpPr>
        <p:spPr>
          <a:xfrm>
            <a:off x="7607808" y="1243584"/>
            <a:ext cx="292608" cy="292608"/>
          </a:xfrm>
          <a:prstGeom prst="ellipse">
            <a:avLst/>
          </a:prstGeom>
          <a:solidFill>
            <a:srgbClr val="D2051E"/>
          </a:solidFill>
          <a:ln w="12700">
            <a:solidFill>
              <a:srgbClr val="333333"/>
            </a:solidFill>
            <a:prstDash val="solid"/>
          </a:ln>
        </p:spPr>
      </p:sp>
      <p:sp>
        <p:nvSpPr>
          <p:cNvPr id="25" name="Text 18"/>
          <p:cNvSpPr/>
          <p:nvPr/>
        </p:nvSpPr>
        <p:spPr>
          <a:xfrm>
            <a:off x="7607808" y="1243584"/>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a:t>
            </a:r>
            <a:endParaRPr lang="en-US" sz="1200" dirty="0"/>
          </a:p>
        </p:txBody>
      </p:sp>
      <p:sp>
        <p:nvSpPr>
          <p:cNvPr id="26" name="Text 19"/>
          <p:cNvSpPr/>
          <p:nvPr/>
        </p:nvSpPr>
        <p:spPr>
          <a:xfrm>
            <a:off x="6190488" y="3163824"/>
            <a:ext cx="1874520" cy="365760"/>
          </a:xfrm>
          <a:prstGeom prst="rect">
            <a:avLst/>
          </a:prstGeom>
          <a:noFill/>
          <a:ln/>
        </p:spPr>
        <p:txBody>
          <a:bodyPr wrap="square" lIns="0" tIns="0" rIns="0" bIns="0" rtlCol="0" anchor="t"/>
          <a:lstStyle/>
          <a:p>
            <a:pPr algn="ctr" indent="0" marL="0">
              <a:buNone/>
            </a:pPr>
            <a:r>
              <a:rPr lang="en-US" sz="1000" dirty="0">
                <a:solidFill>
                  <a:srgbClr val="5A585C"/>
                </a:solidFill>
                <a:latin typeface="Arial" pitchFamily="34" charset="0"/>
                <a:ea typeface="Arial" pitchFamily="34" charset="-122"/>
                <a:cs typeface="Arial" pitchFamily="34" charset="-120"/>
              </a:rPr>
              <a:t>Turns continuity into compression and bridging</a:t>
            </a:r>
            <a:endParaRPr lang="en-US" sz="1000" dirty="0"/>
          </a:p>
        </p:txBody>
      </p:sp>
      <p:pic>
        <p:nvPicPr>
          <p:cNvPr id="27" name="Image 5" descr="/workspace/deck/assets/t-p12-true.jpg">    </p:cNvPr>
          <p:cNvPicPr>
            <a:picLocks noChangeAspect="1"/>
          </p:cNvPicPr>
          <p:nvPr/>
        </p:nvPicPr>
        <p:blipFill>
          <a:blip r:embed="rId6"/>
          <a:stretch>
            <a:fillRect/>
          </a:stretch>
        </p:blipFill>
        <p:spPr>
          <a:xfrm>
            <a:off x="8138160" y="1234440"/>
            <a:ext cx="3703320" cy="2331720"/>
          </a:xfrm>
          <a:prstGeom prst="rect">
            <a:avLst/>
          </a:prstGeom>
        </p:spPr>
      </p:pic>
      <p:sp>
        <p:nvSpPr>
          <p:cNvPr id="28" name="Shape 20"/>
          <p:cNvSpPr/>
          <p:nvPr/>
        </p:nvSpPr>
        <p:spPr>
          <a:xfrm>
            <a:off x="8275320" y="1280160"/>
            <a:ext cx="292608" cy="292608"/>
          </a:xfrm>
          <a:prstGeom prst="ellipse">
            <a:avLst/>
          </a:prstGeom>
          <a:solidFill>
            <a:srgbClr val="FFFFFF"/>
          </a:solidFill>
          <a:ln w="12700">
            <a:solidFill>
              <a:srgbClr val="D0D0D0"/>
            </a:solidFill>
            <a:prstDash val="solid"/>
          </a:ln>
        </p:spPr>
      </p:sp>
      <p:pic>
        <p:nvPicPr>
          <p:cNvPr id="29" name="Image 6" descr="/workspace/deck/icons/checkSquare.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39328" y="1335024"/>
            <a:ext cx="164592" cy="164592"/>
          </a:xfrm>
          <a:prstGeom prst="rect">
            <a:avLst/>
          </a:prstGeom>
        </p:spPr>
      </p:pic>
      <p:sp>
        <p:nvSpPr>
          <p:cNvPr id="30" name="Text 21"/>
          <p:cNvSpPr/>
          <p:nvPr/>
        </p:nvSpPr>
        <p:spPr>
          <a:xfrm>
            <a:off x="8668512" y="1280160"/>
            <a:ext cx="3108960" cy="292608"/>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One uninterrupted insulation plane</a:t>
            </a:r>
            <a:endParaRPr lang="en-US" sz="1100" dirty="0"/>
          </a:p>
        </p:txBody>
      </p:sp>
      <p:sp>
        <p:nvSpPr>
          <p:cNvPr id="31" name="Shape 22"/>
          <p:cNvSpPr/>
          <p:nvPr/>
        </p:nvSpPr>
        <p:spPr>
          <a:xfrm>
            <a:off x="8275320" y="1847088"/>
            <a:ext cx="292608" cy="292608"/>
          </a:xfrm>
          <a:prstGeom prst="ellipse">
            <a:avLst/>
          </a:prstGeom>
          <a:solidFill>
            <a:srgbClr val="FFFFFF"/>
          </a:solidFill>
          <a:ln w="12700">
            <a:solidFill>
              <a:srgbClr val="D0D0D0"/>
            </a:solidFill>
            <a:prstDash val="solid"/>
          </a:ln>
        </p:spPr>
      </p:sp>
      <p:pic>
        <p:nvPicPr>
          <p:cNvPr id="32" name="Image 7" descr="/workspace/deck/icons/crosshair.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39328" y="1901952"/>
            <a:ext cx="164592" cy="164592"/>
          </a:xfrm>
          <a:prstGeom prst="rect">
            <a:avLst/>
          </a:prstGeom>
        </p:spPr>
      </p:pic>
      <p:sp>
        <p:nvSpPr>
          <p:cNvPr id="33" name="Text 23"/>
          <p:cNvSpPr/>
          <p:nvPr/>
        </p:nvSpPr>
        <p:spPr>
          <a:xfrm>
            <a:off x="8668512" y="1847088"/>
            <a:ext cx="3108960" cy="292608"/>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Only limited discrete penetrations</a:t>
            </a:r>
            <a:endParaRPr lang="en-US" sz="1100" dirty="0"/>
          </a:p>
        </p:txBody>
      </p:sp>
      <p:sp>
        <p:nvSpPr>
          <p:cNvPr id="34" name="Shape 24"/>
          <p:cNvSpPr/>
          <p:nvPr/>
        </p:nvSpPr>
        <p:spPr>
          <a:xfrm>
            <a:off x="8275320" y="2414016"/>
            <a:ext cx="292608" cy="292608"/>
          </a:xfrm>
          <a:prstGeom prst="ellipse">
            <a:avLst/>
          </a:prstGeom>
          <a:solidFill>
            <a:srgbClr val="FFFFFF"/>
          </a:solidFill>
          <a:ln w="12700">
            <a:solidFill>
              <a:srgbClr val="D0D0D0"/>
            </a:solidFill>
            <a:prstDash val="solid"/>
          </a:ln>
        </p:spPr>
      </p:sp>
      <p:pic>
        <p:nvPicPr>
          <p:cNvPr id="35" name="Image 8" descr="/workspace/deck/icons/shieldCheck.sv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39328" y="2468880"/>
            <a:ext cx="164592" cy="164592"/>
          </a:xfrm>
          <a:prstGeom prst="rect">
            <a:avLst/>
          </a:prstGeom>
        </p:spPr>
      </p:pic>
      <p:sp>
        <p:nvSpPr>
          <p:cNvPr id="36" name="Text 25"/>
          <p:cNvSpPr/>
          <p:nvPr/>
        </p:nvSpPr>
        <p:spPr>
          <a:xfrm>
            <a:off x="8668512" y="2414016"/>
            <a:ext cx="3108960" cy="292608"/>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Insulation remains in place around supports</a:t>
            </a:r>
            <a:endParaRPr lang="en-US" sz="1100" dirty="0"/>
          </a:p>
        </p:txBody>
      </p:sp>
      <p:sp>
        <p:nvSpPr>
          <p:cNvPr id="37" name="Shape 26"/>
          <p:cNvSpPr/>
          <p:nvPr/>
        </p:nvSpPr>
        <p:spPr>
          <a:xfrm>
            <a:off x="8275320" y="2980944"/>
            <a:ext cx="292608" cy="292608"/>
          </a:xfrm>
          <a:prstGeom prst="ellipse">
            <a:avLst/>
          </a:prstGeom>
          <a:solidFill>
            <a:srgbClr val="FFFFFF"/>
          </a:solidFill>
          <a:ln w="12700">
            <a:solidFill>
              <a:srgbClr val="D0D0D0"/>
            </a:solidFill>
            <a:prstDash val="solid"/>
          </a:ln>
        </p:spPr>
      </p:sp>
      <p:pic>
        <p:nvPicPr>
          <p:cNvPr id="38" name="Image 9" descr="/workspace/deck/icons/link.sv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339328" y="3035808"/>
            <a:ext cx="164592" cy="164592"/>
          </a:xfrm>
          <a:prstGeom prst="rect">
            <a:avLst/>
          </a:prstGeom>
        </p:spPr>
      </p:pic>
      <p:sp>
        <p:nvSpPr>
          <p:cNvPr id="39" name="Text 27"/>
          <p:cNvSpPr/>
          <p:nvPr/>
        </p:nvSpPr>
        <p:spPr>
          <a:xfrm>
            <a:off x="8668512" y="2980944"/>
            <a:ext cx="3108960" cy="292608"/>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Support strategy preserves thermal continuity</a:t>
            </a:r>
            <a:endParaRPr lang="en-US" sz="1100" dirty="0"/>
          </a:p>
        </p:txBody>
      </p:sp>
      <p:sp>
        <p:nvSpPr>
          <p:cNvPr id="40" name="Shape 28"/>
          <p:cNvSpPr/>
          <p:nvPr/>
        </p:nvSpPr>
        <p:spPr>
          <a:xfrm>
            <a:off x="292608" y="3611880"/>
            <a:ext cx="11612880" cy="640080"/>
          </a:xfrm>
          <a:prstGeom prst="roundRect">
            <a:avLst>
              <a:gd name="adj" fmla="val 7143"/>
            </a:avLst>
          </a:prstGeom>
          <a:solidFill>
            <a:srgbClr val="FFFFFF"/>
          </a:solidFill>
          <a:ln w="12700">
            <a:solidFill>
              <a:srgbClr val="E4E4E4"/>
            </a:solidFill>
            <a:prstDash val="solid"/>
          </a:ln>
        </p:spPr>
      </p:sp>
      <p:pic>
        <p:nvPicPr>
          <p:cNvPr id="41" name="Image 10" descr="/workspace/deck/icons/book.sv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38912" y="3767328"/>
            <a:ext cx="256032" cy="256032"/>
          </a:xfrm>
          <a:prstGeom prst="rect">
            <a:avLst/>
          </a:prstGeom>
        </p:spPr>
      </p:pic>
      <p:sp>
        <p:nvSpPr>
          <p:cNvPr id="42" name="Text 29"/>
          <p:cNvSpPr/>
          <p:nvPr/>
        </p:nvSpPr>
        <p:spPr>
          <a:xfrm>
            <a:off x="822960" y="3675888"/>
            <a:ext cx="10927080" cy="502920"/>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Continuous Insulation (CI): Insulation material that is continuous across all structural members without thermal bridges other than fasteners and service openings (IECC &amp; ASHRAE 90.1)</a:t>
            </a:r>
            <a:endParaRPr lang="en-US" sz="1100" dirty="0"/>
          </a:p>
        </p:txBody>
      </p:sp>
      <p:sp>
        <p:nvSpPr>
          <p:cNvPr id="43" name="Shape 30"/>
          <p:cNvSpPr/>
          <p:nvPr/>
        </p:nvSpPr>
        <p:spPr>
          <a:xfrm>
            <a:off x="292608" y="4370832"/>
            <a:ext cx="11612880" cy="868680"/>
          </a:xfrm>
          <a:prstGeom prst="roundRect">
            <a:avLst>
              <a:gd name="adj" fmla="val 6316"/>
            </a:avLst>
          </a:prstGeom>
          <a:solidFill>
            <a:srgbClr val="F7F7F7"/>
          </a:solidFill>
          <a:ln w="12700">
            <a:solidFill>
              <a:srgbClr val="333333"/>
            </a:solidFill>
            <a:prstDash val="solid"/>
          </a:ln>
        </p:spPr>
      </p:sp>
      <p:sp>
        <p:nvSpPr>
          <p:cNvPr id="44" name="Shape 31"/>
          <p:cNvSpPr/>
          <p:nvPr/>
        </p:nvSpPr>
        <p:spPr>
          <a:xfrm>
            <a:off x="292608" y="4370832"/>
            <a:ext cx="1691640" cy="868680"/>
          </a:xfrm>
          <a:prstGeom prst="rect">
            <a:avLst/>
          </a:prstGeom>
          <a:solidFill>
            <a:srgbClr val="FFFFFF"/>
          </a:solidFill>
          <a:ln w="12700">
            <a:solidFill>
              <a:srgbClr val="333333"/>
            </a:solidFill>
            <a:prstDash val="solid"/>
          </a:ln>
        </p:spPr>
      </p:sp>
      <p:sp>
        <p:nvSpPr>
          <p:cNvPr id="45" name="Text 32"/>
          <p:cNvSpPr/>
          <p:nvPr/>
        </p:nvSpPr>
        <p:spPr>
          <a:xfrm>
            <a:off x="292608" y="4370832"/>
            <a:ext cx="1691640" cy="868680"/>
          </a:xfrm>
          <a:prstGeom prst="rect">
            <a:avLst/>
          </a:prstGeom>
          <a:noFill/>
          <a:ln/>
        </p:spPr>
        <p:txBody>
          <a:bodyPr wrap="square" lIns="0" tIns="0" rIns="0" bIns="0" rtlCol="0" anchor="ctr"/>
          <a:lstStyle/>
          <a:p>
            <a:pPr algn="ctr" indent="0" marL="0">
              <a:buNone/>
            </a:pPr>
            <a:r>
              <a:rPr lang="en-US" sz="1200" b="1" dirty="0">
                <a:solidFill>
                  <a:srgbClr val="D2051E"/>
                </a:solidFill>
                <a:latin typeface="Arial" pitchFamily="34" charset="0"/>
                <a:ea typeface="Arial" pitchFamily="34" charset="-122"/>
                <a:cs typeface="Arial" pitchFamily="34" charset="-120"/>
              </a:rPr>
              <a:t>WHY IT</a:t>
            </a:r>
            <a:endParaRPr lang="en-US" sz="1200" dirty="0"/>
          </a:p>
          <a:p>
            <a:pPr algn="ctr" indent="0" marL="0">
              <a:buNone/>
            </a:pPr>
            <a:r>
              <a:rPr lang="en-US" sz="1200" b="1" dirty="0">
                <a:solidFill>
                  <a:srgbClr val="D2051E"/>
                </a:solidFill>
                <a:latin typeface="Arial" pitchFamily="34" charset="0"/>
                <a:ea typeface="Arial" pitchFamily="34" charset="-122"/>
                <a:cs typeface="Arial" pitchFamily="34" charset="-120"/>
              </a:rPr>
              <a:t>MATTERS</a:t>
            </a:r>
            <a:endParaRPr lang="en-US" sz="1200" dirty="0"/>
          </a:p>
        </p:txBody>
      </p:sp>
      <p:sp>
        <p:nvSpPr>
          <p:cNvPr id="46" name="Shape 33"/>
          <p:cNvSpPr/>
          <p:nvPr/>
        </p:nvSpPr>
        <p:spPr>
          <a:xfrm>
            <a:off x="2103120" y="4572000"/>
            <a:ext cx="347472" cy="347472"/>
          </a:xfrm>
          <a:prstGeom prst="ellipse">
            <a:avLst/>
          </a:prstGeom>
          <a:solidFill>
            <a:srgbClr val="FFFFFF"/>
          </a:solidFill>
          <a:ln w="12700">
            <a:solidFill>
              <a:srgbClr val="D2051E"/>
            </a:solidFill>
            <a:prstDash val="solid"/>
          </a:ln>
        </p:spPr>
      </p:sp>
      <p:pic>
        <p:nvPicPr>
          <p:cNvPr id="47" name="Image 11" descr="/workspace/deck/icons/thermometer.svg">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185416" y="4654296"/>
            <a:ext cx="182880" cy="182880"/>
          </a:xfrm>
          <a:prstGeom prst="rect">
            <a:avLst/>
          </a:prstGeom>
        </p:spPr>
      </p:pic>
      <p:sp>
        <p:nvSpPr>
          <p:cNvPr id="48" name="Text 34"/>
          <p:cNvSpPr/>
          <p:nvPr/>
        </p:nvSpPr>
        <p:spPr>
          <a:xfrm>
            <a:off x="2523744" y="4526280"/>
            <a:ext cx="2743200" cy="457200"/>
          </a:xfrm>
          <a:prstGeom prst="rect">
            <a:avLst/>
          </a:prstGeom>
          <a:noFill/>
          <a:ln/>
        </p:spPr>
        <p:txBody>
          <a:bodyPr wrap="square" lIns="0" tIns="0" rIns="0" bIns="0" rtlCol="0" anchor="ctr"/>
          <a:lstStyle/>
          <a:p>
            <a:pPr indent="0" marL="0">
              <a:buNone/>
            </a:pPr>
            <a:r>
              <a:rPr lang="en-US" sz="1200" dirty="0">
                <a:solidFill>
                  <a:srgbClr val="3F3E42"/>
                </a:solidFill>
                <a:latin typeface="Arial" pitchFamily="34" charset="0"/>
                <a:ea typeface="Arial" pitchFamily="34" charset="-122"/>
                <a:cs typeface="Arial" pitchFamily="34" charset="-120"/>
              </a:rPr>
              <a:t>Improved thermal performance</a:t>
            </a:r>
            <a:endParaRPr lang="en-US" sz="1200" dirty="0"/>
          </a:p>
        </p:txBody>
      </p:sp>
      <p:sp>
        <p:nvSpPr>
          <p:cNvPr id="49" name="Shape 35"/>
          <p:cNvSpPr/>
          <p:nvPr/>
        </p:nvSpPr>
        <p:spPr>
          <a:xfrm>
            <a:off x="5349240" y="4572000"/>
            <a:ext cx="347472" cy="347472"/>
          </a:xfrm>
          <a:prstGeom prst="ellipse">
            <a:avLst/>
          </a:prstGeom>
          <a:solidFill>
            <a:srgbClr val="FFFFFF"/>
          </a:solidFill>
          <a:ln w="12700">
            <a:solidFill>
              <a:srgbClr val="D2051E"/>
            </a:solidFill>
            <a:prstDash val="solid"/>
          </a:ln>
        </p:spPr>
      </p:sp>
      <p:pic>
        <p:nvPicPr>
          <p:cNvPr id="50" name="Image 12" descr="/workspace/deck/icons/droplet.svg">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431536" y="4654296"/>
            <a:ext cx="182880" cy="182880"/>
          </a:xfrm>
          <a:prstGeom prst="rect">
            <a:avLst/>
          </a:prstGeom>
        </p:spPr>
      </p:pic>
      <p:sp>
        <p:nvSpPr>
          <p:cNvPr id="51" name="Text 36"/>
          <p:cNvSpPr/>
          <p:nvPr/>
        </p:nvSpPr>
        <p:spPr>
          <a:xfrm>
            <a:off x="5769864" y="4526280"/>
            <a:ext cx="2743200" cy="457200"/>
          </a:xfrm>
          <a:prstGeom prst="rect">
            <a:avLst/>
          </a:prstGeom>
          <a:noFill/>
          <a:ln/>
        </p:spPr>
        <p:txBody>
          <a:bodyPr wrap="square" lIns="0" tIns="0" rIns="0" bIns="0" rtlCol="0" anchor="ctr"/>
          <a:lstStyle/>
          <a:p>
            <a:pPr indent="0" marL="0">
              <a:buNone/>
            </a:pPr>
            <a:r>
              <a:rPr lang="en-US" sz="1200" dirty="0">
                <a:solidFill>
                  <a:srgbClr val="3F3E42"/>
                </a:solidFill>
                <a:latin typeface="Arial" pitchFamily="34" charset="0"/>
                <a:ea typeface="Arial" pitchFamily="34" charset="-122"/>
                <a:cs typeface="Arial" pitchFamily="34" charset="-120"/>
              </a:rPr>
              <a:t>Reduced condensation risk (mold formation)</a:t>
            </a:r>
            <a:endParaRPr lang="en-US" sz="1200" dirty="0"/>
          </a:p>
        </p:txBody>
      </p:sp>
      <p:sp>
        <p:nvSpPr>
          <p:cNvPr id="52" name="Shape 37"/>
          <p:cNvSpPr/>
          <p:nvPr/>
        </p:nvSpPr>
        <p:spPr>
          <a:xfrm>
            <a:off x="8595360" y="4572000"/>
            <a:ext cx="347472" cy="347472"/>
          </a:xfrm>
          <a:prstGeom prst="ellipse">
            <a:avLst/>
          </a:prstGeom>
          <a:solidFill>
            <a:srgbClr val="FFFFFF"/>
          </a:solidFill>
          <a:ln w="12700">
            <a:solidFill>
              <a:srgbClr val="D2051E"/>
            </a:solidFill>
            <a:prstDash val="solid"/>
          </a:ln>
        </p:spPr>
      </p:sp>
      <p:pic>
        <p:nvPicPr>
          <p:cNvPr id="53" name="Image 13" descr="/workspace/deck/icons/shieldCheck.svg">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677656" y="4654296"/>
            <a:ext cx="182880" cy="182880"/>
          </a:xfrm>
          <a:prstGeom prst="rect">
            <a:avLst/>
          </a:prstGeom>
        </p:spPr>
      </p:pic>
      <p:sp>
        <p:nvSpPr>
          <p:cNvPr id="54" name="Text 38"/>
          <p:cNvSpPr/>
          <p:nvPr/>
        </p:nvSpPr>
        <p:spPr>
          <a:xfrm>
            <a:off x="9015984" y="4526280"/>
            <a:ext cx="2743200" cy="457200"/>
          </a:xfrm>
          <a:prstGeom prst="rect">
            <a:avLst/>
          </a:prstGeom>
          <a:noFill/>
          <a:ln/>
        </p:spPr>
        <p:txBody>
          <a:bodyPr wrap="square" lIns="0" tIns="0" rIns="0" bIns="0" rtlCol="0" anchor="ctr"/>
          <a:lstStyle/>
          <a:p>
            <a:pPr indent="0" marL="0">
              <a:buNone/>
            </a:pPr>
            <a:r>
              <a:rPr lang="en-US" sz="1200" dirty="0">
                <a:solidFill>
                  <a:srgbClr val="3F3E42"/>
                </a:solidFill>
                <a:latin typeface="Arial" pitchFamily="34" charset="0"/>
                <a:ea typeface="Arial" pitchFamily="34" charset="-122"/>
                <a:cs typeface="Arial" pitchFamily="34" charset="-120"/>
              </a:rPr>
              <a:t>More reliable code and performance compliance</a:t>
            </a:r>
            <a:endParaRPr lang="en-US" sz="1200" dirty="0"/>
          </a:p>
        </p:txBody>
      </p:sp>
      <p:sp>
        <p:nvSpPr>
          <p:cNvPr id="55" name="Shape 39"/>
          <p:cNvSpPr/>
          <p:nvPr/>
        </p:nvSpPr>
        <p:spPr>
          <a:xfrm>
            <a:off x="292608" y="5349240"/>
            <a:ext cx="11612880" cy="502920"/>
          </a:xfrm>
          <a:prstGeom prst="roundRect">
            <a:avLst>
              <a:gd name="adj" fmla="val 7273"/>
            </a:avLst>
          </a:prstGeom>
          <a:solidFill>
            <a:srgbClr val="D2051E"/>
          </a:solidFill>
          <a:ln w="12700">
            <a:solidFill>
              <a:srgbClr val="333333"/>
            </a:solidFill>
            <a:prstDash val="solid"/>
          </a:ln>
        </p:spPr>
      </p:sp>
      <p:pic>
        <p:nvPicPr>
          <p:cNvPr id="56" name="Image 14" descr="/workspace/deck/icons/alertTriangle.svg">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57200" y="5458968"/>
            <a:ext cx="256032" cy="256032"/>
          </a:xfrm>
          <a:prstGeom prst="rect">
            <a:avLst/>
          </a:prstGeom>
        </p:spPr>
      </p:pic>
      <p:sp>
        <p:nvSpPr>
          <p:cNvPr id="57" name="Text 40"/>
          <p:cNvSpPr/>
          <p:nvPr/>
        </p:nvSpPr>
        <p:spPr>
          <a:xfrm>
            <a:off x="841248" y="5349240"/>
            <a:ext cx="10881360" cy="502920"/>
          </a:xfrm>
          <a:prstGeom prst="rect">
            <a:avLst/>
          </a:prstGeom>
          <a:noFill/>
          <a:ln/>
        </p:spPr>
        <p:txBody>
          <a:bodyPr wrap="square" lIns="0" tIns="0" rIns="0" bIns="0" rtlCol="0" anchor="ctr"/>
          <a:lstStyle/>
          <a:p>
            <a:pPr indent="0" marL="0">
              <a:buNone/>
            </a:pPr>
            <a:r>
              <a:rPr lang="en-US" sz="1300" dirty="0">
                <a:solidFill>
                  <a:srgbClr val="FFFFFF"/>
                </a:solidFill>
                <a:latin typeface="Arial" pitchFamily="34" charset="0"/>
                <a:ea typeface="Arial" pitchFamily="34" charset="-122"/>
                <a:cs typeface="Arial" pitchFamily="34" charset="-120"/>
              </a:rPr>
              <a:t>If the insulation plane is interrupted, compressed, notched, or displaced, the thermal penalty and moisture risk must be accounted for.</a:t>
            </a:r>
            <a:endParaRPr lang="en-US" sz="1300" dirty="0"/>
          </a:p>
        </p:txBody>
      </p:sp>
      <p:sp>
        <p:nvSpPr>
          <p:cNvPr id="58" name="Shape 41"/>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59" name="Text 42"/>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60" name="Text 43"/>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61" name="Text 44"/>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12</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Added insulation doesn’t guarantee higher thermal results</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Repeated metal supports create thermal bridges, so support strategy helps determine how much of the intended thermal performance is actually delivered.</a:t>
            </a:r>
            <a:endParaRPr lang="en-US" sz="1400" dirty="0"/>
          </a:p>
        </p:txBody>
      </p:sp>
      <p:sp>
        <p:nvSpPr>
          <p:cNvPr id="5" name="Shape 2"/>
          <p:cNvSpPr/>
          <p:nvPr/>
        </p:nvSpPr>
        <p:spPr>
          <a:xfrm>
            <a:off x="347472" y="1024128"/>
            <a:ext cx="3063240" cy="4160520"/>
          </a:xfrm>
          <a:prstGeom prst="roundRect">
            <a:avLst>
              <a:gd name="adj" fmla="val 2388"/>
            </a:avLst>
          </a:prstGeom>
          <a:solidFill>
            <a:srgbClr val="FFFFFF"/>
          </a:solidFill>
          <a:ln w="12700">
            <a:solidFill>
              <a:srgbClr val="E4E4E4"/>
            </a:solidFill>
            <a:prstDash val="solid"/>
          </a:ln>
          <a:effectLst>
            <a:outerShdw sx="100000" sy="100000" kx="0" ky="0" algn="bl" rotWithShape="0" blurRad="1.408427961297661e+50" dist="3.5210699032441527e+49" dir="2.9386561536e+59">
              <a:srgbClr val="000000">
                <a:alpha val="9.999999999999999e+58"/>
              </a:srgbClr>
            </a:outerShdw>
          </a:effectLst>
        </p:spPr>
      </p:sp>
      <p:sp>
        <p:nvSpPr>
          <p:cNvPr id="6" name="Shape 3"/>
          <p:cNvSpPr/>
          <p:nvPr/>
        </p:nvSpPr>
        <p:spPr>
          <a:xfrm>
            <a:off x="347472" y="1024128"/>
            <a:ext cx="3063240" cy="384048"/>
          </a:xfrm>
          <a:prstGeom prst="rect">
            <a:avLst/>
          </a:prstGeom>
          <a:solidFill>
            <a:srgbClr val="D2051E"/>
          </a:solidFill>
          <a:ln w="12700">
            <a:solidFill>
              <a:srgbClr val="333333"/>
            </a:solidFill>
            <a:prstDash val="solid"/>
          </a:ln>
        </p:spPr>
      </p:sp>
      <p:sp>
        <p:nvSpPr>
          <p:cNvPr id="7" name="Text 4"/>
          <p:cNvSpPr/>
          <p:nvPr/>
        </p:nvSpPr>
        <p:spPr>
          <a:xfrm>
            <a:off x="347472" y="1024128"/>
            <a:ext cx="3063240"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THE PHYSICS IS SIMPLE</a:t>
            </a:r>
            <a:endParaRPr lang="en-US" sz="1200" dirty="0"/>
          </a:p>
        </p:txBody>
      </p:sp>
      <p:sp>
        <p:nvSpPr>
          <p:cNvPr id="8" name="Shape 5"/>
          <p:cNvSpPr/>
          <p:nvPr/>
        </p:nvSpPr>
        <p:spPr>
          <a:xfrm>
            <a:off x="502920" y="1554480"/>
            <a:ext cx="365760" cy="365760"/>
          </a:xfrm>
          <a:prstGeom prst="ellipse">
            <a:avLst/>
          </a:prstGeom>
          <a:solidFill>
            <a:srgbClr val="D2051E"/>
          </a:solidFill>
          <a:ln w="12700">
            <a:solidFill>
              <a:srgbClr val="333333"/>
            </a:solidFill>
            <a:prstDash val="solid"/>
          </a:ln>
        </p:spPr>
      </p:sp>
      <p:sp>
        <p:nvSpPr>
          <p:cNvPr id="9" name="Text 6"/>
          <p:cNvSpPr/>
          <p:nvPr/>
        </p:nvSpPr>
        <p:spPr>
          <a:xfrm>
            <a:off x="502920" y="1554480"/>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10" name="Shape 7"/>
          <p:cNvSpPr/>
          <p:nvPr/>
        </p:nvSpPr>
        <p:spPr>
          <a:xfrm>
            <a:off x="960120" y="1554480"/>
            <a:ext cx="365760" cy="365760"/>
          </a:xfrm>
          <a:prstGeom prst="ellipse">
            <a:avLst/>
          </a:prstGeom>
          <a:solidFill>
            <a:srgbClr val="F8E6E8"/>
          </a:solidFill>
          <a:ln w="12700">
            <a:solidFill>
              <a:srgbClr val="333333"/>
            </a:solidFill>
            <a:prstDash val="solid"/>
          </a:ln>
        </p:spPr>
      </p:sp>
      <p:pic>
        <p:nvPicPr>
          <p:cNvPr id="11" name="Image 1" descr="/workspace/deck/icons/split.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416" y="1636776"/>
            <a:ext cx="201168" cy="201168"/>
          </a:xfrm>
          <a:prstGeom prst="rect">
            <a:avLst/>
          </a:prstGeom>
        </p:spPr>
      </p:pic>
      <p:sp>
        <p:nvSpPr>
          <p:cNvPr id="12" name="Text 8"/>
          <p:cNvSpPr/>
          <p:nvPr/>
        </p:nvSpPr>
        <p:spPr>
          <a:xfrm>
            <a:off x="1417320" y="1554480"/>
            <a:ext cx="1828800" cy="7315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Heat bypasses insulation at every repeated support.</a:t>
            </a:r>
            <a:endParaRPr lang="en-US" sz="1200" dirty="0"/>
          </a:p>
        </p:txBody>
      </p:sp>
      <p:sp>
        <p:nvSpPr>
          <p:cNvPr id="13" name="Shape 9"/>
          <p:cNvSpPr/>
          <p:nvPr/>
        </p:nvSpPr>
        <p:spPr>
          <a:xfrm>
            <a:off x="502920" y="2423160"/>
            <a:ext cx="365760" cy="365760"/>
          </a:xfrm>
          <a:prstGeom prst="ellipse">
            <a:avLst/>
          </a:prstGeom>
          <a:solidFill>
            <a:srgbClr val="D2051E"/>
          </a:solidFill>
          <a:ln w="12700">
            <a:solidFill>
              <a:srgbClr val="333333"/>
            </a:solidFill>
            <a:prstDash val="solid"/>
          </a:ln>
        </p:spPr>
      </p:sp>
      <p:sp>
        <p:nvSpPr>
          <p:cNvPr id="14" name="Text 10"/>
          <p:cNvSpPr/>
          <p:nvPr/>
        </p:nvSpPr>
        <p:spPr>
          <a:xfrm>
            <a:off x="502920" y="2423160"/>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15" name="Shape 11"/>
          <p:cNvSpPr/>
          <p:nvPr/>
        </p:nvSpPr>
        <p:spPr>
          <a:xfrm>
            <a:off x="960120" y="2423160"/>
            <a:ext cx="365760" cy="365760"/>
          </a:xfrm>
          <a:prstGeom prst="ellipse">
            <a:avLst/>
          </a:prstGeom>
          <a:solidFill>
            <a:srgbClr val="F8E6E8"/>
          </a:solidFill>
          <a:ln w="12700">
            <a:solidFill>
              <a:srgbClr val="333333"/>
            </a:solidFill>
            <a:prstDash val="solid"/>
          </a:ln>
        </p:spPr>
      </p:sp>
      <p:pic>
        <p:nvPicPr>
          <p:cNvPr id="16" name="Image 2" descr="/workspace/deck/icons/barChart.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2416" y="2505456"/>
            <a:ext cx="201168" cy="201168"/>
          </a:xfrm>
          <a:prstGeom prst="rect">
            <a:avLst/>
          </a:prstGeom>
        </p:spPr>
      </p:pic>
      <p:sp>
        <p:nvSpPr>
          <p:cNvPr id="17" name="Text 12"/>
          <p:cNvSpPr/>
          <p:nvPr/>
        </p:nvSpPr>
        <p:spPr>
          <a:xfrm>
            <a:off x="1417320" y="2423160"/>
            <a:ext cx="1828800" cy="7315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Added insulation reduces heat flow through the clear field.</a:t>
            </a:r>
            <a:endParaRPr lang="en-US" sz="1200" dirty="0"/>
          </a:p>
        </p:txBody>
      </p:sp>
      <p:sp>
        <p:nvSpPr>
          <p:cNvPr id="18" name="Shape 13"/>
          <p:cNvSpPr/>
          <p:nvPr/>
        </p:nvSpPr>
        <p:spPr>
          <a:xfrm>
            <a:off x="502920" y="3291840"/>
            <a:ext cx="365760" cy="365760"/>
          </a:xfrm>
          <a:prstGeom prst="ellipse">
            <a:avLst/>
          </a:prstGeom>
          <a:solidFill>
            <a:srgbClr val="D2051E"/>
          </a:solidFill>
          <a:ln w="12700">
            <a:solidFill>
              <a:srgbClr val="333333"/>
            </a:solidFill>
            <a:prstDash val="solid"/>
          </a:ln>
        </p:spPr>
      </p:sp>
      <p:sp>
        <p:nvSpPr>
          <p:cNvPr id="19" name="Text 14"/>
          <p:cNvSpPr/>
          <p:nvPr/>
        </p:nvSpPr>
        <p:spPr>
          <a:xfrm>
            <a:off x="502920" y="3291840"/>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sp>
        <p:nvSpPr>
          <p:cNvPr id="20" name="Shape 15"/>
          <p:cNvSpPr/>
          <p:nvPr/>
        </p:nvSpPr>
        <p:spPr>
          <a:xfrm>
            <a:off x="960120" y="3291840"/>
            <a:ext cx="365760" cy="365760"/>
          </a:xfrm>
          <a:prstGeom prst="ellipse">
            <a:avLst/>
          </a:prstGeom>
          <a:solidFill>
            <a:srgbClr val="F8E6E8"/>
          </a:solidFill>
          <a:ln w="12700">
            <a:solidFill>
              <a:srgbClr val="333333"/>
            </a:solidFill>
            <a:prstDash val="solid"/>
          </a:ln>
        </p:spPr>
      </p:sp>
      <p:pic>
        <p:nvPicPr>
          <p:cNvPr id="21" name="Image 3" descr="/workspace/deck/icons/pie.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2416" y="3374136"/>
            <a:ext cx="201168" cy="201168"/>
          </a:xfrm>
          <a:prstGeom prst="rect">
            <a:avLst/>
          </a:prstGeom>
        </p:spPr>
      </p:pic>
      <p:sp>
        <p:nvSpPr>
          <p:cNvPr id="22" name="Text 16"/>
          <p:cNvSpPr/>
          <p:nvPr/>
        </p:nvSpPr>
        <p:spPr>
          <a:xfrm>
            <a:off x="1417320" y="3291840"/>
            <a:ext cx="1828800" cy="7315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The repeated bridge becomes a larger share of total heat loss.</a:t>
            </a:r>
            <a:endParaRPr lang="en-US" sz="1200" dirty="0"/>
          </a:p>
        </p:txBody>
      </p:sp>
      <p:sp>
        <p:nvSpPr>
          <p:cNvPr id="23" name="Shape 17"/>
          <p:cNvSpPr/>
          <p:nvPr/>
        </p:nvSpPr>
        <p:spPr>
          <a:xfrm>
            <a:off x="502920" y="4160520"/>
            <a:ext cx="365760" cy="365760"/>
          </a:xfrm>
          <a:prstGeom prst="ellipse">
            <a:avLst/>
          </a:prstGeom>
          <a:solidFill>
            <a:srgbClr val="D2051E"/>
          </a:solidFill>
          <a:ln w="12700">
            <a:solidFill>
              <a:srgbClr val="333333"/>
            </a:solidFill>
            <a:prstDash val="solid"/>
          </a:ln>
        </p:spPr>
      </p:sp>
      <p:sp>
        <p:nvSpPr>
          <p:cNvPr id="24" name="Text 18"/>
          <p:cNvSpPr/>
          <p:nvPr/>
        </p:nvSpPr>
        <p:spPr>
          <a:xfrm>
            <a:off x="502920" y="4160520"/>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4</a:t>
            </a:r>
            <a:endParaRPr lang="en-US" sz="1400" dirty="0"/>
          </a:p>
        </p:txBody>
      </p:sp>
      <p:sp>
        <p:nvSpPr>
          <p:cNvPr id="25" name="Shape 19"/>
          <p:cNvSpPr/>
          <p:nvPr/>
        </p:nvSpPr>
        <p:spPr>
          <a:xfrm>
            <a:off x="960120" y="4160520"/>
            <a:ext cx="365760" cy="365760"/>
          </a:xfrm>
          <a:prstGeom prst="ellipse">
            <a:avLst/>
          </a:prstGeom>
          <a:solidFill>
            <a:srgbClr val="F8E6E8"/>
          </a:solidFill>
          <a:ln w="12700">
            <a:solidFill>
              <a:srgbClr val="333333"/>
            </a:solidFill>
            <a:prstDash val="solid"/>
          </a:ln>
        </p:spPr>
      </p:sp>
      <p:pic>
        <p:nvPicPr>
          <p:cNvPr id="26" name="Image 4" descr="/workspace/deck/icons/shieldCheck.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2416" y="4242816"/>
            <a:ext cx="201168" cy="201168"/>
          </a:xfrm>
          <a:prstGeom prst="rect">
            <a:avLst/>
          </a:prstGeom>
        </p:spPr>
      </p:pic>
      <p:sp>
        <p:nvSpPr>
          <p:cNvPr id="27" name="Text 20"/>
          <p:cNvSpPr/>
          <p:nvPr/>
        </p:nvSpPr>
        <p:spPr>
          <a:xfrm>
            <a:off x="1417320" y="4160520"/>
            <a:ext cx="1828800" cy="7315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Thermally optimized supports keep the penalty near the 3% threshold.</a:t>
            </a:r>
            <a:endParaRPr lang="en-US" sz="1200" dirty="0"/>
          </a:p>
        </p:txBody>
      </p:sp>
      <p:sp>
        <p:nvSpPr>
          <p:cNvPr id="28" name="Text 21"/>
          <p:cNvSpPr/>
          <p:nvPr/>
        </p:nvSpPr>
        <p:spPr>
          <a:xfrm>
            <a:off x="3566160" y="1024128"/>
            <a:ext cx="5486400" cy="274320"/>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Relative decrease in R-value due to subframing</a:t>
            </a:r>
            <a:endParaRPr lang="en-US" sz="1400" dirty="0"/>
          </a:p>
        </p:txBody>
      </p:sp>
      <p:sp>
        <p:nvSpPr>
          <p:cNvPr id="29" name="Shape 22"/>
          <p:cNvSpPr/>
          <p:nvPr/>
        </p:nvSpPr>
        <p:spPr>
          <a:xfrm>
            <a:off x="3611880" y="1417320"/>
            <a:ext cx="5897880" cy="3749040"/>
          </a:xfrm>
          <a:prstGeom prst="rect">
            <a:avLst/>
          </a:prstGeom>
          <a:solidFill>
            <a:srgbClr val="FFFFFF"/>
          </a:solidFill>
          <a:ln w="12700">
            <a:solidFill>
              <a:srgbClr val="333333"/>
            </a:solidFill>
            <a:prstDash val="solid"/>
          </a:ln>
        </p:spPr>
      </p:sp>
      <p:sp>
        <p:nvSpPr>
          <p:cNvPr id="30" name="Text 23"/>
          <p:cNvSpPr/>
          <p:nvPr/>
        </p:nvSpPr>
        <p:spPr>
          <a:xfrm>
            <a:off x="3657600" y="1463040"/>
            <a:ext cx="502920" cy="201168"/>
          </a:xfrm>
          <a:prstGeom prst="rect">
            <a:avLst/>
          </a:prstGeom>
          <a:noFill/>
          <a:ln/>
        </p:spPr>
        <p:txBody>
          <a:bodyPr wrap="square" lIns="0" tIns="0" rIns="0" bIns="0" rtlCol="0" anchor="t"/>
          <a:lstStyle/>
          <a:p>
            <a:pPr algn="r" indent="0" marL="0">
              <a:buNone/>
            </a:pPr>
            <a:r>
              <a:rPr lang="en-US" sz="1000" dirty="0">
                <a:solidFill>
                  <a:srgbClr val="6E6C70"/>
                </a:solidFill>
                <a:latin typeface="Arial" pitchFamily="34" charset="0"/>
                <a:ea typeface="Arial" pitchFamily="34" charset="-122"/>
                <a:cs typeface="Arial" pitchFamily="34" charset="-120"/>
              </a:rPr>
              <a:t>70%</a:t>
            </a:r>
            <a:endParaRPr lang="en-US" sz="1000" dirty="0"/>
          </a:p>
        </p:txBody>
      </p:sp>
      <p:sp>
        <p:nvSpPr>
          <p:cNvPr id="31" name="Shape 24"/>
          <p:cNvSpPr/>
          <p:nvPr/>
        </p:nvSpPr>
        <p:spPr>
          <a:xfrm>
            <a:off x="4206240" y="1554480"/>
            <a:ext cx="5029200" cy="0"/>
          </a:xfrm>
          <a:prstGeom prst="line">
            <a:avLst/>
          </a:prstGeom>
          <a:noFill/>
          <a:ln w="12700">
            <a:solidFill>
              <a:srgbClr val="EEEEEE"/>
            </a:solidFill>
            <a:prstDash val="solid"/>
          </a:ln>
        </p:spPr>
      </p:sp>
      <p:sp>
        <p:nvSpPr>
          <p:cNvPr id="32" name="Text 25"/>
          <p:cNvSpPr/>
          <p:nvPr/>
        </p:nvSpPr>
        <p:spPr>
          <a:xfrm>
            <a:off x="3657600" y="1874520"/>
            <a:ext cx="502920" cy="201168"/>
          </a:xfrm>
          <a:prstGeom prst="rect">
            <a:avLst/>
          </a:prstGeom>
          <a:noFill/>
          <a:ln/>
        </p:spPr>
        <p:txBody>
          <a:bodyPr wrap="square" lIns="0" tIns="0" rIns="0" bIns="0" rtlCol="0" anchor="t"/>
          <a:lstStyle/>
          <a:p>
            <a:pPr algn="r" indent="0" marL="0">
              <a:buNone/>
            </a:pPr>
            <a:r>
              <a:rPr lang="en-US" sz="1000" dirty="0">
                <a:solidFill>
                  <a:srgbClr val="6E6C70"/>
                </a:solidFill>
                <a:latin typeface="Arial" pitchFamily="34" charset="0"/>
                <a:ea typeface="Arial" pitchFamily="34" charset="-122"/>
                <a:cs typeface="Arial" pitchFamily="34" charset="-120"/>
              </a:rPr>
              <a:t>60%</a:t>
            </a:r>
            <a:endParaRPr lang="en-US" sz="1000" dirty="0"/>
          </a:p>
        </p:txBody>
      </p:sp>
      <p:sp>
        <p:nvSpPr>
          <p:cNvPr id="33" name="Shape 26"/>
          <p:cNvSpPr/>
          <p:nvPr/>
        </p:nvSpPr>
        <p:spPr>
          <a:xfrm>
            <a:off x="4206240" y="1965960"/>
            <a:ext cx="5029200" cy="0"/>
          </a:xfrm>
          <a:prstGeom prst="line">
            <a:avLst/>
          </a:prstGeom>
          <a:noFill/>
          <a:ln w="12700">
            <a:solidFill>
              <a:srgbClr val="EEEEEE"/>
            </a:solidFill>
            <a:prstDash val="solid"/>
          </a:ln>
        </p:spPr>
      </p:sp>
      <p:sp>
        <p:nvSpPr>
          <p:cNvPr id="34" name="Text 27"/>
          <p:cNvSpPr/>
          <p:nvPr/>
        </p:nvSpPr>
        <p:spPr>
          <a:xfrm>
            <a:off x="3657600" y="2286000"/>
            <a:ext cx="502920" cy="201168"/>
          </a:xfrm>
          <a:prstGeom prst="rect">
            <a:avLst/>
          </a:prstGeom>
          <a:noFill/>
          <a:ln/>
        </p:spPr>
        <p:txBody>
          <a:bodyPr wrap="square" lIns="0" tIns="0" rIns="0" bIns="0" rtlCol="0" anchor="t"/>
          <a:lstStyle/>
          <a:p>
            <a:pPr algn="r" indent="0" marL="0">
              <a:buNone/>
            </a:pPr>
            <a:r>
              <a:rPr lang="en-US" sz="1000" dirty="0">
                <a:solidFill>
                  <a:srgbClr val="6E6C70"/>
                </a:solidFill>
                <a:latin typeface="Arial" pitchFamily="34" charset="0"/>
                <a:ea typeface="Arial" pitchFamily="34" charset="-122"/>
                <a:cs typeface="Arial" pitchFamily="34" charset="-120"/>
              </a:rPr>
              <a:t>50%</a:t>
            </a:r>
            <a:endParaRPr lang="en-US" sz="1000" dirty="0"/>
          </a:p>
        </p:txBody>
      </p:sp>
      <p:sp>
        <p:nvSpPr>
          <p:cNvPr id="35" name="Shape 28"/>
          <p:cNvSpPr/>
          <p:nvPr/>
        </p:nvSpPr>
        <p:spPr>
          <a:xfrm>
            <a:off x="4206240" y="2377440"/>
            <a:ext cx="5029200" cy="0"/>
          </a:xfrm>
          <a:prstGeom prst="line">
            <a:avLst/>
          </a:prstGeom>
          <a:noFill/>
          <a:ln w="12700">
            <a:solidFill>
              <a:srgbClr val="EEEEEE"/>
            </a:solidFill>
            <a:prstDash val="solid"/>
          </a:ln>
        </p:spPr>
      </p:sp>
      <p:sp>
        <p:nvSpPr>
          <p:cNvPr id="36" name="Text 29"/>
          <p:cNvSpPr/>
          <p:nvPr/>
        </p:nvSpPr>
        <p:spPr>
          <a:xfrm>
            <a:off x="3657600" y="2697480"/>
            <a:ext cx="502920" cy="201168"/>
          </a:xfrm>
          <a:prstGeom prst="rect">
            <a:avLst/>
          </a:prstGeom>
          <a:noFill/>
          <a:ln/>
        </p:spPr>
        <p:txBody>
          <a:bodyPr wrap="square" lIns="0" tIns="0" rIns="0" bIns="0" rtlCol="0" anchor="t"/>
          <a:lstStyle/>
          <a:p>
            <a:pPr algn="r" indent="0" marL="0">
              <a:buNone/>
            </a:pPr>
            <a:r>
              <a:rPr lang="en-US" sz="1000" dirty="0">
                <a:solidFill>
                  <a:srgbClr val="6E6C70"/>
                </a:solidFill>
                <a:latin typeface="Arial" pitchFamily="34" charset="0"/>
                <a:ea typeface="Arial" pitchFamily="34" charset="-122"/>
                <a:cs typeface="Arial" pitchFamily="34" charset="-120"/>
              </a:rPr>
              <a:t>40%</a:t>
            </a:r>
            <a:endParaRPr lang="en-US" sz="1000" dirty="0"/>
          </a:p>
        </p:txBody>
      </p:sp>
      <p:sp>
        <p:nvSpPr>
          <p:cNvPr id="37" name="Shape 30"/>
          <p:cNvSpPr/>
          <p:nvPr/>
        </p:nvSpPr>
        <p:spPr>
          <a:xfrm>
            <a:off x="4206240" y="2788920"/>
            <a:ext cx="5029200" cy="0"/>
          </a:xfrm>
          <a:prstGeom prst="line">
            <a:avLst/>
          </a:prstGeom>
          <a:noFill/>
          <a:ln w="12700">
            <a:solidFill>
              <a:srgbClr val="EEEEEE"/>
            </a:solidFill>
            <a:prstDash val="solid"/>
          </a:ln>
        </p:spPr>
      </p:sp>
      <p:sp>
        <p:nvSpPr>
          <p:cNvPr id="38" name="Text 31"/>
          <p:cNvSpPr/>
          <p:nvPr/>
        </p:nvSpPr>
        <p:spPr>
          <a:xfrm>
            <a:off x="3657600" y="3108960"/>
            <a:ext cx="502920" cy="201168"/>
          </a:xfrm>
          <a:prstGeom prst="rect">
            <a:avLst/>
          </a:prstGeom>
          <a:noFill/>
          <a:ln/>
        </p:spPr>
        <p:txBody>
          <a:bodyPr wrap="square" lIns="0" tIns="0" rIns="0" bIns="0" rtlCol="0" anchor="t"/>
          <a:lstStyle/>
          <a:p>
            <a:pPr algn="r" indent="0" marL="0">
              <a:buNone/>
            </a:pPr>
            <a:r>
              <a:rPr lang="en-US" sz="1000" dirty="0">
                <a:solidFill>
                  <a:srgbClr val="6E6C70"/>
                </a:solidFill>
                <a:latin typeface="Arial" pitchFamily="34" charset="0"/>
                <a:ea typeface="Arial" pitchFamily="34" charset="-122"/>
                <a:cs typeface="Arial" pitchFamily="34" charset="-120"/>
              </a:rPr>
              <a:t>30%</a:t>
            </a:r>
            <a:endParaRPr lang="en-US" sz="1000" dirty="0"/>
          </a:p>
        </p:txBody>
      </p:sp>
      <p:sp>
        <p:nvSpPr>
          <p:cNvPr id="39" name="Shape 32"/>
          <p:cNvSpPr/>
          <p:nvPr/>
        </p:nvSpPr>
        <p:spPr>
          <a:xfrm>
            <a:off x="4206240" y="3200400"/>
            <a:ext cx="5029200" cy="0"/>
          </a:xfrm>
          <a:prstGeom prst="line">
            <a:avLst/>
          </a:prstGeom>
          <a:noFill/>
          <a:ln w="12700">
            <a:solidFill>
              <a:srgbClr val="EEEEEE"/>
            </a:solidFill>
            <a:prstDash val="solid"/>
          </a:ln>
        </p:spPr>
      </p:sp>
      <p:sp>
        <p:nvSpPr>
          <p:cNvPr id="40" name="Text 33"/>
          <p:cNvSpPr/>
          <p:nvPr/>
        </p:nvSpPr>
        <p:spPr>
          <a:xfrm>
            <a:off x="3657600" y="3520440"/>
            <a:ext cx="502920" cy="201168"/>
          </a:xfrm>
          <a:prstGeom prst="rect">
            <a:avLst/>
          </a:prstGeom>
          <a:noFill/>
          <a:ln/>
        </p:spPr>
        <p:txBody>
          <a:bodyPr wrap="square" lIns="0" tIns="0" rIns="0" bIns="0" rtlCol="0" anchor="t"/>
          <a:lstStyle/>
          <a:p>
            <a:pPr algn="r" indent="0" marL="0">
              <a:buNone/>
            </a:pPr>
            <a:r>
              <a:rPr lang="en-US" sz="1000" dirty="0">
                <a:solidFill>
                  <a:srgbClr val="6E6C70"/>
                </a:solidFill>
                <a:latin typeface="Arial" pitchFamily="34" charset="0"/>
                <a:ea typeface="Arial" pitchFamily="34" charset="-122"/>
                <a:cs typeface="Arial" pitchFamily="34" charset="-120"/>
              </a:rPr>
              <a:t>20%</a:t>
            </a:r>
            <a:endParaRPr lang="en-US" sz="1000" dirty="0"/>
          </a:p>
        </p:txBody>
      </p:sp>
      <p:sp>
        <p:nvSpPr>
          <p:cNvPr id="41" name="Shape 34"/>
          <p:cNvSpPr/>
          <p:nvPr/>
        </p:nvSpPr>
        <p:spPr>
          <a:xfrm>
            <a:off x="4206240" y="3611880"/>
            <a:ext cx="5029200" cy="0"/>
          </a:xfrm>
          <a:prstGeom prst="line">
            <a:avLst/>
          </a:prstGeom>
          <a:noFill/>
          <a:ln w="12700">
            <a:solidFill>
              <a:srgbClr val="EEEEEE"/>
            </a:solidFill>
            <a:prstDash val="solid"/>
          </a:ln>
        </p:spPr>
      </p:sp>
      <p:sp>
        <p:nvSpPr>
          <p:cNvPr id="42" name="Text 35"/>
          <p:cNvSpPr/>
          <p:nvPr/>
        </p:nvSpPr>
        <p:spPr>
          <a:xfrm>
            <a:off x="3657600" y="3931920"/>
            <a:ext cx="502920" cy="201168"/>
          </a:xfrm>
          <a:prstGeom prst="rect">
            <a:avLst/>
          </a:prstGeom>
          <a:noFill/>
          <a:ln/>
        </p:spPr>
        <p:txBody>
          <a:bodyPr wrap="square" lIns="0" tIns="0" rIns="0" bIns="0" rtlCol="0" anchor="t"/>
          <a:lstStyle/>
          <a:p>
            <a:pPr algn="r" indent="0" marL="0">
              <a:buNone/>
            </a:pPr>
            <a:r>
              <a:rPr lang="en-US" sz="1000" dirty="0">
                <a:solidFill>
                  <a:srgbClr val="6E6C70"/>
                </a:solidFill>
                <a:latin typeface="Arial" pitchFamily="34" charset="0"/>
                <a:ea typeface="Arial" pitchFamily="34" charset="-122"/>
                <a:cs typeface="Arial" pitchFamily="34" charset="-120"/>
              </a:rPr>
              <a:t>10%</a:t>
            </a:r>
            <a:endParaRPr lang="en-US" sz="1000" dirty="0"/>
          </a:p>
        </p:txBody>
      </p:sp>
      <p:sp>
        <p:nvSpPr>
          <p:cNvPr id="43" name="Shape 36"/>
          <p:cNvSpPr/>
          <p:nvPr/>
        </p:nvSpPr>
        <p:spPr>
          <a:xfrm>
            <a:off x="4206240" y="4023360"/>
            <a:ext cx="5029200" cy="0"/>
          </a:xfrm>
          <a:prstGeom prst="line">
            <a:avLst/>
          </a:prstGeom>
          <a:noFill/>
          <a:ln w="12700">
            <a:solidFill>
              <a:srgbClr val="EEEEEE"/>
            </a:solidFill>
            <a:prstDash val="solid"/>
          </a:ln>
        </p:spPr>
      </p:sp>
      <p:sp>
        <p:nvSpPr>
          <p:cNvPr id="44" name="Text 37"/>
          <p:cNvSpPr/>
          <p:nvPr/>
        </p:nvSpPr>
        <p:spPr>
          <a:xfrm>
            <a:off x="3657600" y="4343400"/>
            <a:ext cx="502920" cy="201168"/>
          </a:xfrm>
          <a:prstGeom prst="rect">
            <a:avLst/>
          </a:prstGeom>
          <a:noFill/>
          <a:ln/>
        </p:spPr>
        <p:txBody>
          <a:bodyPr wrap="square" lIns="0" tIns="0" rIns="0" bIns="0" rtlCol="0" anchor="t"/>
          <a:lstStyle/>
          <a:p>
            <a:pPr algn="r" indent="0" marL="0">
              <a:buNone/>
            </a:pPr>
            <a:r>
              <a:rPr lang="en-US" sz="1000" dirty="0">
                <a:solidFill>
                  <a:srgbClr val="6E6C70"/>
                </a:solidFill>
                <a:latin typeface="Arial" pitchFamily="34" charset="0"/>
                <a:ea typeface="Arial" pitchFamily="34" charset="-122"/>
                <a:cs typeface="Arial" pitchFamily="34" charset="-120"/>
              </a:rPr>
              <a:t>0%</a:t>
            </a:r>
            <a:endParaRPr lang="en-US" sz="1000" dirty="0"/>
          </a:p>
        </p:txBody>
      </p:sp>
      <p:sp>
        <p:nvSpPr>
          <p:cNvPr id="45" name="Shape 38"/>
          <p:cNvSpPr/>
          <p:nvPr/>
        </p:nvSpPr>
        <p:spPr>
          <a:xfrm>
            <a:off x="4206240" y="4434840"/>
            <a:ext cx="5029200" cy="0"/>
          </a:xfrm>
          <a:prstGeom prst="line">
            <a:avLst/>
          </a:prstGeom>
          <a:noFill/>
          <a:ln w="12700">
            <a:solidFill>
              <a:srgbClr val="EEEEEE"/>
            </a:solidFill>
            <a:prstDash val="solid"/>
          </a:ln>
        </p:spPr>
      </p:sp>
      <p:sp>
        <p:nvSpPr>
          <p:cNvPr id="46" name="Shape 39"/>
          <p:cNvSpPr/>
          <p:nvPr/>
        </p:nvSpPr>
        <p:spPr>
          <a:xfrm>
            <a:off x="4206240" y="1554480"/>
            <a:ext cx="0" cy="2880360"/>
          </a:xfrm>
          <a:prstGeom prst="line">
            <a:avLst/>
          </a:prstGeom>
          <a:noFill/>
          <a:ln w="12700">
            <a:solidFill>
              <a:srgbClr val="D0D0D0"/>
            </a:solidFill>
            <a:prstDash val="solid"/>
          </a:ln>
        </p:spPr>
      </p:sp>
      <p:sp>
        <p:nvSpPr>
          <p:cNvPr id="47" name="Shape 40"/>
          <p:cNvSpPr/>
          <p:nvPr/>
        </p:nvSpPr>
        <p:spPr>
          <a:xfrm>
            <a:off x="4206240" y="4434840"/>
            <a:ext cx="5029200" cy="0"/>
          </a:xfrm>
          <a:prstGeom prst="line">
            <a:avLst/>
          </a:prstGeom>
          <a:noFill/>
          <a:ln w="12700">
            <a:solidFill>
              <a:srgbClr val="D0D0D0"/>
            </a:solidFill>
            <a:prstDash val="solid"/>
          </a:ln>
        </p:spPr>
      </p:sp>
      <p:sp>
        <p:nvSpPr>
          <p:cNvPr id="48" name="Text 41"/>
          <p:cNvSpPr/>
          <p:nvPr/>
        </p:nvSpPr>
        <p:spPr>
          <a:xfrm>
            <a:off x="4069080" y="4480560"/>
            <a:ext cx="502920" cy="182880"/>
          </a:xfrm>
          <a:prstGeom prst="rect">
            <a:avLst/>
          </a:prstGeom>
          <a:noFill/>
          <a:ln/>
        </p:spPr>
        <p:txBody>
          <a:bodyPr wrap="square" lIns="0" tIns="0" rIns="0" bIns="0" rtlCol="0" anchor="t"/>
          <a:lstStyle/>
          <a:p>
            <a:pPr algn="ctr" indent="0" marL="0">
              <a:buNone/>
            </a:pPr>
            <a:r>
              <a:rPr lang="en-US" sz="1000" dirty="0">
                <a:solidFill>
                  <a:srgbClr val="6E6C70"/>
                </a:solidFill>
                <a:latin typeface="Arial" pitchFamily="34" charset="0"/>
                <a:ea typeface="Arial" pitchFamily="34" charset="-122"/>
                <a:cs typeface="Arial" pitchFamily="34" charset="-120"/>
              </a:rPr>
              <a:t>3.1</a:t>
            </a:r>
            <a:endParaRPr lang="en-US" sz="1000" dirty="0"/>
          </a:p>
        </p:txBody>
      </p:sp>
      <p:sp>
        <p:nvSpPr>
          <p:cNvPr id="49" name="Text 42"/>
          <p:cNvSpPr/>
          <p:nvPr/>
        </p:nvSpPr>
        <p:spPr>
          <a:xfrm>
            <a:off x="4690872" y="4480560"/>
            <a:ext cx="502920" cy="182880"/>
          </a:xfrm>
          <a:prstGeom prst="rect">
            <a:avLst/>
          </a:prstGeom>
          <a:noFill/>
          <a:ln/>
        </p:spPr>
        <p:txBody>
          <a:bodyPr wrap="square" lIns="0" tIns="0" rIns="0" bIns="0" rtlCol="0" anchor="t"/>
          <a:lstStyle/>
          <a:p>
            <a:pPr algn="ctr" indent="0" marL="0">
              <a:buNone/>
            </a:pPr>
            <a:r>
              <a:rPr lang="en-US" sz="1000" dirty="0">
                <a:solidFill>
                  <a:srgbClr val="6E6C70"/>
                </a:solidFill>
                <a:latin typeface="Arial" pitchFamily="34" charset="0"/>
                <a:ea typeface="Arial" pitchFamily="34" charset="-122"/>
                <a:cs typeface="Arial" pitchFamily="34" charset="-120"/>
              </a:rPr>
              <a:t>3.9</a:t>
            </a:r>
            <a:endParaRPr lang="en-US" sz="1000" dirty="0"/>
          </a:p>
        </p:txBody>
      </p:sp>
      <p:sp>
        <p:nvSpPr>
          <p:cNvPr id="50" name="Text 43"/>
          <p:cNvSpPr/>
          <p:nvPr/>
        </p:nvSpPr>
        <p:spPr>
          <a:xfrm>
            <a:off x="5312664" y="4480560"/>
            <a:ext cx="502920" cy="182880"/>
          </a:xfrm>
          <a:prstGeom prst="rect">
            <a:avLst/>
          </a:prstGeom>
          <a:noFill/>
          <a:ln/>
        </p:spPr>
        <p:txBody>
          <a:bodyPr wrap="square" lIns="0" tIns="0" rIns="0" bIns="0" rtlCol="0" anchor="t"/>
          <a:lstStyle/>
          <a:p>
            <a:pPr algn="ctr" indent="0" marL="0">
              <a:buNone/>
            </a:pPr>
            <a:r>
              <a:rPr lang="en-US" sz="1000" dirty="0">
                <a:solidFill>
                  <a:srgbClr val="6E6C70"/>
                </a:solidFill>
                <a:latin typeface="Arial" pitchFamily="34" charset="0"/>
                <a:ea typeface="Arial" pitchFamily="34" charset="-122"/>
                <a:cs typeface="Arial" pitchFamily="34" charset="-120"/>
              </a:rPr>
              <a:t>4.7</a:t>
            </a:r>
            <a:endParaRPr lang="en-US" sz="1000" dirty="0"/>
          </a:p>
        </p:txBody>
      </p:sp>
      <p:sp>
        <p:nvSpPr>
          <p:cNvPr id="51" name="Text 44"/>
          <p:cNvSpPr/>
          <p:nvPr/>
        </p:nvSpPr>
        <p:spPr>
          <a:xfrm>
            <a:off x="5934456" y="4480560"/>
            <a:ext cx="502920" cy="182880"/>
          </a:xfrm>
          <a:prstGeom prst="rect">
            <a:avLst/>
          </a:prstGeom>
          <a:noFill/>
          <a:ln/>
        </p:spPr>
        <p:txBody>
          <a:bodyPr wrap="square" lIns="0" tIns="0" rIns="0" bIns="0" rtlCol="0" anchor="t"/>
          <a:lstStyle/>
          <a:p>
            <a:pPr algn="ctr" indent="0" marL="0">
              <a:buNone/>
            </a:pPr>
            <a:r>
              <a:rPr lang="en-US" sz="1000" dirty="0">
                <a:solidFill>
                  <a:srgbClr val="6E6C70"/>
                </a:solidFill>
                <a:latin typeface="Arial" pitchFamily="34" charset="0"/>
                <a:ea typeface="Arial" pitchFamily="34" charset="-122"/>
                <a:cs typeface="Arial" pitchFamily="34" charset="-120"/>
              </a:rPr>
              <a:t>5.5</a:t>
            </a:r>
            <a:endParaRPr lang="en-US" sz="1000" dirty="0"/>
          </a:p>
        </p:txBody>
      </p:sp>
      <p:sp>
        <p:nvSpPr>
          <p:cNvPr id="52" name="Text 45"/>
          <p:cNvSpPr/>
          <p:nvPr/>
        </p:nvSpPr>
        <p:spPr>
          <a:xfrm>
            <a:off x="6556248" y="4480560"/>
            <a:ext cx="502920" cy="182880"/>
          </a:xfrm>
          <a:prstGeom prst="rect">
            <a:avLst/>
          </a:prstGeom>
          <a:noFill/>
          <a:ln/>
        </p:spPr>
        <p:txBody>
          <a:bodyPr wrap="square" lIns="0" tIns="0" rIns="0" bIns="0" rtlCol="0" anchor="t"/>
          <a:lstStyle/>
          <a:p>
            <a:pPr algn="ctr" indent="0" marL="0">
              <a:buNone/>
            </a:pPr>
            <a:r>
              <a:rPr lang="en-US" sz="1000" dirty="0">
                <a:solidFill>
                  <a:srgbClr val="6E6C70"/>
                </a:solidFill>
                <a:latin typeface="Arial" pitchFamily="34" charset="0"/>
                <a:ea typeface="Arial" pitchFamily="34" charset="-122"/>
                <a:cs typeface="Arial" pitchFamily="34" charset="-120"/>
              </a:rPr>
              <a:t>6.3</a:t>
            </a:r>
            <a:endParaRPr lang="en-US" sz="1000" dirty="0"/>
          </a:p>
        </p:txBody>
      </p:sp>
      <p:sp>
        <p:nvSpPr>
          <p:cNvPr id="53" name="Text 46"/>
          <p:cNvSpPr/>
          <p:nvPr/>
        </p:nvSpPr>
        <p:spPr>
          <a:xfrm>
            <a:off x="7178040" y="4480560"/>
            <a:ext cx="502920" cy="182880"/>
          </a:xfrm>
          <a:prstGeom prst="rect">
            <a:avLst/>
          </a:prstGeom>
          <a:noFill/>
          <a:ln/>
        </p:spPr>
        <p:txBody>
          <a:bodyPr wrap="square" lIns="0" tIns="0" rIns="0" bIns="0" rtlCol="0" anchor="t"/>
          <a:lstStyle/>
          <a:p>
            <a:pPr algn="ctr" indent="0" marL="0">
              <a:buNone/>
            </a:pPr>
            <a:r>
              <a:rPr lang="en-US" sz="1000" dirty="0">
                <a:solidFill>
                  <a:srgbClr val="6E6C70"/>
                </a:solidFill>
                <a:latin typeface="Arial" pitchFamily="34" charset="0"/>
                <a:ea typeface="Arial" pitchFamily="34" charset="-122"/>
                <a:cs typeface="Arial" pitchFamily="34" charset="-120"/>
              </a:rPr>
              <a:t>7.1</a:t>
            </a:r>
            <a:endParaRPr lang="en-US" sz="1000" dirty="0"/>
          </a:p>
        </p:txBody>
      </p:sp>
      <p:sp>
        <p:nvSpPr>
          <p:cNvPr id="54" name="Text 47"/>
          <p:cNvSpPr/>
          <p:nvPr/>
        </p:nvSpPr>
        <p:spPr>
          <a:xfrm>
            <a:off x="7799832" y="4480560"/>
            <a:ext cx="502920" cy="182880"/>
          </a:xfrm>
          <a:prstGeom prst="rect">
            <a:avLst/>
          </a:prstGeom>
          <a:noFill/>
          <a:ln/>
        </p:spPr>
        <p:txBody>
          <a:bodyPr wrap="square" lIns="0" tIns="0" rIns="0" bIns="0" rtlCol="0" anchor="t"/>
          <a:lstStyle/>
          <a:p>
            <a:pPr algn="ctr" indent="0" marL="0">
              <a:buNone/>
            </a:pPr>
            <a:r>
              <a:rPr lang="en-US" sz="1000" dirty="0">
                <a:solidFill>
                  <a:srgbClr val="6E6C70"/>
                </a:solidFill>
                <a:latin typeface="Arial" pitchFamily="34" charset="0"/>
                <a:ea typeface="Arial" pitchFamily="34" charset="-122"/>
                <a:cs typeface="Arial" pitchFamily="34" charset="-120"/>
              </a:rPr>
              <a:t>7.9</a:t>
            </a:r>
            <a:endParaRPr lang="en-US" sz="1000" dirty="0"/>
          </a:p>
        </p:txBody>
      </p:sp>
      <p:sp>
        <p:nvSpPr>
          <p:cNvPr id="55" name="Text 48"/>
          <p:cNvSpPr/>
          <p:nvPr/>
        </p:nvSpPr>
        <p:spPr>
          <a:xfrm>
            <a:off x="8421624" y="4480560"/>
            <a:ext cx="502920" cy="182880"/>
          </a:xfrm>
          <a:prstGeom prst="rect">
            <a:avLst/>
          </a:prstGeom>
          <a:noFill/>
          <a:ln/>
        </p:spPr>
        <p:txBody>
          <a:bodyPr wrap="square" lIns="0" tIns="0" rIns="0" bIns="0" rtlCol="0" anchor="t"/>
          <a:lstStyle/>
          <a:p>
            <a:pPr algn="ctr" indent="0" marL="0">
              <a:buNone/>
            </a:pPr>
            <a:r>
              <a:rPr lang="en-US" sz="1000" dirty="0">
                <a:solidFill>
                  <a:srgbClr val="6E6C70"/>
                </a:solidFill>
                <a:latin typeface="Arial" pitchFamily="34" charset="0"/>
                <a:ea typeface="Arial" pitchFamily="34" charset="-122"/>
                <a:cs typeface="Arial" pitchFamily="34" charset="-120"/>
              </a:rPr>
              <a:t>8.7</a:t>
            </a:r>
            <a:endParaRPr lang="en-US" sz="1000" dirty="0"/>
          </a:p>
        </p:txBody>
      </p:sp>
      <p:sp>
        <p:nvSpPr>
          <p:cNvPr id="56" name="Text 49"/>
          <p:cNvSpPr/>
          <p:nvPr/>
        </p:nvSpPr>
        <p:spPr>
          <a:xfrm>
            <a:off x="4206240" y="4663440"/>
            <a:ext cx="5029200" cy="201168"/>
          </a:xfrm>
          <a:prstGeom prst="rect">
            <a:avLst/>
          </a:prstGeom>
          <a:noFill/>
          <a:ln/>
        </p:spPr>
        <p:txBody>
          <a:bodyPr wrap="square" lIns="0" tIns="0" rIns="0" bIns="0" rtlCol="0" anchor="t"/>
          <a:lstStyle/>
          <a:p>
            <a:pPr algn="ctr" indent="0" marL="0">
              <a:buNone/>
            </a:pPr>
            <a:r>
              <a:rPr lang="en-US" sz="1100" dirty="0">
                <a:solidFill>
                  <a:srgbClr val="3F3E42"/>
                </a:solidFill>
                <a:latin typeface="Arial" pitchFamily="34" charset="0"/>
                <a:ea typeface="Arial" pitchFamily="34" charset="-122"/>
                <a:cs typeface="Arial" pitchFamily="34" charset="-120"/>
              </a:rPr>
              <a:t>Insulation Thickness (in.)</a:t>
            </a:r>
            <a:endParaRPr lang="en-US" sz="1100" dirty="0"/>
          </a:p>
        </p:txBody>
      </p:sp>
      <p:sp>
        <p:nvSpPr>
          <p:cNvPr id="57" name="Text 50"/>
          <p:cNvSpPr/>
          <p:nvPr/>
        </p:nvSpPr>
        <p:spPr>
          <a:xfrm rot="16200000">
            <a:off x="3200400" y="2148840"/>
            <a:ext cx="2011680" cy="201168"/>
          </a:xfrm>
          <a:prstGeom prst="rect">
            <a:avLst/>
          </a:prstGeom>
          <a:noFill/>
          <a:ln/>
        </p:spPr>
        <p:txBody>
          <a:bodyPr wrap="square" lIns="0" tIns="0" rIns="0" bIns="0" rtlCol="0" anchor="t"/>
          <a:lstStyle/>
          <a:p>
            <a:pPr indent="0" marL="0">
              <a:buNone/>
            </a:pPr>
            <a:r>
              <a:rPr lang="en-US" sz="1000" dirty="0">
                <a:solidFill>
                  <a:srgbClr val="6E6C70"/>
                </a:solidFill>
                <a:latin typeface="Arial" pitchFamily="34" charset="0"/>
                <a:ea typeface="Arial" pitchFamily="34" charset="-122"/>
                <a:cs typeface="Arial" pitchFamily="34" charset="-120"/>
              </a:rPr>
              <a:t>Decrease in R-value (%)</a:t>
            </a:r>
            <a:endParaRPr lang="en-US" sz="1000" dirty="0"/>
          </a:p>
        </p:txBody>
      </p:sp>
      <p:sp>
        <p:nvSpPr>
          <p:cNvPr id="58" name="Shape 51"/>
          <p:cNvSpPr/>
          <p:nvPr/>
        </p:nvSpPr>
        <p:spPr>
          <a:xfrm>
            <a:off x="4206240" y="2377440"/>
            <a:ext cx="1463040" cy="0"/>
          </a:xfrm>
          <a:prstGeom prst="line">
            <a:avLst/>
          </a:prstGeom>
          <a:noFill/>
          <a:ln w="12700">
            <a:solidFill>
              <a:srgbClr val="D2051E"/>
            </a:solidFill>
            <a:prstDash val="dash"/>
          </a:ln>
        </p:spPr>
      </p:sp>
      <p:sp>
        <p:nvSpPr>
          <p:cNvPr id="59" name="Text 52"/>
          <p:cNvSpPr/>
          <p:nvPr/>
        </p:nvSpPr>
        <p:spPr>
          <a:xfrm>
            <a:off x="4251960" y="2176272"/>
            <a:ext cx="1645920" cy="182880"/>
          </a:xfrm>
          <a:prstGeom prst="rect">
            <a:avLst/>
          </a:prstGeom>
          <a:noFill/>
          <a:ln/>
        </p:spPr>
        <p:txBody>
          <a:bodyPr wrap="square" lIns="0" tIns="0" rIns="0" bIns="0" rtlCol="0" anchor="t"/>
          <a:lstStyle/>
          <a:p>
            <a:pPr indent="0" marL="0">
              <a:buNone/>
            </a:pPr>
            <a:r>
              <a:rPr lang="en-US" sz="900" dirty="0">
                <a:solidFill>
                  <a:srgbClr val="D2051E"/>
                </a:solidFill>
                <a:latin typeface="Arial" pitchFamily="34" charset="0"/>
                <a:ea typeface="Arial" pitchFamily="34" charset="-122"/>
                <a:cs typeface="Arial" pitchFamily="34" charset="-120"/>
              </a:rPr>
              <a:t>Observed in the field</a:t>
            </a:r>
            <a:endParaRPr lang="en-US" sz="900" dirty="0"/>
          </a:p>
        </p:txBody>
      </p:sp>
      <p:sp>
        <p:nvSpPr>
          <p:cNvPr id="60" name="Shape 53"/>
          <p:cNvSpPr/>
          <p:nvPr/>
        </p:nvSpPr>
        <p:spPr>
          <a:xfrm>
            <a:off x="4206240" y="3611880"/>
            <a:ext cx="4892040" cy="-1874520"/>
          </a:xfrm>
          <a:prstGeom prst="line">
            <a:avLst/>
          </a:prstGeom>
          <a:noFill/>
          <a:ln w="12700">
            <a:solidFill>
              <a:srgbClr val="D2051E"/>
            </a:solidFill>
            <a:prstDash val="solid"/>
          </a:ln>
        </p:spPr>
      </p:sp>
      <p:sp>
        <p:nvSpPr>
          <p:cNvPr id="61" name="Text 54"/>
          <p:cNvSpPr/>
          <p:nvPr/>
        </p:nvSpPr>
        <p:spPr>
          <a:xfrm>
            <a:off x="6080760" y="1920240"/>
            <a:ext cx="2926080" cy="365760"/>
          </a:xfrm>
          <a:prstGeom prst="rect">
            <a:avLst/>
          </a:prstGeom>
          <a:noFill/>
          <a:ln/>
        </p:spPr>
        <p:txBody>
          <a:bodyPr wrap="square" lIns="0" tIns="0" rIns="0" bIns="0" rtlCol="0" anchor="t"/>
          <a:lstStyle/>
          <a:p>
            <a:pPr indent="0" marL="0">
              <a:buNone/>
            </a:pPr>
            <a:r>
              <a:rPr lang="en-US" sz="900" dirty="0">
                <a:solidFill>
                  <a:srgbClr val="D2051E"/>
                </a:solidFill>
                <a:latin typeface="Arial" pitchFamily="34" charset="0"/>
                <a:ea typeface="Arial" pitchFamily="34" charset="-122"/>
                <a:cs typeface="Arial" pitchFamily="34" charset="-120"/>
              </a:rPr>
              <a:t>Non-thermally broken aluminum vertical solution</a:t>
            </a:r>
            <a:endParaRPr lang="en-US" sz="900" dirty="0"/>
          </a:p>
        </p:txBody>
      </p:sp>
      <p:sp>
        <p:nvSpPr>
          <p:cNvPr id="62" name="Shape 55"/>
          <p:cNvSpPr/>
          <p:nvPr/>
        </p:nvSpPr>
        <p:spPr>
          <a:xfrm>
            <a:off x="4206240" y="3886200"/>
            <a:ext cx="4892040" cy="-1417320"/>
          </a:xfrm>
          <a:prstGeom prst="line">
            <a:avLst/>
          </a:prstGeom>
          <a:noFill/>
          <a:ln w="12700">
            <a:solidFill>
              <a:srgbClr val="E07A7A"/>
            </a:solidFill>
            <a:prstDash val="solid"/>
          </a:ln>
        </p:spPr>
      </p:sp>
      <p:sp>
        <p:nvSpPr>
          <p:cNvPr id="63" name="Text 56"/>
          <p:cNvSpPr/>
          <p:nvPr/>
        </p:nvSpPr>
        <p:spPr>
          <a:xfrm>
            <a:off x="5897880" y="2834640"/>
            <a:ext cx="3017520" cy="365760"/>
          </a:xfrm>
          <a:prstGeom prst="rect">
            <a:avLst/>
          </a:prstGeom>
          <a:noFill/>
          <a:ln/>
        </p:spPr>
        <p:txBody>
          <a:bodyPr wrap="square" lIns="0" tIns="0" rIns="0" bIns="0" rtlCol="0" anchor="t"/>
          <a:lstStyle/>
          <a:p>
            <a:pPr indent="0" marL="0">
              <a:buNone/>
            </a:pPr>
            <a:r>
              <a:rPr lang="en-US" sz="900" dirty="0">
                <a:solidFill>
                  <a:srgbClr val="C45A5A"/>
                </a:solidFill>
                <a:latin typeface="Arial" pitchFamily="34" charset="0"/>
                <a:ea typeface="Arial" pitchFamily="34" charset="-122"/>
                <a:cs typeface="Arial" pitchFamily="34" charset="-120"/>
              </a:rPr>
              <a:t>Non-thermally broken aluminum horizontal solution</a:t>
            </a:r>
            <a:endParaRPr lang="en-US" sz="900" dirty="0"/>
          </a:p>
        </p:txBody>
      </p:sp>
      <p:sp>
        <p:nvSpPr>
          <p:cNvPr id="64" name="Shape 57"/>
          <p:cNvSpPr/>
          <p:nvPr/>
        </p:nvSpPr>
        <p:spPr>
          <a:xfrm>
            <a:off x="4206240" y="4325112"/>
            <a:ext cx="4892040" cy="45720"/>
          </a:xfrm>
          <a:prstGeom prst="line">
            <a:avLst/>
          </a:prstGeom>
          <a:noFill/>
          <a:ln w="12700">
            <a:solidFill>
              <a:srgbClr val="D2051E"/>
            </a:solidFill>
            <a:prstDash val="solid"/>
          </a:ln>
        </p:spPr>
      </p:sp>
      <p:sp>
        <p:nvSpPr>
          <p:cNvPr id="65" name="Text 58"/>
          <p:cNvSpPr/>
          <p:nvPr/>
        </p:nvSpPr>
        <p:spPr>
          <a:xfrm>
            <a:off x="6995160" y="4069080"/>
            <a:ext cx="2011680" cy="182880"/>
          </a:xfrm>
          <a:prstGeom prst="rect">
            <a:avLst/>
          </a:prstGeom>
          <a:noFill/>
          <a:ln/>
        </p:spPr>
        <p:txBody>
          <a:bodyPr wrap="square" lIns="0" tIns="0" rIns="0" bIns="0" rtlCol="0" anchor="t"/>
          <a:lstStyle/>
          <a:p>
            <a:pPr algn="r" indent="0" marL="0">
              <a:buNone/>
            </a:pPr>
            <a:r>
              <a:rPr lang="en-US" sz="900" dirty="0">
                <a:solidFill>
                  <a:srgbClr val="D2051E"/>
                </a:solidFill>
                <a:latin typeface="Arial" pitchFamily="34" charset="0"/>
                <a:ea typeface="Arial" pitchFamily="34" charset="-122"/>
                <a:cs typeface="Arial" pitchFamily="34" charset="-120"/>
              </a:rPr>
              <a:t>Hilti MFT-Fox HT &amp; VT</a:t>
            </a:r>
            <a:endParaRPr lang="en-US" sz="900" dirty="0"/>
          </a:p>
        </p:txBody>
      </p:sp>
      <p:sp>
        <p:nvSpPr>
          <p:cNvPr id="66" name="Shape 59"/>
          <p:cNvSpPr/>
          <p:nvPr/>
        </p:nvSpPr>
        <p:spPr>
          <a:xfrm>
            <a:off x="9281160" y="1024128"/>
            <a:ext cx="2560320" cy="2148840"/>
          </a:xfrm>
          <a:prstGeom prst="roundRect">
            <a:avLst>
              <a:gd name="adj" fmla="val 2553"/>
            </a:avLst>
          </a:prstGeom>
          <a:solidFill>
            <a:srgbClr val="FFFFFF"/>
          </a:solidFill>
          <a:ln w="12700">
            <a:solidFill>
              <a:srgbClr val="E4E4E4"/>
            </a:solidFill>
            <a:prstDash val="solid"/>
          </a:ln>
        </p:spPr>
      </p:sp>
      <p:sp>
        <p:nvSpPr>
          <p:cNvPr id="67" name="Text 60"/>
          <p:cNvSpPr/>
          <p:nvPr/>
        </p:nvSpPr>
        <p:spPr>
          <a:xfrm>
            <a:off x="9326880" y="1060704"/>
            <a:ext cx="2468880" cy="411480"/>
          </a:xfrm>
          <a:prstGeom prst="rect">
            <a:avLst/>
          </a:prstGeom>
          <a:noFill/>
          <a:ln/>
        </p:spPr>
        <p:txBody>
          <a:bodyPr wrap="square" lIns="0" tIns="0" rIns="0" bIns="0" rtlCol="0" anchor="t"/>
          <a:lstStyle/>
          <a:p>
            <a:pPr algn="ctr" indent="0" marL="0">
              <a:buNone/>
            </a:pPr>
            <a:r>
              <a:rPr lang="en-US" sz="1000" dirty="0">
                <a:solidFill>
                  <a:srgbClr val="3F3E42"/>
                </a:solidFill>
                <a:latin typeface="Arial" pitchFamily="34" charset="0"/>
                <a:ea typeface="Arial" pitchFamily="34" charset="-122"/>
                <a:cs typeface="Arial" pitchFamily="34" charset="-120"/>
              </a:rPr>
              <a:t>Non-thermally broken</a:t>
            </a:r>
            <a:endParaRPr lang="en-US" sz="1000" dirty="0"/>
          </a:p>
          <a:p>
            <a:pPr algn="ctr" indent="0" marL="0">
              <a:buNone/>
            </a:pPr>
            <a:r>
              <a:rPr lang="en-US" sz="1000" dirty="0">
                <a:solidFill>
                  <a:srgbClr val="3F3E42"/>
                </a:solidFill>
                <a:latin typeface="Arial" pitchFamily="34" charset="0"/>
                <a:ea typeface="Arial" pitchFamily="34" charset="-122"/>
                <a:cs typeface="Arial" pitchFamily="34" charset="-120"/>
              </a:rPr>
              <a:t>vertical aluminum solution</a:t>
            </a:r>
            <a:endParaRPr lang="en-US" sz="1000" dirty="0"/>
          </a:p>
        </p:txBody>
      </p:sp>
      <p:pic>
        <p:nvPicPr>
          <p:cNvPr id="68" name="Image 5" descr="/workspace/deck/assets/t-p13-al.jpg">    </p:cNvPr>
          <p:cNvPicPr>
            <a:picLocks noChangeAspect="1"/>
          </p:cNvPicPr>
          <p:nvPr/>
        </p:nvPicPr>
        <p:blipFill>
          <a:blip r:embed="rId10"/>
          <a:stretch>
            <a:fillRect/>
          </a:stretch>
        </p:blipFill>
        <p:spPr>
          <a:xfrm>
            <a:off x="9418320" y="1481328"/>
            <a:ext cx="2286000" cy="1572768"/>
          </a:xfrm>
          <a:prstGeom prst="rect">
            <a:avLst/>
          </a:prstGeom>
        </p:spPr>
      </p:pic>
      <p:sp>
        <p:nvSpPr>
          <p:cNvPr id="69" name="Shape 61"/>
          <p:cNvSpPr/>
          <p:nvPr/>
        </p:nvSpPr>
        <p:spPr>
          <a:xfrm>
            <a:off x="9281160" y="3273552"/>
            <a:ext cx="2560320" cy="1965960"/>
          </a:xfrm>
          <a:prstGeom prst="roundRect">
            <a:avLst>
              <a:gd name="adj" fmla="val 2791"/>
            </a:avLst>
          </a:prstGeom>
          <a:solidFill>
            <a:srgbClr val="FFFFFF"/>
          </a:solidFill>
          <a:ln w="12700">
            <a:solidFill>
              <a:srgbClr val="E4E4E4"/>
            </a:solidFill>
            <a:prstDash val="solid"/>
          </a:ln>
        </p:spPr>
      </p:sp>
      <p:sp>
        <p:nvSpPr>
          <p:cNvPr id="70" name="Text 62"/>
          <p:cNvSpPr/>
          <p:nvPr/>
        </p:nvSpPr>
        <p:spPr>
          <a:xfrm>
            <a:off x="9326880" y="3310128"/>
            <a:ext cx="2468880" cy="384048"/>
          </a:xfrm>
          <a:prstGeom prst="rect">
            <a:avLst/>
          </a:prstGeom>
          <a:noFill/>
          <a:ln/>
        </p:spPr>
        <p:txBody>
          <a:bodyPr wrap="square" lIns="0" tIns="0" rIns="0" bIns="0" rtlCol="0" anchor="t"/>
          <a:lstStyle/>
          <a:p>
            <a:pPr algn="ctr" indent="0" marL="0">
              <a:buNone/>
            </a:pPr>
            <a:r>
              <a:rPr lang="en-US" sz="1000" dirty="0">
                <a:solidFill>
                  <a:srgbClr val="3F3E42"/>
                </a:solidFill>
                <a:latin typeface="Arial" pitchFamily="34" charset="0"/>
                <a:ea typeface="Arial" pitchFamily="34" charset="-122"/>
                <a:cs typeface="Arial" pitchFamily="34" charset="-120"/>
              </a:rPr>
              <a:t>Thermally improved support</a:t>
            </a:r>
            <a:endParaRPr lang="en-US" sz="1000" dirty="0"/>
          </a:p>
          <a:p>
            <a:pPr algn="ctr" indent="0" marL="0">
              <a:buNone/>
            </a:pPr>
            <a:r>
              <a:rPr lang="en-US" sz="1000" dirty="0">
                <a:solidFill>
                  <a:srgbClr val="3F3E42"/>
                </a:solidFill>
                <a:latin typeface="Arial" pitchFamily="34" charset="0"/>
                <a:ea typeface="Arial" pitchFamily="34" charset="-122"/>
                <a:cs typeface="Arial" pitchFamily="34" charset="-120"/>
              </a:rPr>
              <a:t>strategy: MFT-Fox HT</a:t>
            </a:r>
            <a:endParaRPr lang="en-US" sz="1000" dirty="0"/>
          </a:p>
        </p:txBody>
      </p:sp>
      <p:pic>
        <p:nvPicPr>
          <p:cNvPr id="71" name="Image 6" descr="/workspace/deck/assets/t-p13-ht.jpg">    </p:cNvPr>
          <p:cNvPicPr>
            <a:picLocks noChangeAspect="1"/>
          </p:cNvPicPr>
          <p:nvPr/>
        </p:nvPicPr>
        <p:blipFill>
          <a:blip r:embed="rId11"/>
          <a:stretch>
            <a:fillRect/>
          </a:stretch>
        </p:blipFill>
        <p:spPr>
          <a:xfrm>
            <a:off x="9418320" y="3730752"/>
            <a:ext cx="2286000" cy="1417320"/>
          </a:xfrm>
          <a:prstGeom prst="rect">
            <a:avLst/>
          </a:prstGeom>
        </p:spPr>
      </p:pic>
      <p:sp>
        <p:nvSpPr>
          <p:cNvPr id="72" name="Shape 63"/>
          <p:cNvSpPr/>
          <p:nvPr/>
        </p:nvSpPr>
        <p:spPr>
          <a:xfrm>
            <a:off x="347472" y="5321808"/>
            <a:ext cx="11475720" cy="960120"/>
          </a:xfrm>
          <a:prstGeom prst="roundRect">
            <a:avLst>
              <a:gd name="adj" fmla="val 5714"/>
            </a:avLst>
          </a:prstGeom>
          <a:solidFill>
            <a:srgbClr val="F7F3F0"/>
          </a:solidFill>
          <a:ln w="12700">
            <a:solidFill>
              <a:srgbClr val="333333"/>
            </a:solidFill>
            <a:prstDash val="solid"/>
          </a:ln>
        </p:spPr>
      </p:sp>
      <p:sp>
        <p:nvSpPr>
          <p:cNvPr id="73" name="Shape 64"/>
          <p:cNvSpPr/>
          <p:nvPr/>
        </p:nvSpPr>
        <p:spPr>
          <a:xfrm>
            <a:off x="502920" y="5532120"/>
            <a:ext cx="502920" cy="502920"/>
          </a:xfrm>
          <a:prstGeom prst="ellipse">
            <a:avLst/>
          </a:prstGeom>
          <a:solidFill>
            <a:srgbClr val="D2051E"/>
          </a:solidFill>
          <a:ln w="12700">
            <a:solidFill>
              <a:srgbClr val="333333"/>
            </a:solidFill>
            <a:prstDash val="solid"/>
          </a:ln>
        </p:spPr>
      </p:sp>
      <p:pic>
        <p:nvPicPr>
          <p:cNvPr id="74" name="Image 7" descr="/workspace/deck/icons/lightbulb-white.sv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2648" y="5641848"/>
            <a:ext cx="274320" cy="274320"/>
          </a:xfrm>
          <a:prstGeom prst="rect">
            <a:avLst/>
          </a:prstGeom>
        </p:spPr>
      </p:pic>
      <p:sp>
        <p:nvSpPr>
          <p:cNvPr id="75" name="Text 65"/>
          <p:cNvSpPr/>
          <p:nvPr/>
        </p:nvSpPr>
        <p:spPr>
          <a:xfrm>
            <a:off x="1170432" y="5394960"/>
            <a:ext cx="10469880" cy="804672"/>
          </a:xfrm>
          <a:prstGeom prst="rect">
            <a:avLst/>
          </a:prstGeom>
          <a:noFill/>
          <a:ln/>
        </p:spPr>
        <p:txBody>
          <a:bodyPr wrap="square" lIns="0" tIns="0" rIns="0" bIns="0" rtlCol="0" anchor="ctr"/>
          <a:lstStyle/>
          <a:p>
            <a:pPr indent="0" marL="0">
              <a:buNone/>
            </a:pPr>
            <a:r>
              <a:rPr lang="en-US" sz="1300" dirty="0">
                <a:solidFill>
                  <a:srgbClr val="3F3E42"/>
                </a:solidFill>
                <a:latin typeface="Arial" pitchFamily="34" charset="0"/>
                <a:ea typeface="Arial" pitchFamily="34" charset="-122"/>
                <a:cs typeface="Arial" pitchFamily="34" charset="-120"/>
              </a:rPr>
              <a:t>More insulation improves the clear field, but repeated metal supports can limit the gain. The selected support strategy must preserve thermal performance while meeting load, deflection, movement, and installation requirements.</a:t>
            </a:r>
            <a:endParaRPr lang="en-US" sz="1300" dirty="0"/>
          </a:p>
        </p:txBody>
      </p:sp>
      <p:sp>
        <p:nvSpPr>
          <p:cNvPr id="76" name="Shape 66"/>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77" name="Text 67"/>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78" name="Text 68"/>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79" name="Text 69"/>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13</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Thermal bridges can become durability risks</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How a repeated conductive support can create a local cold spot and condensation risk.</a:t>
            </a:r>
            <a:endParaRPr lang="en-US" sz="1400" dirty="0"/>
          </a:p>
        </p:txBody>
      </p:sp>
      <p:pic>
        <p:nvPicPr>
          <p:cNvPr id="5" name="Image 1" descr="/workspace/deck/assets/t-p14-diagram.jpg">    </p:cNvPr>
          <p:cNvPicPr>
            <a:picLocks noChangeAspect="1"/>
          </p:cNvPicPr>
          <p:nvPr/>
        </p:nvPicPr>
        <p:blipFill>
          <a:blip r:embed="rId2"/>
          <a:stretch>
            <a:fillRect/>
          </a:stretch>
        </p:blipFill>
        <p:spPr>
          <a:xfrm>
            <a:off x="292608" y="1005840"/>
            <a:ext cx="7635240" cy="4023360"/>
          </a:xfrm>
          <a:prstGeom prst="rect">
            <a:avLst/>
          </a:prstGeom>
        </p:spPr>
      </p:pic>
      <p:sp>
        <p:nvSpPr>
          <p:cNvPr id="6" name="Shape 2"/>
          <p:cNvSpPr/>
          <p:nvPr/>
        </p:nvSpPr>
        <p:spPr>
          <a:xfrm>
            <a:off x="8046720" y="1005840"/>
            <a:ext cx="3794760" cy="749808"/>
          </a:xfrm>
          <a:prstGeom prst="roundRect">
            <a:avLst>
              <a:gd name="adj" fmla="val 9756"/>
            </a:avLst>
          </a:prstGeom>
          <a:solidFill>
            <a:srgbClr val="FFFFFF"/>
          </a:solidFill>
          <a:ln w="12700">
            <a:solidFill>
              <a:srgbClr val="E4E4E4"/>
            </a:solidFill>
            <a:prstDash val="solid"/>
          </a:ln>
        </p:spPr>
      </p:sp>
      <p:sp>
        <p:nvSpPr>
          <p:cNvPr id="7" name="Shape 3"/>
          <p:cNvSpPr/>
          <p:nvPr/>
        </p:nvSpPr>
        <p:spPr>
          <a:xfrm>
            <a:off x="8156448" y="1170432"/>
            <a:ext cx="384048" cy="384048"/>
          </a:xfrm>
          <a:prstGeom prst="ellipse">
            <a:avLst/>
          </a:prstGeom>
          <a:solidFill>
            <a:srgbClr val="D2051E"/>
          </a:solidFill>
          <a:ln w="12700">
            <a:solidFill>
              <a:srgbClr val="333333"/>
            </a:solidFill>
            <a:prstDash val="solid"/>
          </a:ln>
        </p:spPr>
      </p:sp>
      <p:sp>
        <p:nvSpPr>
          <p:cNvPr id="8" name="Text 4"/>
          <p:cNvSpPr/>
          <p:nvPr/>
        </p:nvSpPr>
        <p:spPr>
          <a:xfrm>
            <a:off x="8156448" y="1170432"/>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9" name="Text 5"/>
          <p:cNvSpPr/>
          <p:nvPr/>
        </p:nvSpPr>
        <p:spPr>
          <a:xfrm>
            <a:off x="8641080" y="1060704"/>
            <a:ext cx="3063240" cy="219456"/>
          </a:xfrm>
          <a:prstGeom prst="rect">
            <a:avLst/>
          </a:prstGeom>
          <a:noFill/>
          <a:ln/>
        </p:spPr>
        <p:txBody>
          <a:bodyPr wrap="square" lIns="0" tIns="0" rIns="0" bIns="0" rtlCol="0" anchor="t"/>
          <a:lstStyle/>
          <a:p>
            <a:pPr indent="0" marL="0">
              <a:buNone/>
            </a:pPr>
            <a:r>
              <a:rPr lang="en-US" sz="1100" b="1" dirty="0">
                <a:solidFill>
                  <a:srgbClr val="D2051E"/>
                </a:solidFill>
                <a:latin typeface="Arial" pitchFamily="34" charset="0"/>
                <a:ea typeface="Arial" pitchFamily="34" charset="-122"/>
                <a:cs typeface="Arial" pitchFamily="34" charset="-120"/>
              </a:rPr>
              <a:t>CONDUCTION:</a:t>
            </a:r>
            <a:endParaRPr lang="en-US" sz="1100" dirty="0"/>
          </a:p>
        </p:txBody>
      </p:sp>
      <p:sp>
        <p:nvSpPr>
          <p:cNvPr id="10" name="Text 6"/>
          <p:cNvSpPr/>
          <p:nvPr/>
        </p:nvSpPr>
        <p:spPr>
          <a:xfrm>
            <a:off x="8641080" y="1280160"/>
            <a:ext cx="3063240" cy="438912"/>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Heat flows through the metal support from warm to cold, creating a local thermal bridge.</a:t>
            </a:r>
            <a:endParaRPr lang="en-US" sz="1000" dirty="0"/>
          </a:p>
        </p:txBody>
      </p:sp>
      <p:sp>
        <p:nvSpPr>
          <p:cNvPr id="11" name="Shape 7"/>
          <p:cNvSpPr/>
          <p:nvPr/>
        </p:nvSpPr>
        <p:spPr>
          <a:xfrm>
            <a:off x="8046720" y="1810512"/>
            <a:ext cx="3794760" cy="749808"/>
          </a:xfrm>
          <a:prstGeom prst="roundRect">
            <a:avLst>
              <a:gd name="adj" fmla="val 9756"/>
            </a:avLst>
          </a:prstGeom>
          <a:solidFill>
            <a:srgbClr val="FFFFFF"/>
          </a:solidFill>
          <a:ln w="12700">
            <a:solidFill>
              <a:srgbClr val="E4E4E4"/>
            </a:solidFill>
            <a:prstDash val="solid"/>
          </a:ln>
        </p:spPr>
      </p:sp>
      <p:sp>
        <p:nvSpPr>
          <p:cNvPr id="12" name="Shape 8"/>
          <p:cNvSpPr/>
          <p:nvPr/>
        </p:nvSpPr>
        <p:spPr>
          <a:xfrm>
            <a:off x="8156448" y="1975104"/>
            <a:ext cx="384048" cy="384048"/>
          </a:xfrm>
          <a:prstGeom prst="ellipse">
            <a:avLst/>
          </a:prstGeom>
          <a:solidFill>
            <a:srgbClr val="D2051E"/>
          </a:solidFill>
          <a:ln w="12700">
            <a:solidFill>
              <a:srgbClr val="333333"/>
            </a:solidFill>
            <a:prstDash val="solid"/>
          </a:ln>
        </p:spPr>
      </p:sp>
      <p:sp>
        <p:nvSpPr>
          <p:cNvPr id="13" name="Text 9"/>
          <p:cNvSpPr/>
          <p:nvPr/>
        </p:nvSpPr>
        <p:spPr>
          <a:xfrm>
            <a:off x="8156448" y="1975104"/>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14" name="Text 10"/>
          <p:cNvSpPr/>
          <p:nvPr/>
        </p:nvSpPr>
        <p:spPr>
          <a:xfrm>
            <a:off x="8641080" y="1865376"/>
            <a:ext cx="3063240" cy="219456"/>
          </a:xfrm>
          <a:prstGeom prst="rect">
            <a:avLst/>
          </a:prstGeom>
          <a:noFill/>
          <a:ln/>
        </p:spPr>
        <p:txBody>
          <a:bodyPr wrap="square" lIns="0" tIns="0" rIns="0" bIns="0" rtlCol="0" anchor="t"/>
          <a:lstStyle/>
          <a:p>
            <a:pPr indent="0" marL="0">
              <a:buNone/>
            </a:pPr>
            <a:r>
              <a:rPr lang="en-US" sz="1100" b="1" dirty="0">
                <a:solidFill>
                  <a:srgbClr val="D2051E"/>
                </a:solidFill>
                <a:latin typeface="Arial" pitchFamily="34" charset="0"/>
                <a:ea typeface="Arial" pitchFamily="34" charset="-122"/>
                <a:cs typeface="Arial" pitchFamily="34" charset="-120"/>
              </a:rPr>
              <a:t>VAPOR DIFFUSION:</a:t>
            </a:r>
            <a:endParaRPr lang="en-US" sz="1100" dirty="0"/>
          </a:p>
        </p:txBody>
      </p:sp>
      <p:sp>
        <p:nvSpPr>
          <p:cNvPr id="15" name="Text 11"/>
          <p:cNvSpPr/>
          <p:nvPr/>
        </p:nvSpPr>
        <p:spPr>
          <a:xfrm>
            <a:off x="8641080" y="2084832"/>
            <a:ext cx="3063240" cy="438912"/>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Water vapor moves through materials from higher vapor pressure to lower vapor pressure.</a:t>
            </a:r>
            <a:endParaRPr lang="en-US" sz="1000" dirty="0"/>
          </a:p>
        </p:txBody>
      </p:sp>
      <p:sp>
        <p:nvSpPr>
          <p:cNvPr id="16" name="Shape 12"/>
          <p:cNvSpPr/>
          <p:nvPr/>
        </p:nvSpPr>
        <p:spPr>
          <a:xfrm>
            <a:off x="8046720" y="2615184"/>
            <a:ext cx="3794760" cy="749808"/>
          </a:xfrm>
          <a:prstGeom prst="roundRect">
            <a:avLst>
              <a:gd name="adj" fmla="val 9756"/>
            </a:avLst>
          </a:prstGeom>
          <a:solidFill>
            <a:srgbClr val="FFFFFF"/>
          </a:solidFill>
          <a:ln w="12700">
            <a:solidFill>
              <a:srgbClr val="E4E4E4"/>
            </a:solidFill>
            <a:prstDash val="solid"/>
          </a:ln>
        </p:spPr>
      </p:sp>
      <p:sp>
        <p:nvSpPr>
          <p:cNvPr id="17" name="Shape 13"/>
          <p:cNvSpPr/>
          <p:nvPr/>
        </p:nvSpPr>
        <p:spPr>
          <a:xfrm>
            <a:off x="8156448" y="2779776"/>
            <a:ext cx="384048" cy="384048"/>
          </a:xfrm>
          <a:prstGeom prst="ellipse">
            <a:avLst/>
          </a:prstGeom>
          <a:solidFill>
            <a:srgbClr val="D2051E"/>
          </a:solidFill>
          <a:ln w="12700">
            <a:solidFill>
              <a:srgbClr val="333333"/>
            </a:solidFill>
            <a:prstDash val="solid"/>
          </a:ln>
        </p:spPr>
      </p:sp>
      <p:sp>
        <p:nvSpPr>
          <p:cNvPr id="18" name="Text 14"/>
          <p:cNvSpPr/>
          <p:nvPr/>
        </p:nvSpPr>
        <p:spPr>
          <a:xfrm>
            <a:off x="8156448" y="2779776"/>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sp>
        <p:nvSpPr>
          <p:cNvPr id="19" name="Text 15"/>
          <p:cNvSpPr/>
          <p:nvPr/>
        </p:nvSpPr>
        <p:spPr>
          <a:xfrm>
            <a:off x="8641080" y="2670048"/>
            <a:ext cx="3063240" cy="219456"/>
          </a:xfrm>
          <a:prstGeom prst="rect">
            <a:avLst/>
          </a:prstGeom>
          <a:noFill/>
          <a:ln/>
        </p:spPr>
        <p:txBody>
          <a:bodyPr wrap="square" lIns="0" tIns="0" rIns="0" bIns="0" rtlCol="0" anchor="t"/>
          <a:lstStyle/>
          <a:p>
            <a:pPr indent="0" marL="0">
              <a:buNone/>
            </a:pPr>
            <a:r>
              <a:rPr lang="en-US" sz="1100" b="1" dirty="0">
                <a:solidFill>
                  <a:srgbClr val="D2051E"/>
                </a:solidFill>
                <a:latin typeface="Arial" pitchFamily="34" charset="0"/>
                <a:ea typeface="Arial" pitchFamily="34" charset="-122"/>
                <a:cs typeface="Arial" pitchFamily="34" charset="-120"/>
              </a:rPr>
              <a:t>AIR LEAKAGE:</a:t>
            </a:r>
            <a:endParaRPr lang="en-US" sz="1100" dirty="0"/>
          </a:p>
        </p:txBody>
      </p:sp>
      <p:sp>
        <p:nvSpPr>
          <p:cNvPr id="20" name="Text 16"/>
          <p:cNvSpPr/>
          <p:nvPr/>
        </p:nvSpPr>
        <p:spPr>
          <a:xfrm>
            <a:off x="8641080" y="2889504"/>
            <a:ext cx="3063240" cy="438912"/>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Moist air can move through gaps or discontinuities in the enclosure due to pressure differences.</a:t>
            </a:r>
            <a:endParaRPr lang="en-US" sz="1000" dirty="0"/>
          </a:p>
        </p:txBody>
      </p:sp>
      <p:sp>
        <p:nvSpPr>
          <p:cNvPr id="21" name="Shape 17"/>
          <p:cNvSpPr/>
          <p:nvPr/>
        </p:nvSpPr>
        <p:spPr>
          <a:xfrm>
            <a:off x="8046720" y="3419856"/>
            <a:ext cx="3794760" cy="749808"/>
          </a:xfrm>
          <a:prstGeom prst="roundRect">
            <a:avLst>
              <a:gd name="adj" fmla="val 9756"/>
            </a:avLst>
          </a:prstGeom>
          <a:solidFill>
            <a:srgbClr val="FFFFFF"/>
          </a:solidFill>
          <a:ln w="12700">
            <a:solidFill>
              <a:srgbClr val="E4E4E4"/>
            </a:solidFill>
            <a:prstDash val="solid"/>
          </a:ln>
        </p:spPr>
      </p:sp>
      <p:sp>
        <p:nvSpPr>
          <p:cNvPr id="22" name="Shape 18"/>
          <p:cNvSpPr/>
          <p:nvPr/>
        </p:nvSpPr>
        <p:spPr>
          <a:xfrm>
            <a:off x="8156448" y="3584448"/>
            <a:ext cx="384048" cy="384048"/>
          </a:xfrm>
          <a:prstGeom prst="ellipse">
            <a:avLst/>
          </a:prstGeom>
          <a:solidFill>
            <a:srgbClr val="D2051E"/>
          </a:solidFill>
          <a:ln w="12700">
            <a:solidFill>
              <a:srgbClr val="333333"/>
            </a:solidFill>
            <a:prstDash val="solid"/>
          </a:ln>
        </p:spPr>
      </p:sp>
      <p:sp>
        <p:nvSpPr>
          <p:cNvPr id="23" name="Text 19"/>
          <p:cNvSpPr/>
          <p:nvPr/>
        </p:nvSpPr>
        <p:spPr>
          <a:xfrm>
            <a:off x="8156448" y="3584448"/>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4</a:t>
            </a:r>
            <a:endParaRPr lang="en-US" sz="1400" dirty="0"/>
          </a:p>
        </p:txBody>
      </p:sp>
      <p:sp>
        <p:nvSpPr>
          <p:cNvPr id="24" name="Text 20"/>
          <p:cNvSpPr/>
          <p:nvPr/>
        </p:nvSpPr>
        <p:spPr>
          <a:xfrm>
            <a:off x="8641080" y="3474720"/>
            <a:ext cx="3063240" cy="219456"/>
          </a:xfrm>
          <a:prstGeom prst="rect">
            <a:avLst/>
          </a:prstGeom>
          <a:noFill/>
          <a:ln/>
        </p:spPr>
        <p:txBody>
          <a:bodyPr wrap="square" lIns="0" tIns="0" rIns="0" bIns="0" rtlCol="0" anchor="t"/>
          <a:lstStyle/>
          <a:p>
            <a:pPr indent="0" marL="0">
              <a:buNone/>
            </a:pPr>
            <a:r>
              <a:rPr lang="en-US" sz="1100" b="1" dirty="0">
                <a:solidFill>
                  <a:srgbClr val="D2051E"/>
                </a:solidFill>
                <a:latin typeface="Arial" pitchFamily="34" charset="0"/>
                <a:ea typeface="Arial" pitchFamily="34" charset="-122"/>
                <a:cs typeface="Arial" pitchFamily="34" charset="-120"/>
              </a:rPr>
              <a:t>SURFACE TEMPERATURE:</a:t>
            </a:r>
            <a:endParaRPr lang="en-US" sz="1100" dirty="0"/>
          </a:p>
        </p:txBody>
      </p:sp>
      <p:sp>
        <p:nvSpPr>
          <p:cNvPr id="25" name="Text 21"/>
          <p:cNvSpPr/>
          <p:nvPr/>
        </p:nvSpPr>
        <p:spPr>
          <a:xfrm>
            <a:off x="8641080" y="3694176"/>
            <a:ext cx="3063240" cy="438912"/>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A conductive support can lower the nearby interior surface temperature and create a local cold spot.</a:t>
            </a:r>
            <a:endParaRPr lang="en-US" sz="1000" dirty="0"/>
          </a:p>
        </p:txBody>
      </p:sp>
      <p:sp>
        <p:nvSpPr>
          <p:cNvPr id="26" name="Shape 22"/>
          <p:cNvSpPr/>
          <p:nvPr/>
        </p:nvSpPr>
        <p:spPr>
          <a:xfrm>
            <a:off x="8046720" y="4224528"/>
            <a:ext cx="3794760" cy="749808"/>
          </a:xfrm>
          <a:prstGeom prst="roundRect">
            <a:avLst>
              <a:gd name="adj" fmla="val 9756"/>
            </a:avLst>
          </a:prstGeom>
          <a:solidFill>
            <a:srgbClr val="FFFFFF"/>
          </a:solidFill>
          <a:ln w="12700">
            <a:solidFill>
              <a:srgbClr val="E4E4E4"/>
            </a:solidFill>
            <a:prstDash val="solid"/>
          </a:ln>
        </p:spPr>
      </p:sp>
      <p:sp>
        <p:nvSpPr>
          <p:cNvPr id="27" name="Shape 23"/>
          <p:cNvSpPr/>
          <p:nvPr/>
        </p:nvSpPr>
        <p:spPr>
          <a:xfrm>
            <a:off x="8156448" y="4389120"/>
            <a:ext cx="384048" cy="384048"/>
          </a:xfrm>
          <a:prstGeom prst="ellipse">
            <a:avLst/>
          </a:prstGeom>
          <a:solidFill>
            <a:srgbClr val="D2051E"/>
          </a:solidFill>
          <a:ln w="12700">
            <a:solidFill>
              <a:srgbClr val="333333"/>
            </a:solidFill>
            <a:prstDash val="solid"/>
          </a:ln>
        </p:spPr>
      </p:sp>
      <p:sp>
        <p:nvSpPr>
          <p:cNvPr id="28" name="Text 24"/>
          <p:cNvSpPr/>
          <p:nvPr/>
        </p:nvSpPr>
        <p:spPr>
          <a:xfrm>
            <a:off x="8156448" y="4389120"/>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5</a:t>
            </a:r>
            <a:endParaRPr lang="en-US" sz="1400" dirty="0"/>
          </a:p>
        </p:txBody>
      </p:sp>
      <p:sp>
        <p:nvSpPr>
          <p:cNvPr id="29" name="Text 25"/>
          <p:cNvSpPr/>
          <p:nvPr/>
        </p:nvSpPr>
        <p:spPr>
          <a:xfrm>
            <a:off x="8641080" y="4279392"/>
            <a:ext cx="3063240" cy="219456"/>
          </a:xfrm>
          <a:prstGeom prst="rect">
            <a:avLst/>
          </a:prstGeom>
          <a:noFill/>
          <a:ln/>
        </p:spPr>
        <p:txBody>
          <a:bodyPr wrap="square" lIns="0" tIns="0" rIns="0" bIns="0" rtlCol="0" anchor="t"/>
          <a:lstStyle/>
          <a:p>
            <a:pPr indent="0" marL="0">
              <a:buNone/>
            </a:pPr>
            <a:r>
              <a:rPr lang="en-US" sz="1100" b="1" dirty="0">
                <a:solidFill>
                  <a:srgbClr val="D2051E"/>
                </a:solidFill>
                <a:latin typeface="Arial" pitchFamily="34" charset="0"/>
                <a:ea typeface="Arial" pitchFamily="34" charset="-122"/>
                <a:cs typeface="Arial" pitchFamily="34" charset="-120"/>
              </a:rPr>
              <a:t>CONDENSATION POTENTIAL:</a:t>
            </a:r>
            <a:endParaRPr lang="en-US" sz="1100" dirty="0"/>
          </a:p>
        </p:txBody>
      </p:sp>
      <p:sp>
        <p:nvSpPr>
          <p:cNvPr id="30" name="Text 26"/>
          <p:cNvSpPr/>
          <p:nvPr/>
        </p:nvSpPr>
        <p:spPr>
          <a:xfrm>
            <a:off x="8641080" y="4498848"/>
            <a:ext cx="3063240" cy="438912"/>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Condensation occurs when the local surface temperature falls at or below the dew point of the adjacent indoor air.</a:t>
            </a:r>
            <a:endParaRPr lang="en-US" sz="1000" dirty="0"/>
          </a:p>
        </p:txBody>
      </p:sp>
      <p:sp>
        <p:nvSpPr>
          <p:cNvPr id="31" name="Shape 27"/>
          <p:cNvSpPr/>
          <p:nvPr/>
        </p:nvSpPr>
        <p:spPr>
          <a:xfrm>
            <a:off x="292608" y="5120640"/>
            <a:ext cx="1691640" cy="1115568"/>
          </a:xfrm>
          <a:prstGeom prst="roundRect">
            <a:avLst>
              <a:gd name="adj" fmla="val 6557"/>
            </a:avLst>
          </a:prstGeom>
          <a:solidFill>
            <a:srgbClr val="D2051E"/>
          </a:solidFill>
          <a:ln w="12700">
            <a:solidFill>
              <a:srgbClr val="333333"/>
            </a:solidFill>
            <a:prstDash val="solid"/>
          </a:ln>
        </p:spPr>
      </p:sp>
      <p:sp>
        <p:nvSpPr>
          <p:cNvPr id="32" name="Shape 28"/>
          <p:cNvSpPr/>
          <p:nvPr/>
        </p:nvSpPr>
        <p:spPr>
          <a:xfrm>
            <a:off x="457200" y="5230368"/>
            <a:ext cx="384048" cy="384048"/>
          </a:xfrm>
          <a:prstGeom prst="ellipse">
            <a:avLst/>
          </a:prstGeom>
          <a:solidFill>
            <a:srgbClr val="FFFFFF"/>
          </a:solidFill>
          <a:ln w="12700">
            <a:solidFill>
              <a:srgbClr val="333333"/>
            </a:solidFill>
            <a:prstDash val="solid"/>
          </a:ln>
        </p:spPr>
      </p:sp>
      <p:pic>
        <p:nvPicPr>
          <p:cNvPr id="33" name="Image 2" descr="/workspace/deck/icons/checkCircle.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8640" y="5321808"/>
            <a:ext cx="201168" cy="201168"/>
          </a:xfrm>
          <a:prstGeom prst="rect">
            <a:avLst/>
          </a:prstGeom>
        </p:spPr>
      </p:pic>
      <p:sp>
        <p:nvSpPr>
          <p:cNvPr id="34" name="Text 29"/>
          <p:cNvSpPr/>
          <p:nvPr/>
        </p:nvSpPr>
        <p:spPr>
          <a:xfrm>
            <a:off x="384048" y="5650992"/>
            <a:ext cx="1508760" cy="475488"/>
          </a:xfrm>
          <a:prstGeom prst="rect">
            <a:avLst/>
          </a:prstGeom>
          <a:noFill/>
          <a:ln/>
        </p:spPr>
        <p:txBody>
          <a:bodyPr wrap="square" lIns="0" tIns="0" rIns="0" bIns="0" rtlCol="0" anchor="t"/>
          <a:lstStyle/>
          <a:p>
            <a:pPr algn="ctr" indent="0" marL="0">
              <a:buNone/>
            </a:pPr>
            <a:r>
              <a:rPr lang="en-US" sz="1400" b="1" dirty="0">
                <a:solidFill>
                  <a:srgbClr val="FFFFFF"/>
                </a:solidFill>
                <a:latin typeface="Arial" pitchFamily="34" charset="0"/>
                <a:ea typeface="Arial" pitchFamily="34" charset="-122"/>
                <a:cs typeface="Arial" pitchFamily="34" charset="-120"/>
              </a:rPr>
              <a:t>Key</a:t>
            </a:r>
            <a:endParaRPr lang="en-US" sz="1400" dirty="0"/>
          </a:p>
          <a:p>
            <a:pPr algn="ctr" indent="0" marL="0">
              <a:buNone/>
            </a:pPr>
            <a:r>
              <a:rPr lang="en-US" sz="1400" b="1" dirty="0">
                <a:solidFill>
                  <a:srgbClr val="FFFFFF"/>
                </a:solidFill>
                <a:latin typeface="Arial" pitchFamily="34" charset="0"/>
                <a:ea typeface="Arial" pitchFamily="34" charset="-122"/>
                <a:cs typeface="Arial" pitchFamily="34" charset="-120"/>
              </a:rPr>
              <a:t>takeaway</a:t>
            </a:r>
            <a:endParaRPr lang="en-US" sz="1400" dirty="0"/>
          </a:p>
        </p:txBody>
      </p:sp>
      <p:sp>
        <p:nvSpPr>
          <p:cNvPr id="35" name="Shape 30"/>
          <p:cNvSpPr/>
          <p:nvPr/>
        </p:nvSpPr>
        <p:spPr>
          <a:xfrm>
            <a:off x="1984248" y="5120640"/>
            <a:ext cx="9857232" cy="1115568"/>
          </a:xfrm>
          <a:prstGeom prst="roundRect">
            <a:avLst>
              <a:gd name="adj" fmla="val 6557"/>
            </a:avLst>
          </a:prstGeom>
          <a:solidFill>
            <a:srgbClr val="F3F3F3"/>
          </a:solidFill>
          <a:ln w="12700">
            <a:solidFill>
              <a:srgbClr val="333333"/>
            </a:solidFill>
            <a:prstDash val="solid"/>
          </a:ln>
        </p:spPr>
      </p:sp>
      <p:sp>
        <p:nvSpPr>
          <p:cNvPr id="36" name="Text 31"/>
          <p:cNvSpPr/>
          <p:nvPr/>
        </p:nvSpPr>
        <p:spPr>
          <a:xfrm>
            <a:off x="2194560" y="5212080"/>
            <a:ext cx="9464040" cy="932688"/>
          </a:xfrm>
          <a:prstGeom prst="rect">
            <a:avLst/>
          </a:prstGeom>
          <a:noFill/>
          <a:ln/>
        </p:spPr>
        <p:txBody>
          <a:bodyPr wrap="square" lIns="0" tIns="0" rIns="0" bIns="0" rtlCol="0" anchor="ctr"/>
          <a:lstStyle/>
          <a:p>
            <a:pPr indent="0" marL="0">
              <a:buNone/>
            </a:pPr>
            <a:r>
              <a:rPr lang="en-US" sz="1300" dirty="0">
                <a:solidFill>
                  <a:srgbClr val="3F3E42"/>
                </a:solidFill>
                <a:latin typeface="Arial" pitchFamily="34" charset="0"/>
                <a:ea typeface="Arial" pitchFamily="34" charset="-122"/>
                <a:cs typeface="Arial" pitchFamily="34" charset="-120"/>
              </a:rPr>
              <a:t>Whole-wall R-value can look acceptable while a repeated support detail still creates local cold-surface condensation risk. Good design manages heat flow, air control, vapor transport, and local surface temperatures together.</a:t>
            </a:r>
            <a:endParaRPr lang="en-US" sz="1300" dirty="0"/>
          </a:p>
        </p:txBody>
      </p:sp>
      <p:sp>
        <p:nvSpPr>
          <p:cNvPr id="37" name="Shape 32"/>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38" name="Text 33"/>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39" name="Text 34"/>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40" name="Text 35"/>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14</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Lower U-Value. </a:t>
            </a:r>
            <a:pPr indent="0" marL="0">
              <a:buNone/>
            </a:pPr>
            <a:r>
              <a:rPr lang="en-US" sz="2600" b="1" dirty="0">
                <a:solidFill>
                  <a:srgbClr val="D2051E"/>
                </a:solidFill>
                <a:latin typeface="Arial" pitchFamily="34" charset="0"/>
                <a:ea typeface="Arial" pitchFamily="34" charset="-122"/>
                <a:cs typeface="Arial" pitchFamily="34" charset="-120"/>
              </a:rPr>
              <a:t>Lower heat loss. </a:t>
            </a:r>
            <a:pPr indent="0" marL="0">
              <a:buNone/>
            </a:pPr>
            <a:r>
              <a:rPr lang="en-US" sz="2600" dirty="0">
                <a:solidFill>
                  <a:srgbClr val="3F3E42"/>
                </a:solidFill>
                <a:latin typeface="Arial" pitchFamily="34" charset="0"/>
                <a:ea typeface="Arial" pitchFamily="34" charset="-122"/>
                <a:cs typeface="Arial" pitchFamily="34" charset="-120"/>
              </a:rPr>
              <a:t>Better wall performance.</a:t>
            </a:r>
            <a:endParaRPr lang="en-US" sz="2600" dirty="0"/>
          </a:p>
        </p:txBody>
      </p:sp>
      <p:sp>
        <p:nvSpPr>
          <p:cNvPr id="3"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U-value makes heat flow “visible” so you can design for performance, energy, and owner value.</a:t>
            </a:r>
            <a:endParaRPr lang="en-US" sz="1400" dirty="0"/>
          </a:p>
        </p:txBody>
      </p:sp>
      <p:sp>
        <p:nvSpPr>
          <p:cNvPr id="4" name="Shape 2"/>
          <p:cNvSpPr/>
          <p:nvPr/>
        </p:nvSpPr>
        <p:spPr>
          <a:xfrm>
            <a:off x="292608" y="1024128"/>
            <a:ext cx="3794760" cy="4160520"/>
          </a:xfrm>
          <a:prstGeom prst="roundRect">
            <a:avLst>
              <a:gd name="adj" fmla="val 2410"/>
            </a:avLst>
          </a:prstGeom>
          <a:solidFill>
            <a:srgbClr val="FFFFFF"/>
          </a:solidFill>
          <a:ln w="12700">
            <a:solidFill>
              <a:srgbClr val="E4E4E4"/>
            </a:solidFill>
            <a:prstDash val="solid"/>
          </a:ln>
          <a:effectLst>
            <a:outerShdw sx="100000" sy="100000" kx="0" ky="0" algn="bl" rotWithShape="0" blurRad="1.7887035108480297e+54" dist="4.471758777120074e+53" dir="1.76319369216e+64">
              <a:srgbClr val="000000">
                <a:alpha val="9.999999999999999e+63"/>
              </a:srgbClr>
            </a:outerShdw>
          </a:effectLst>
        </p:spPr>
      </p:sp>
      <p:sp>
        <p:nvSpPr>
          <p:cNvPr id="5" name="Text 3"/>
          <p:cNvSpPr/>
          <p:nvPr/>
        </p:nvSpPr>
        <p:spPr>
          <a:xfrm>
            <a:off x="438912" y="1097280"/>
            <a:ext cx="3520440" cy="292608"/>
          </a:xfrm>
          <a:prstGeom prst="rect">
            <a:avLst/>
          </a:prstGeom>
          <a:noFill/>
          <a:ln/>
        </p:spPr>
        <p:txBody>
          <a:bodyPr wrap="square" lIns="0" tIns="0" rIns="0" bIns="0" rtlCol="0" anchor="t"/>
          <a:lstStyle/>
          <a:p>
            <a:pPr indent="0" marL="0">
              <a:buNone/>
            </a:pPr>
            <a:r>
              <a:rPr lang="en-US" sz="1400" b="1" dirty="0">
                <a:solidFill>
                  <a:srgbClr val="D2051E"/>
                </a:solidFill>
                <a:latin typeface="Arial" pitchFamily="34" charset="0"/>
                <a:ea typeface="Arial" pitchFamily="34" charset="-122"/>
                <a:cs typeface="Arial" pitchFamily="34" charset="-120"/>
              </a:rPr>
              <a:t>1.  What U-value tells us</a:t>
            </a:r>
            <a:endParaRPr lang="en-US" sz="1400" dirty="0"/>
          </a:p>
        </p:txBody>
      </p:sp>
      <p:sp>
        <p:nvSpPr>
          <p:cNvPr id="6" name="Shape 4"/>
          <p:cNvSpPr/>
          <p:nvPr/>
        </p:nvSpPr>
        <p:spPr>
          <a:xfrm>
            <a:off x="438912" y="1417320"/>
            <a:ext cx="3520440" cy="0"/>
          </a:xfrm>
          <a:prstGeom prst="line">
            <a:avLst/>
          </a:prstGeom>
          <a:noFill/>
          <a:ln w="12700">
            <a:solidFill>
              <a:srgbClr val="D2051E"/>
            </a:solidFill>
            <a:prstDash val="solid"/>
          </a:ln>
        </p:spPr>
      </p:sp>
      <p:sp>
        <p:nvSpPr>
          <p:cNvPr id="7" name="Text 5"/>
          <p:cNvSpPr/>
          <p:nvPr/>
        </p:nvSpPr>
        <p:spPr>
          <a:xfrm>
            <a:off x="438912" y="1508760"/>
            <a:ext cx="3520440" cy="6400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U-Value is the rate of heat flow through 1 ft² of wall for every 1°F difference between inside and outside.</a:t>
            </a:r>
            <a:endParaRPr lang="en-US" sz="1200" dirty="0"/>
          </a:p>
        </p:txBody>
      </p:sp>
      <p:sp>
        <p:nvSpPr>
          <p:cNvPr id="8" name="Shape 6"/>
          <p:cNvSpPr/>
          <p:nvPr/>
        </p:nvSpPr>
        <p:spPr>
          <a:xfrm>
            <a:off x="502920" y="2194560"/>
            <a:ext cx="3383280" cy="1051560"/>
          </a:xfrm>
          <a:prstGeom prst="roundRect">
            <a:avLst>
              <a:gd name="adj" fmla="val 5217"/>
            </a:avLst>
          </a:prstGeom>
          <a:solidFill>
            <a:srgbClr val="FAFAFA"/>
          </a:solidFill>
          <a:ln w="12700">
            <a:solidFill>
              <a:srgbClr val="E4E4E4"/>
            </a:solidFill>
            <a:prstDash val="solid"/>
          </a:ln>
        </p:spPr>
      </p:sp>
      <p:sp>
        <p:nvSpPr>
          <p:cNvPr id="9" name="Text 7"/>
          <p:cNvSpPr/>
          <p:nvPr/>
        </p:nvSpPr>
        <p:spPr>
          <a:xfrm>
            <a:off x="594360" y="2267712"/>
            <a:ext cx="3200400" cy="320040"/>
          </a:xfrm>
          <a:prstGeom prst="rect">
            <a:avLst/>
          </a:prstGeom>
          <a:noFill/>
          <a:ln/>
        </p:spPr>
        <p:txBody>
          <a:bodyPr wrap="square" lIns="0" tIns="0" rIns="0" bIns="0" rtlCol="0" anchor="t"/>
          <a:lstStyle/>
          <a:p>
            <a:pPr indent="0" marL="0">
              <a:buNone/>
            </a:pPr>
            <a:r>
              <a:rPr lang="en-US" sz="1600" b="1" dirty="0">
                <a:solidFill>
                  <a:srgbClr val="3F3E42"/>
                </a:solidFill>
                <a:latin typeface="Arial" pitchFamily="34" charset="0"/>
                <a:ea typeface="Arial" pitchFamily="34" charset="-122"/>
                <a:cs typeface="Arial" pitchFamily="34" charset="-120"/>
              </a:rPr>
              <a:t>U  =  </a:t>
            </a:r>
            <a:pPr indent="0" marL="0">
              <a:buNone/>
            </a:pPr>
            <a:r>
              <a:rPr lang="en-US" sz="1600" b="1" dirty="0">
                <a:solidFill>
                  <a:srgbClr val="D2051E"/>
                </a:solidFill>
                <a:latin typeface="Arial" pitchFamily="34" charset="0"/>
                <a:ea typeface="Arial" pitchFamily="34" charset="-122"/>
                <a:cs typeface="Arial" pitchFamily="34" charset="-120"/>
              </a:rPr>
              <a:t>Q</a:t>
            </a:r>
            <a:pPr indent="0" marL="0">
              <a:buNone/>
            </a:pPr>
            <a:r>
              <a:rPr lang="en-US" sz="1600" b="1" dirty="0">
                <a:solidFill>
                  <a:srgbClr val="3F3E42"/>
                </a:solidFill>
                <a:latin typeface="Arial" pitchFamily="34" charset="0"/>
                <a:ea typeface="Arial" pitchFamily="34" charset="-122"/>
                <a:cs typeface="Arial" pitchFamily="34" charset="-120"/>
              </a:rPr>
              <a:t>  /  (A × ΔT)</a:t>
            </a:r>
            <a:endParaRPr lang="en-US" sz="1600" dirty="0"/>
          </a:p>
        </p:txBody>
      </p:sp>
      <p:sp>
        <p:nvSpPr>
          <p:cNvPr id="10" name="Text 8"/>
          <p:cNvSpPr/>
          <p:nvPr/>
        </p:nvSpPr>
        <p:spPr>
          <a:xfrm>
            <a:off x="594360" y="2578608"/>
            <a:ext cx="3200400" cy="59436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U = U-Value (Btu/hr·ft²·°F)</a:t>
            </a:r>
            <a:endParaRPr lang="en-US" sz="1000" dirty="0"/>
          </a:p>
          <a:p>
            <a:pPr indent="0" marL="0">
              <a:buNone/>
            </a:pPr>
            <a:r>
              <a:rPr lang="en-US" sz="1000" dirty="0">
                <a:solidFill>
                  <a:srgbClr val="5A585C"/>
                </a:solidFill>
                <a:latin typeface="Arial" pitchFamily="34" charset="0"/>
                <a:ea typeface="Arial" pitchFamily="34" charset="-122"/>
                <a:cs typeface="Arial" pitchFamily="34" charset="-120"/>
              </a:rPr>
              <a:t>Q = Heat flow (Btu/hr)    A = Wall area (ft²)</a:t>
            </a:r>
            <a:endParaRPr lang="en-US" sz="1000" dirty="0"/>
          </a:p>
          <a:p>
            <a:pPr indent="0" marL="0">
              <a:buNone/>
            </a:pPr>
            <a:r>
              <a:rPr lang="en-US" sz="1000" dirty="0">
                <a:solidFill>
                  <a:srgbClr val="5A585C"/>
                </a:solidFill>
                <a:latin typeface="Arial" pitchFamily="34" charset="0"/>
                <a:ea typeface="Arial" pitchFamily="34" charset="-122"/>
                <a:cs typeface="Arial" pitchFamily="34" charset="-120"/>
              </a:rPr>
              <a:t>ΔT = Temperature difference (°F)</a:t>
            </a:r>
            <a:endParaRPr lang="en-US" sz="1000" dirty="0"/>
          </a:p>
        </p:txBody>
      </p:sp>
      <p:sp>
        <p:nvSpPr>
          <p:cNvPr id="11" name="Shape 9"/>
          <p:cNvSpPr/>
          <p:nvPr/>
        </p:nvSpPr>
        <p:spPr>
          <a:xfrm>
            <a:off x="502920" y="3364992"/>
            <a:ext cx="347472" cy="347472"/>
          </a:xfrm>
          <a:prstGeom prst="ellipse">
            <a:avLst/>
          </a:prstGeom>
          <a:solidFill>
            <a:srgbClr val="F8E6E8"/>
          </a:solidFill>
          <a:ln w="12700">
            <a:solidFill>
              <a:srgbClr val="333333"/>
            </a:solidFill>
            <a:prstDash val="solid"/>
          </a:ln>
        </p:spPr>
      </p:sp>
      <p:pic>
        <p:nvPicPr>
          <p:cNvPr id="12" name="Image 0" descr="/workspace/deck/icons/gauge.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85216" y="3447288"/>
            <a:ext cx="182880" cy="182880"/>
          </a:xfrm>
          <a:prstGeom prst="rect">
            <a:avLst/>
          </a:prstGeom>
        </p:spPr>
      </p:pic>
      <p:sp>
        <p:nvSpPr>
          <p:cNvPr id="13" name="Text 10"/>
          <p:cNvSpPr/>
          <p:nvPr/>
        </p:nvSpPr>
        <p:spPr>
          <a:xfrm>
            <a:off x="960120" y="3337560"/>
            <a:ext cx="2926080" cy="45720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U-Value = SPEED of heat flow</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(How easily heat moves through the wall)</a:t>
            </a:r>
            <a:endParaRPr lang="en-US" sz="1100" dirty="0"/>
          </a:p>
        </p:txBody>
      </p:sp>
      <p:sp>
        <p:nvSpPr>
          <p:cNvPr id="14" name="Shape 11"/>
          <p:cNvSpPr/>
          <p:nvPr/>
        </p:nvSpPr>
        <p:spPr>
          <a:xfrm>
            <a:off x="502920" y="3858768"/>
            <a:ext cx="347472" cy="347472"/>
          </a:xfrm>
          <a:prstGeom prst="ellipse">
            <a:avLst/>
          </a:prstGeom>
          <a:solidFill>
            <a:srgbClr val="F8E6E8"/>
          </a:solidFill>
          <a:ln w="12700">
            <a:solidFill>
              <a:srgbClr val="333333"/>
            </a:solidFill>
            <a:prstDash val="solid"/>
          </a:ln>
        </p:spPr>
      </p:sp>
      <p:pic>
        <p:nvPicPr>
          <p:cNvPr id="15" name="Image 1" descr="/workspace/deck/icons/flame.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5216" y="3941064"/>
            <a:ext cx="182880" cy="182880"/>
          </a:xfrm>
          <a:prstGeom prst="rect">
            <a:avLst/>
          </a:prstGeom>
        </p:spPr>
      </p:pic>
      <p:sp>
        <p:nvSpPr>
          <p:cNvPr id="16" name="Text 12"/>
          <p:cNvSpPr/>
          <p:nvPr/>
        </p:nvSpPr>
        <p:spPr>
          <a:xfrm>
            <a:off x="960120" y="3840480"/>
            <a:ext cx="2926080" cy="45720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Q (Heat Flow) = AMOUNT of heat lost</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(How much heat is escaping every hour)</a:t>
            </a:r>
            <a:endParaRPr lang="en-US" sz="1100" dirty="0"/>
          </a:p>
        </p:txBody>
      </p:sp>
      <p:sp>
        <p:nvSpPr>
          <p:cNvPr id="17" name="Shape 13"/>
          <p:cNvSpPr/>
          <p:nvPr/>
        </p:nvSpPr>
        <p:spPr>
          <a:xfrm>
            <a:off x="502920" y="4370832"/>
            <a:ext cx="3383280" cy="658368"/>
          </a:xfrm>
          <a:prstGeom prst="roundRect">
            <a:avLst>
              <a:gd name="adj" fmla="val 5556"/>
            </a:avLst>
          </a:prstGeom>
          <a:solidFill>
            <a:srgbClr val="F3F6FA"/>
          </a:solidFill>
          <a:ln w="12700">
            <a:solidFill>
              <a:srgbClr val="333333"/>
            </a:solidFill>
            <a:prstDash val="solid"/>
          </a:ln>
        </p:spPr>
      </p:sp>
      <p:sp>
        <p:nvSpPr>
          <p:cNvPr id="18" name="Text 14"/>
          <p:cNvSpPr/>
          <p:nvPr/>
        </p:nvSpPr>
        <p:spPr>
          <a:xfrm>
            <a:off x="502920" y="4370832"/>
            <a:ext cx="3383280" cy="658368"/>
          </a:xfrm>
          <a:prstGeom prst="rect">
            <a:avLst/>
          </a:prstGeom>
          <a:noFill/>
          <a:ln/>
        </p:spPr>
        <p:txBody>
          <a:bodyPr wrap="square" lIns="0" tIns="0" rIns="0" bIns="0" rtlCol="0" anchor="ctr"/>
          <a:lstStyle/>
          <a:p>
            <a:pPr algn="ctr" indent="0" marL="0">
              <a:buNone/>
            </a:pPr>
            <a:r>
              <a:rPr lang="en-US" sz="1100" b="1" dirty="0">
                <a:solidFill>
                  <a:srgbClr val="3F3E42"/>
                </a:solidFill>
                <a:latin typeface="Arial" pitchFamily="34" charset="0"/>
                <a:ea typeface="Arial" pitchFamily="34" charset="-122"/>
                <a:cs typeface="Arial" pitchFamily="34" charset="-120"/>
              </a:rPr>
              <a:t>WARM INSIDE  →  COLD OUTSIDE</a:t>
            </a:r>
            <a:endParaRPr lang="en-US" sz="1100" dirty="0"/>
          </a:p>
        </p:txBody>
      </p:sp>
      <p:sp>
        <p:nvSpPr>
          <p:cNvPr id="19" name="Shape 15"/>
          <p:cNvSpPr/>
          <p:nvPr/>
        </p:nvSpPr>
        <p:spPr>
          <a:xfrm>
            <a:off x="4206240" y="1024128"/>
            <a:ext cx="4023360" cy="4160520"/>
          </a:xfrm>
          <a:prstGeom prst="roundRect">
            <a:avLst>
              <a:gd name="adj" fmla="val 2273"/>
            </a:avLst>
          </a:prstGeom>
          <a:solidFill>
            <a:srgbClr val="FFFFFF"/>
          </a:solidFill>
          <a:ln w="12700">
            <a:solidFill>
              <a:srgbClr val="E4E4E4"/>
            </a:solidFill>
            <a:prstDash val="solid"/>
          </a:ln>
          <a:effectLst>
            <a:outerShdw sx="100000" sy="100000" kx="0" ky="0" algn="bl" rotWithShape="0" blurRad="2.2716534587769977e+58" dist="5.679133646942494e+57" dir="1.057916215296e+69">
              <a:srgbClr val="000000">
                <a:alpha val="9.999999999999999e+68"/>
              </a:srgbClr>
            </a:outerShdw>
          </a:effectLst>
        </p:spPr>
      </p:sp>
      <p:sp>
        <p:nvSpPr>
          <p:cNvPr id="20" name="Text 16"/>
          <p:cNvSpPr/>
          <p:nvPr/>
        </p:nvSpPr>
        <p:spPr>
          <a:xfrm>
            <a:off x="4343400" y="1097280"/>
            <a:ext cx="3749040" cy="292608"/>
          </a:xfrm>
          <a:prstGeom prst="rect">
            <a:avLst/>
          </a:prstGeom>
          <a:noFill/>
          <a:ln/>
        </p:spPr>
        <p:txBody>
          <a:bodyPr wrap="square" lIns="0" tIns="0" rIns="0" bIns="0" rtlCol="0" anchor="t"/>
          <a:lstStyle/>
          <a:p>
            <a:pPr indent="0" marL="0">
              <a:buNone/>
            </a:pPr>
            <a:r>
              <a:rPr lang="en-US" sz="1400" b="1" dirty="0">
                <a:solidFill>
                  <a:srgbClr val="D2051E"/>
                </a:solidFill>
                <a:latin typeface="Arial" pitchFamily="34" charset="0"/>
                <a:ea typeface="Arial" pitchFamily="34" charset="-122"/>
                <a:cs typeface="Arial" pitchFamily="34" charset="-120"/>
              </a:rPr>
              <a:t>2.  Heat leak scale</a:t>
            </a:r>
            <a:endParaRPr lang="en-US" sz="1400" dirty="0"/>
          </a:p>
        </p:txBody>
      </p:sp>
      <p:sp>
        <p:nvSpPr>
          <p:cNvPr id="21" name="Shape 17"/>
          <p:cNvSpPr/>
          <p:nvPr/>
        </p:nvSpPr>
        <p:spPr>
          <a:xfrm>
            <a:off x="4343400" y="1417320"/>
            <a:ext cx="3749040" cy="0"/>
          </a:xfrm>
          <a:prstGeom prst="line">
            <a:avLst/>
          </a:prstGeom>
          <a:noFill/>
          <a:ln w="12700">
            <a:solidFill>
              <a:srgbClr val="D2051E"/>
            </a:solidFill>
            <a:prstDash val="solid"/>
          </a:ln>
        </p:spPr>
      </p:sp>
      <p:sp>
        <p:nvSpPr>
          <p:cNvPr id="22" name="Text 18"/>
          <p:cNvSpPr/>
          <p:nvPr/>
        </p:nvSpPr>
        <p:spPr>
          <a:xfrm>
            <a:off x="4343400" y="1481328"/>
            <a:ext cx="3749040" cy="29260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Same area (1,000 ft²) and ΔT (50°F) for every case.</a:t>
            </a:r>
            <a:endParaRPr lang="en-US" sz="1100" dirty="0"/>
          </a:p>
        </p:txBody>
      </p:sp>
      <p:sp>
        <p:nvSpPr>
          <p:cNvPr id="23" name="Text 19"/>
          <p:cNvSpPr/>
          <p:nvPr/>
        </p:nvSpPr>
        <p:spPr>
          <a:xfrm>
            <a:off x="4343400" y="1783080"/>
            <a:ext cx="3749040" cy="201168"/>
          </a:xfrm>
          <a:prstGeom prst="rect">
            <a:avLst/>
          </a:prstGeom>
          <a:noFill/>
          <a:ln/>
        </p:spPr>
        <p:txBody>
          <a:bodyPr wrap="square" lIns="0" tIns="0" rIns="0" bIns="0" rtlCol="0" anchor="t"/>
          <a:lstStyle/>
          <a:p>
            <a:pPr indent="0" marL="0">
              <a:buNone/>
            </a:pPr>
            <a:r>
              <a:rPr lang="en-US" sz="800" dirty="0">
                <a:solidFill>
                  <a:srgbClr val="6E6C70"/>
                </a:solidFill>
                <a:latin typeface="Arial" pitchFamily="34" charset="0"/>
                <a:ea typeface="Arial" pitchFamily="34" charset="-122"/>
                <a:cs typeface="Arial" pitchFamily="34" charset="-120"/>
              </a:rPr>
              <a:t>U-VALUE          R-VALUE          HEAT LOSS          INSULATION</a:t>
            </a:r>
            <a:endParaRPr lang="en-US" sz="800" dirty="0"/>
          </a:p>
        </p:txBody>
      </p:sp>
      <p:sp>
        <p:nvSpPr>
          <p:cNvPr id="24" name="Shape 20"/>
          <p:cNvSpPr/>
          <p:nvPr/>
        </p:nvSpPr>
        <p:spPr>
          <a:xfrm>
            <a:off x="4343400" y="2029968"/>
            <a:ext cx="3749040" cy="566928"/>
          </a:xfrm>
          <a:prstGeom prst="roundRect">
            <a:avLst>
              <a:gd name="adj" fmla="val 6452"/>
            </a:avLst>
          </a:prstGeom>
          <a:solidFill>
            <a:srgbClr val="E8F5EE"/>
          </a:solidFill>
          <a:ln w="12700">
            <a:solidFill>
              <a:srgbClr val="333333"/>
            </a:solidFill>
            <a:prstDash val="solid"/>
          </a:ln>
        </p:spPr>
      </p:sp>
      <p:sp>
        <p:nvSpPr>
          <p:cNvPr id="25" name="Text 21"/>
          <p:cNvSpPr/>
          <p:nvPr/>
        </p:nvSpPr>
        <p:spPr>
          <a:xfrm>
            <a:off x="4434840" y="2029968"/>
            <a:ext cx="1051560" cy="566928"/>
          </a:xfrm>
          <a:prstGeom prst="rect">
            <a:avLst/>
          </a:prstGeom>
          <a:noFill/>
          <a:ln/>
        </p:spPr>
        <p:txBody>
          <a:bodyPr wrap="square" lIns="0" tIns="0" rIns="0" bIns="0" rtlCol="0" anchor="ctr"/>
          <a:lstStyle/>
          <a:p>
            <a:pPr indent="0" marL="0">
              <a:buNone/>
            </a:pPr>
            <a:r>
              <a:rPr lang="en-US" sz="1200" b="1" dirty="0">
                <a:solidFill>
                  <a:srgbClr val="3F3E42"/>
                </a:solidFill>
                <a:latin typeface="Arial" pitchFamily="34" charset="0"/>
                <a:ea typeface="Arial" pitchFamily="34" charset="-122"/>
                <a:cs typeface="Arial" pitchFamily="34" charset="-120"/>
              </a:rPr>
              <a:t>U = 0.025</a:t>
            </a:r>
            <a:endParaRPr lang="en-US" sz="1200" dirty="0"/>
          </a:p>
        </p:txBody>
      </p:sp>
      <p:sp>
        <p:nvSpPr>
          <p:cNvPr id="26" name="Text 22"/>
          <p:cNvSpPr/>
          <p:nvPr/>
        </p:nvSpPr>
        <p:spPr>
          <a:xfrm>
            <a:off x="5486400" y="2029968"/>
            <a:ext cx="777240" cy="566928"/>
          </a:xfrm>
          <a:prstGeom prst="rect">
            <a:avLst/>
          </a:prstGeom>
          <a:noFill/>
          <a:ln/>
        </p:spPr>
        <p:txBody>
          <a:bodyPr wrap="square" lIns="0" tIns="0" rIns="0" bIns="0" rtlCol="0" anchor="ctr"/>
          <a:lstStyle/>
          <a:p>
            <a:pPr indent="0" marL="0">
              <a:buNone/>
            </a:pPr>
            <a:r>
              <a:rPr lang="en-US" sz="1200" dirty="0">
                <a:solidFill>
                  <a:srgbClr val="5A585C"/>
                </a:solidFill>
                <a:latin typeface="Arial" pitchFamily="34" charset="0"/>
                <a:ea typeface="Arial" pitchFamily="34" charset="-122"/>
                <a:cs typeface="Arial" pitchFamily="34" charset="-120"/>
              </a:rPr>
              <a:t>R ≈ 40</a:t>
            </a:r>
            <a:endParaRPr lang="en-US" sz="1200" dirty="0"/>
          </a:p>
        </p:txBody>
      </p:sp>
      <p:sp>
        <p:nvSpPr>
          <p:cNvPr id="27" name="Text 23"/>
          <p:cNvSpPr/>
          <p:nvPr/>
        </p:nvSpPr>
        <p:spPr>
          <a:xfrm>
            <a:off x="6263640" y="2029968"/>
            <a:ext cx="1417320" cy="566928"/>
          </a:xfrm>
          <a:prstGeom prst="rect">
            <a:avLst/>
          </a:prstGeom>
          <a:noFill/>
          <a:ln/>
        </p:spPr>
        <p:txBody>
          <a:bodyPr wrap="square" lIns="0" tIns="0" rIns="0" bIns="0" rtlCol="0" anchor="ctr"/>
          <a:lstStyle/>
          <a:p>
            <a:pPr indent="0" marL="0">
              <a:buNone/>
            </a:pPr>
            <a:r>
              <a:rPr lang="en-US" sz="1100" b="1" dirty="0">
                <a:solidFill>
                  <a:srgbClr val="2E7D4F"/>
                </a:solidFill>
                <a:latin typeface="Arial" pitchFamily="34" charset="0"/>
                <a:ea typeface="Arial" pitchFamily="34" charset="-122"/>
                <a:cs typeface="Arial" pitchFamily="34" charset="-120"/>
              </a:rPr>
              <a:t>≈ 1,250 BTU/hr</a:t>
            </a:r>
            <a:endParaRPr lang="en-US" sz="1100" dirty="0"/>
          </a:p>
        </p:txBody>
      </p:sp>
      <p:sp>
        <p:nvSpPr>
          <p:cNvPr id="28" name="Text 24"/>
          <p:cNvSpPr/>
          <p:nvPr/>
        </p:nvSpPr>
        <p:spPr>
          <a:xfrm>
            <a:off x="7680960" y="2029968"/>
            <a:ext cx="365760" cy="566928"/>
          </a:xfrm>
          <a:prstGeom prst="rect">
            <a:avLst/>
          </a:prstGeom>
          <a:noFill/>
          <a:ln/>
        </p:spPr>
        <p:txBody>
          <a:bodyPr wrap="square" lIns="0" tIns="0" rIns="0" bIns="0" rtlCol="0" anchor="ctr"/>
          <a:lstStyle/>
          <a:p>
            <a:pPr indent="0" marL="0">
              <a:buNone/>
            </a:pPr>
            <a:r>
              <a:rPr lang="en-US" sz="1000" dirty="0">
                <a:solidFill>
                  <a:srgbClr val="6E6C70"/>
                </a:solidFill>
                <a:latin typeface="Arial" pitchFamily="34" charset="0"/>
                <a:ea typeface="Arial" pitchFamily="34" charset="-122"/>
                <a:cs typeface="Arial" pitchFamily="34" charset="-120"/>
              </a:rPr>
              <a:t>~10 in</a:t>
            </a:r>
            <a:endParaRPr lang="en-US" sz="1000" dirty="0"/>
          </a:p>
        </p:txBody>
      </p:sp>
      <p:sp>
        <p:nvSpPr>
          <p:cNvPr id="29" name="Shape 25"/>
          <p:cNvSpPr/>
          <p:nvPr/>
        </p:nvSpPr>
        <p:spPr>
          <a:xfrm>
            <a:off x="4343400" y="2670048"/>
            <a:ext cx="3749040" cy="566928"/>
          </a:xfrm>
          <a:prstGeom prst="roundRect">
            <a:avLst>
              <a:gd name="adj" fmla="val 6452"/>
            </a:avLst>
          </a:prstGeom>
          <a:solidFill>
            <a:srgbClr val="FAFAFA"/>
          </a:solidFill>
          <a:ln w="12700">
            <a:solidFill>
              <a:srgbClr val="333333"/>
            </a:solidFill>
            <a:prstDash val="solid"/>
          </a:ln>
        </p:spPr>
      </p:sp>
      <p:sp>
        <p:nvSpPr>
          <p:cNvPr id="30" name="Text 26"/>
          <p:cNvSpPr/>
          <p:nvPr/>
        </p:nvSpPr>
        <p:spPr>
          <a:xfrm>
            <a:off x="4434840" y="2670048"/>
            <a:ext cx="1051560" cy="566928"/>
          </a:xfrm>
          <a:prstGeom prst="rect">
            <a:avLst/>
          </a:prstGeom>
          <a:noFill/>
          <a:ln/>
        </p:spPr>
        <p:txBody>
          <a:bodyPr wrap="square" lIns="0" tIns="0" rIns="0" bIns="0" rtlCol="0" anchor="ctr"/>
          <a:lstStyle/>
          <a:p>
            <a:pPr indent="0" marL="0">
              <a:buNone/>
            </a:pPr>
            <a:r>
              <a:rPr lang="en-US" sz="1200" b="1" dirty="0">
                <a:solidFill>
                  <a:srgbClr val="3F3E42"/>
                </a:solidFill>
                <a:latin typeface="Arial" pitchFamily="34" charset="0"/>
                <a:ea typeface="Arial" pitchFamily="34" charset="-122"/>
                <a:cs typeface="Arial" pitchFamily="34" charset="-120"/>
              </a:rPr>
              <a:t>U = 0.040</a:t>
            </a:r>
            <a:endParaRPr lang="en-US" sz="1200" dirty="0"/>
          </a:p>
        </p:txBody>
      </p:sp>
      <p:sp>
        <p:nvSpPr>
          <p:cNvPr id="31" name="Text 27"/>
          <p:cNvSpPr/>
          <p:nvPr/>
        </p:nvSpPr>
        <p:spPr>
          <a:xfrm>
            <a:off x="5486400" y="2670048"/>
            <a:ext cx="777240" cy="566928"/>
          </a:xfrm>
          <a:prstGeom prst="rect">
            <a:avLst/>
          </a:prstGeom>
          <a:noFill/>
          <a:ln/>
        </p:spPr>
        <p:txBody>
          <a:bodyPr wrap="square" lIns="0" tIns="0" rIns="0" bIns="0" rtlCol="0" anchor="ctr"/>
          <a:lstStyle/>
          <a:p>
            <a:pPr indent="0" marL="0">
              <a:buNone/>
            </a:pPr>
            <a:r>
              <a:rPr lang="en-US" sz="1200" dirty="0">
                <a:solidFill>
                  <a:srgbClr val="5A585C"/>
                </a:solidFill>
                <a:latin typeface="Arial" pitchFamily="34" charset="0"/>
                <a:ea typeface="Arial" pitchFamily="34" charset="-122"/>
                <a:cs typeface="Arial" pitchFamily="34" charset="-120"/>
              </a:rPr>
              <a:t>R ≈ 25</a:t>
            </a:r>
            <a:endParaRPr lang="en-US" sz="1200" dirty="0"/>
          </a:p>
        </p:txBody>
      </p:sp>
      <p:sp>
        <p:nvSpPr>
          <p:cNvPr id="32" name="Text 28"/>
          <p:cNvSpPr/>
          <p:nvPr/>
        </p:nvSpPr>
        <p:spPr>
          <a:xfrm>
            <a:off x="6263640" y="2670048"/>
            <a:ext cx="1417320" cy="566928"/>
          </a:xfrm>
          <a:prstGeom prst="rect">
            <a:avLst/>
          </a:prstGeom>
          <a:noFill/>
          <a:ln/>
        </p:spPr>
        <p:txBody>
          <a:bodyPr wrap="square" lIns="0" tIns="0" rIns="0" bIns="0" rtlCol="0" anchor="ctr"/>
          <a:lstStyle/>
          <a:p>
            <a:pPr indent="0" marL="0">
              <a:buNone/>
            </a:pPr>
            <a:r>
              <a:rPr lang="en-US" sz="1100" b="1" dirty="0">
                <a:solidFill>
                  <a:srgbClr val="8BC34A"/>
                </a:solidFill>
                <a:latin typeface="Arial" pitchFamily="34" charset="0"/>
                <a:ea typeface="Arial" pitchFamily="34" charset="-122"/>
                <a:cs typeface="Arial" pitchFamily="34" charset="-120"/>
              </a:rPr>
              <a:t>≈ 2,000 BTU/hr</a:t>
            </a:r>
            <a:endParaRPr lang="en-US" sz="1100" dirty="0"/>
          </a:p>
        </p:txBody>
      </p:sp>
      <p:sp>
        <p:nvSpPr>
          <p:cNvPr id="33" name="Text 29"/>
          <p:cNvSpPr/>
          <p:nvPr/>
        </p:nvSpPr>
        <p:spPr>
          <a:xfrm>
            <a:off x="7680960" y="2670048"/>
            <a:ext cx="365760" cy="566928"/>
          </a:xfrm>
          <a:prstGeom prst="rect">
            <a:avLst/>
          </a:prstGeom>
          <a:noFill/>
          <a:ln/>
        </p:spPr>
        <p:txBody>
          <a:bodyPr wrap="square" lIns="0" tIns="0" rIns="0" bIns="0" rtlCol="0" anchor="ctr"/>
          <a:lstStyle/>
          <a:p>
            <a:pPr indent="0" marL="0">
              <a:buNone/>
            </a:pPr>
            <a:r>
              <a:rPr lang="en-US" sz="1000" dirty="0">
                <a:solidFill>
                  <a:srgbClr val="6E6C70"/>
                </a:solidFill>
                <a:latin typeface="Arial" pitchFamily="34" charset="0"/>
                <a:ea typeface="Arial" pitchFamily="34" charset="-122"/>
                <a:cs typeface="Arial" pitchFamily="34" charset="-120"/>
              </a:rPr>
              <a:t>—</a:t>
            </a:r>
            <a:endParaRPr lang="en-US" sz="1000" dirty="0"/>
          </a:p>
        </p:txBody>
      </p:sp>
      <p:sp>
        <p:nvSpPr>
          <p:cNvPr id="34" name="Shape 30"/>
          <p:cNvSpPr/>
          <p:nvPr/>
        </p:nvSpPr>
        <p:spPr>
          <a:xfrm>
            <a:off x="4343400" y="3310128"/>
            <a:ext cx="3749040" cy="566928"/>
          </a:xfrm>
          <a:prstGeom prst="roundRect">
            <a:avLst>
              <a:gd name="adj" fmla="val 6452"/>
            </a:avLst>
          </a:prstGeom>
          <a:solidFill>
            <a:srgbClr val="FAFAFA"/>
          </a:solidFill>
          <a:ln w="12700">
            <a:solidFill>
              <a:srgbClr val="333333"/>
            </a:solidFill>
            <a:prstDash val="solid"/>
          </a:ln>
        </p:spPr>
      </p:sp>
      <p:sp>
        <p:nvSpPr>
          <p:cNvPr id="35" name="Text 31"/>
          <p:cNvSpPr/>
          <p:nvPr/>
        </p:nvSpPr>
        <p:spPr>
          <a:xfrm>
            <a:off x="4434840" y="3310128"/>
            <a:ext cx="1051560" cy="566928"/>
          </a:xfrm>
          <a:prstGeom prst="rect">
            <a:avLst/>
          </a:prstGeom>
          <a:noFill/>
          <a:ln/>
        </p:spPr>
        <p:txBody>
          <a:bodyPr wrap="square" lIns="0" tIns="0" rIns="0" bIns="0" rtlCol="0" anchor="ctr"/>
          <a:lstStyle/>
          <a:p>
            <a:pPr indent="0" marL="0">
              <a:buNone/>
            </a:pPr>
            <a:r>
              <a:rPr lang="en-US" sz="1200" b="1" dirty="0">
                <a:solidFill>
                  <a:srgbClr val="3F3E42"/>
                </a:solidFill>
                <a:latin typeface="Arial" pitchFamily="34" charset="0"/>
                <a:ea typeface="Arial" pitchFamily="34" charset="-122"/>
                <a:cs typeface="Arial" pitchFamily="34" charset="-120"/>
              </a:rPr>
              <a:t>U = 0.080</a:t>
            </a:r>
            <a:endParaRPr lang="en-US" sz="1200" dirty="0"/>
          </a:p>
        </p:txBody>
      </p:sp>
      <p:sp>
        <p:nvSpPr>
          <p:cNvPr id="36" name="Text 32"/>
          <p:cNvSpPr/>
          <p:nvPr/>
        </p:nvSpPr>
        <p:spPr>
          <a:xfrm>
            <a:off x="5486400" y="3310128"/>
            <a:ext cx="777240" cy="566928"/>
          </a:xfrm>
          <a:prstGeom prst="rect">
            <a:avLst/>
          </a:prstGeom>
          <a:noFill/>
          <a:ln/>
        </p:spPr>
        <p:txBody>
          <a:bodyPr wrap="square" lIns="0" tIns="0" rIns="0" bIns="0" rtlCol="0" anchor="ctr"/>
          <a:lstStyle/>
          <a:p>
            <a:pPr indent="0" marL="0">
              <a:buNone/>
            </a:pPr>
            <a:r>
              <a:rPr lang="en-US" sz="1200" dirty="0">
                <a:solidFill>
                  <a:srgbClr val="5A585C"/>
                </a:solidFill>
                <a:latin typeface="Arial" pitchFamily="34" charset="0"/>
                <a:ea typeface="Arial" pitchFamily="34" charset="-122"/>
                <a:cs typeface="Arial" pitchFamily="34" charset="-120"/>
              </a:rPr>
              <a:t>R ≈ 12.5</a:t>
            </a:r>
            <a:endParaRPr lang="en-US" sz="1200" dirty="0"/>
          </a:p>
        </p:txBody>
      </p:sp>
      <p:sp>
        <p:nvSpPr>
          <p:cNvPr id="37" name="Text 33"/>
          <p:cNvSpPr/>
          <p:nvPr/>
        </p:nvSpPr>
        <p:spPr>
          <a:xfrm>
            <a:off x="6263640" y="3310128"/>
            <a:ext cx="1417320" cy="566928"/>
          </a:xfrm>
          <a:prstGeom prst="rect">
            <a:avLst/>
          </a:prstGeom>
          <a:noFill/>
          <a:ln/>
        </p:spPr>
        <p:txBody>
          <a:bodyPr wrap="square" lIns="0" tIns="0" rIns="0" bIns="0" rtlCol="0" anchor="ctr"/>
          <a:lstStyle/>
          <a:p>
            <a:pPr indent="0" marL="0">
              <a:buNone/>
            </a:pPr>
            <a:r>
              <a:rPr lang="en-US" sz="1100" b="1" dirty="0">
                <a:solidFill>
                  <a:srgbClr val="F5A623"/>
                </a:solidFill>
                <a:latin typeface="Arial" pitchFamily="34" charset="0"/>
                <a:ea typeface="Arial" pitchFamily="34" charset="-122"/>
                <a:cs typeface="Arial" pitchFamily="34" charset="-120"/>
              </a:rPr>
              <a:t>≈ 4,000 BTU/hr</a:t>
            </a:r>
            <a:endParaRPr lang="en-US" sz="1100" dirty="0"/>
          </a:p>
        </p:txBody>
      </p:sp>
      <p:sp>
        <p:nvSpPr>
          <p:cNvPr id="38" name="Text 34"/>
          <p:cNvSpPr/>
          <p:nvPr/>
        </p:nvSpPr>
        <p:spPr>
          <a:xfrm>
            <a:off x="7680960" y="3310128"/>
            <a:ext cx="365760" cy="566928"/>
          </a:xfrm>
          <a:prstGeom prst="rect">
            <a:avLst/>
          </a:prstGeom>
          <a:noFill/>
          <a:ln/>
        </p:spPr>
        <p:txBody>
          <a:bodyPr wrap="square" lIns="0" tIns="0" rIns="0" bIns="0" rtlCol="0" anchor="ctr"/>
          <a:lstStyle/>
          <a:p>
            <a:pPr indent="0" marL="0">
              <a:buNone/>
            </a:pPr>
            <a:r>
              <a:rPr lang="en-US" sz="1000" dirty="0">
                <a:solidFill>
                  <a:srgbClr val="6E6C70"/>
                </a:solidFill>
                <a:latin typeface="Arial" pitchFamily="34" charset="0"/>
                <a:ea typeface="Arial" pitchFamily="34" charset="-122"/>
                <a:cs typeface="Arial" pitchFamily="34" charset="-120"/>
              </a:rPr>
              <a:t>—</a:t>
            </a:r>
            <a:endParaRPr lang="en-US" sz="1000" dirty="0"/>
          </a:p>
        </p:txBody>
      </p:sp>
      <p:sp>
        <p:nvSpPr>
          <p:cNvPr id="39" name="Shape 35"/>
          <p:cNvSpPr/>
          <p:nvPr/>
        </p:nvSpPr>
        <p:spPr>
          <a:xfrm>
            <a:off x="4343400" y="3950208"/>
            <a:ext cx="3749040" cy="566928"/>
          </a:xfrm>
          <a:prstGeom prst="roundRect">
            <a:avLst>
              <a:gd name="adj" fmla="val 6452"/>
            </a:avLst>
          </a:prstGeom>
          <a:solidFill>
            <a:srgbClr val="FDECEE"/>
          </a:solidFill>
          <a:ln w="12700">
            <a:solidFill>
              <a:srgbClr val="333333"/>
            </a:solidFill>
            <a:prstDash val="solid"/>
          </a:ln>
        </p:spPr>
      </p:sp>
      <p:sp>
        <p:nvSpPr>
          <p:cNvPr id="40" name="Text 36"/>
          <p:cNvSpPr/>
          <p:nvPr/>
        </p:nvSpPr>
        <p:spPr>
          <a:xfrm>
            <a:off x="4434840" y="3950208"/>
            <a:ext cx="1051560" cy="566928"/>
          </a:xfrm>
          <a:prstGeom prst="rect">
            <a:avLst/>
          </a:prstGeom>
          <a:noFill/>
          <a:ln/>
        </p:spPr>
        <p:txBody>
          <a:bodyPr wrap="square" lIns="0" tIns="0" rIns="0" bIns="0" rtlCol="0" anchor="ctr"/>
          <a:lstStyle/>
          <a:p>
            <a:pPr indent="0" marL="0">
              <a:buNone/>
            </a:pPr>
            <a:r>
              <a:rPr lang="en-US" sz="1200" b="1" dirty="0">
                <a:solidFill>
                  <a:srgbClr val="3F3E42"/>
                </a:solidFill>
                <a:latin typeface="Arial" pitchFamily="34" charset="0"/>
                <a:ea typeface="Arial" pitchFamily="34" charset="-122"/>
                <a:cs typeface="Arial" pitchFamily="34" charset="-120"/>
              </a:rPr>
              <a:t>U = 0.125</a:t>
            </a:r>
            <a:endParaRPr lang="en-US" sz="1200" dirty="0"/>
          </a:p>
        </p:txBody>
      </p:sp>
      <p:sp>
        <p:nvSpPr>
          <p:cNvPr id="41" name="Text 37"/>
          <p:cNvSpPr/>
          <p:nvPr/>
        </p:nvSpPr>
        <p:spPr>
          <a:xfrm>
            <a:off x="5486400" y="3950208"/>
            <a:ext cx="777240" cy="566928"/>
          </a:xfrm>
          <a:prstGeom prst="rect">
            <a:avLst/>
          </a:prstGeom>
          <a:noFill/>
          <a:ln/>
        </p:spPr>
        <p:txBody>
          <a:bodyPr wrap="square" lIns="0" tIns="0" rIns="0" bIns="0" rtlCol="0" anchor="ctr"/>
          <a:lstStyle/>
          <a:p>
            <a:pPr indent="0" marL="0">
              <a:buNone/>
            </a:pPr>
            <a:r>
              <a:rPr lang="en-US" sz="1200" dirty="0">
                <a:solidFill>
                  <a:srgbClr val="5A585C"/>
                </a:solidFill>
                <a:latin typeface="Arial" pitchFamily="34" charset="0"/>
                <a:ea typeface="Arial" pitchFamily="34" charset="-122"/>
                <a:cs typeface="Arial" pitchFamily="34" charset="-120"/>
              </a:rPr>
              <a:t>R ≈ 8</a:t>
            </a:r>
            <a:endParaRPr lang="en-US" sz="1200" dirty="0"/>
          </a:p>
        </p:txBody>
      </p:sp>
      <p:sp>
        <p:nvSpPr>
          <p:cNvPr id="42" name="Text 38"/>
          <p:cNvSpPr/>
          <p:nvPr/>
        </p:nvSpPr>
        <p:spPr>
          <a:xfrm>
            <a:off x="6263640" y="3950208"/>
            <a:ext cx="1417320" cy="566928"/>
          </a:xfrm>
          <a:prstGeom prst="rect">
            <a:avLst/>
          </a:prstGeom>
          <a:noFill/>
          <a:ln/>
        </p:spPr>
        <p:txBody>
          <a:bodyPr wrap="square" lIns="0" tIns="0" rIns="0" bIns="0" rtlCol="0" anchor="ctr"/>
          <a:lstStyle/>
          <a:p>
            <a:pPr indent="0" marL="0">
              <a:buNone/>
            </a:pPr>
            <a:r>
              <a:rPr lang="en-US" sz="1100" b="1" dirty="0">
                <a:solidFill>
                  <a:srgbClr val="D2051E"/>
                </a:solidFill>
                <a:latin typeface="Arial" pitchFamily="34" charset="0"/>
                <a:ea typeface="Arial" pitchFamily="34" charset="-122"/>
                <a:cs typeface="Arial" pitchFamily="34" charset="-120"/>
              </a:rPr>
              <a:t>≈ 6,250 BTU/hr</a:t>
            </a:r>
            <a:endParaRPr lang="en-US" sz="1100" dirty="0"/>
          </a:p>
        </p:txBody>
      </p:sp>
      <p:sp>
        <p:nvSpPr>
          <p:cNvPr id="43" name="Text 39"/>
          <p:cNvSpPr/>
          <p:nvPr/>
        </p:nvSpPr>
        <p:spPr>
          <a:xfrm>
            <a:off x="7680960" y="3950208"/>
            <a:ext cx="365760" cy="566928"/>
          </a:xfrm>
          <a:prstGeom prst="rect">
            <a:avLst/>
          </a:prstGeom>
          <a:noFill/>
          <a:ln/>
        </p:spPr>
        <p:txBody>
          <a:bodyPr wrap="square" lIns="0" tIns="0" rIns="0" bIns="0" rtlCol="0" anchor="ctr"/>
          <a:lstStyle/>
          <a:p>
            <a:pPr indent="0" marL="0">
              <a:buNone/>
            </a:pPr>
            <a:r>
              <a:rPr lang="en-US" sz="1000" dirty="0">
                <a:solidFill>
                  <a:srgbClr val="6E6C70"/>
                </a:solidFill>
                <a:latin typeface="Arial" pitchFamily="34" charset="0"/>
                <a:ea typeface="Arial" pitchFamily="34" charset="-122"/>
                <a:cs typeface="Arial" pitchFamily="34" charset="-120"/>
              </a:rPr>
              <a:t>~2 in</a:t>
            </a:r>
            <a:endParaRPr lang="en-US" sz="1000" dirty="0"/>
          </a:p>
        </p:txBody>
      </p:sp>
      <p:sp>
        <p:nvSpPr>
          <p:cNvPr id="44" name="Shape 40"/>
          <p:cNvSpPr/>
          <p:nvPr/>
        </p:nvSpPr>
        <p:spPr>
          <a:xfrm>
            <a:off x="4343400" y="4617720"/>
            <a:ext cx="3749040" cy="164592"/>
          </a:xfrm>
          <a:prstGeom prst="rect">
            <a:avLst/>
          </a:prstGeom>
          <a:solidFill>
            <a:srgbClr val="EEEEEE"/>
          </a:solidFill>
          <a:ln w="12700">
            <a:solidFill>
              <a:srgbClr val="333333"/>
            </a:solidFill>
            <a:prstDash val="solid"/>
          </a:ln>
        </p:spPr>
      </p:sp>
      <p:sp>
        <p:nvSpPr>
          <p:cNvPr id="45" name="Shape 41"/>
          <p:cNvSpPr/>
          <p:nvPr/>
        </p:nvSpPr>
        <p:spPr>
          <a:xfrm>
            <a:off x="4343400" y="4617720"/>
            <a:ext cx="1280160" cy="164592"/>
          </a:xfrm>
          <a:prstGeom prst="rect">
            <a:avLst/>
          </a:prstGeom>
          <a:solidFill>
            <a:srgbClr val="2E7D4F"/>
          </a:solidFill>
          <a:ln w="12700">
            <a:solidFill>
              <a:srgbClr val="333333"/>
            </a:solidFill>
            <a:prstDash val="solid"/>
          </a:ln>
        </p:spPr>
      </p:sp>
      <p:sp>
        <p:nvSpPr>
          <p:cNvPr id="46" name="Shape 42"/>
          <p:cNvSpPr/>
          <p:nvPr/>
        </p:nvSpPr>
        <p:spPr>
          <a:xfrm>
            <a:off x="6812280" y="4617720"/>
            <a:ext cx="1280160" cy="164592"/>
          </a:xfrm>
          <a:prstGeom prst="rect">
            <a:avLst/>
          </a:prstGeom>
          <a:solidFill>
            <a:srgbClr val="D2051E"/>
          </a:solidFill>
          <a:ln w="12700">
            <a:solidFill>
              <a:srgbClr val="333333"/>
            </a:solidFill>
            <a:prstDash val="solid"/>
          </a:ln>
        </p:spPr>
      </p:sp>
      <p:sp>
        <p:nvSpPr>
          <p:cNvPr id="47" name="Text 43"/>
          <p:cNvSpPr/>
          <p:nvPr/>
        </p:nvSpPr>
        <p:spPr>
          <a:xfrm>
            <a:off x="4343400" y="4809744"/>
            <a:ext cx="3749040" cy="256032"/>
          </a:xfrm>
          <a:prstGeom prst="rect">
            <a:avLst/>
          </a:prstGeom>
          <a:noFill/>
          <a:ln/>
        </p:spPr>
        <p:txBody>
          <a:bodyPr wrap="square" lIns="0" tIns="0" rIns="0" bIns="0" rtlCol="0" anchor="t"/>
          <a:lstStyle/>
          <a:p>
            <a:pPr algn="ctr" indent="0" marL="0">
              <a:buNone/>
            </a:pPr>
            <a:r>
              <a:rPr lang="en-US" sz="900" dirty="0">
                <a:solidFill>
                  <a:srgbClr val="6E6C70"/>
                </a:solidFill>
                <a:latin typeface="Arial" pitchFamily="34" charset="0"/>
                <a:ea typeface="Arial" pitchFamily="34" charset="-122"/>
                <a:cs typeface="Arial" pitchFamily="34" charset="-120"/>
              </a:rPr>
              <a:t>Lower U, slower heat loss          Higher U, faster heat loss</a:t>
            </a:r>
            <a:endParaRPr lang="en-US" sz="900" dirty="0"/>
          </a:p>
        </p:txBody>
      </p:sp>
      <p:sp>
        <p:nvSpPr>
          <p:cNvPr id="48" name="Shape 44"/>
          <p:cNvSpPr/>
          <p:nvPr/>
        </p:nvSpPr>
        <p:spPr>
          <a:xfrm>
            <a:off x="8366760" y="1024128"/>
            <a:ext cx="3474720" cy="4160520"/>
          </a:xfrm>
          <a:prstGeom prst="roundRect">
            <a:avLst>
              <a:gd name="adj" fmla="val 2632"/>
            </a:avLst>
          </a:prstGeom>
          <a:solidFill>
            <a:srgbClr val="FFFFFF"/>
          </a:solidFill>
          <a:ln w="12700">
            <a:solidFill>
              <a:srgbClr val="E4E4E4"/>
            </a:solidFill>
            <a:prstDash val="solid"/>
          </a:ln>
          <a:effectLst>
            <a:outerShdw sx="100000" sy="100000" kx="0" ky="0" algn="bl" rotWithShape="0" blurRad="2.8849998926467873e+62" dist="7.212499731616968e+61" dir="6.347497291776e+73">
              <a:srgbClr val="000000">
                <a:alpha val="9.999999999999998e+73"/>
              </a:srgbClr>
            </a:outerShdw>
          </a:effectLst>
        </p:spPr>
      </p:sp>
      <p:sp>
        <p:nvSpPr>
          <p:cNvPr id="49" name="Text 45"/>
          <p:cNvSpPr/>
          <p:nvPr/>
        </p:nvSpPr>
        <p:spPr>
          <a:xfrm>
            <a:off x="8503920" y="1097280"/>
            <a:ext cx="3200400" cy="292608"/>
          </a:xfrm>
          <a:prstGeom prst="rect">
            <a:avLst/>
          </a:prstGeom>
          <a:noFill/>
          <a:ln/>
        </p:spPr>
        <p:txBody>
          <a:bodyPr wrap="square" lIns="0" tIns="0" rIns="0" bIns="0" rtlCol="0" anchor="t"/>
          <a:lstStyle/>
          <a:p>
            <a:pPr indent="0" marL="0">
              <a:buNone/>
            </a:pPr>
            <a:r>
              <a:rPr lang="en-US" sz="1400" b="1" dirty="0">
                <a:solidFill>
                  <a:srgbClr val="D2051E"/>
                </a:solidFill>
                <a:latin typeface="Arial" pitchFamily="34" charset="0"/>
                <a:ea typeface="Arial" pitchFamily="34" charset="-122"/>
                <a:cs typeface="Arial" pitchFamily="34" charset="-120"/>
              </a:rPr>
              <a:t>3.  Simplified Example</a:t>
            </a:r>
            <a:endParaRPr lang="en-US" sz="1400" dirty="0"/>
          </a:p>
        </p:txBody>
      </p:sp>
      <p:sp>
        <p:nvSpPr>
          <p:cNvPr id="50" name="Shape 46"/>
          <p:cNvSpPr/>
          <p:nvPr/>
        </p:nvSpPr>
        <p:spPr>
          <a:xfrm>
            <a:off x="8503920" y="1417320"/>
            <a:ext cx="3200400" cy="0"/>
          </a:xfrm>
          <a:prstGeom prst="line">
            <a:avLst/>
          </a:prstGeom>
          <a:noFill/>
          <a:ln w="12700">
            <a:solidFill>
              <a:srgbClr val="D2051E"/>
            </a:solidFill>
            <a:prstDash val="solid"/>
          </a:ln>
        </p:spPr>
      </p:sp>
      <p:sp>
        <p:nvSpPr>
          <p:cNvPr id="51" name="Text 47"/>
          <p:cNvSpPr/>
          <p:nvPr/>
        </p:nvSpPr>
        <p:spPr>
          <a:xfrm>
            <a:off x="8503920" y="1554480"/>
            <a:ext cx="1417320" cy="201168"/>
          </a:xfrm>
          <a:prstGeom prst="rect">
            <a:avLst/>
          </a:prstGeom>
          <a:noFill/>
          <a:ln/>
        </p:spPr>
        <p:txBody>
          <a:bodyPr wrap="square" lIns="0" tIns="0" rIns="0" bIns="0" rtlCol="0" anchor="t"/>
          <a:lstStyle/>
          <a:p>
            <a:pPr algn="ctr" indent="0" marL="0">
              <a:buNone/>
            </a:pPr>
            <a:r>
              <a:rPr lang="en-US" sz="1100" b="1" dirty="0">
                <a:solidFill>
                  <a:srgbClr val="3F3E42"/>
                </a:solidFill>
                <a:latin typeface="Arial" pitchFamily="34" charset="0"/>
                <a:ea typeface="Arial" pitchFamily="34" charset="-122"/>
                <a:cs typeface="Arial" pitchFamily="34" charset="-120"/>
              </a:rPr>
              <a:t>~10 in insulation</a:t>
            </a:r>
            <a:endParaRPr lang="en-US" sz="1100" dirty="0"/>
          </a:p>
        </p:txBody>
      </p:sp>
      <p:sp>
        <p:nvSpPr>
          <p:cNvPr id="52" name="Text 48"/>
          <p:cNvSpPr/>
          <p:nvPr/>
        </p:nvSpPr>
        <p:spPr>
          <a:xfrm>
            <a:off x="10195560" y="1554480"/>
            <a:ext cx="1463040" cy="201168"/>
          </a:xfrm>
          <a:prstGeom prst="rect">
            <a:avLst/>
          </a:prstGeom>
          <a:noFill/>
          <a:ln/>
        </p:spPr>
        <p:txBody>
          <a:bodyPr wrap="square" lIns="0" tIns="0" rIns="0" bIns="0" rtlCol="0" anchor="t"/>
          <a:lstStyle/>
          <a:p>
            <a:pPr algn="ctr" indent="0" marL="0">
              <a:buNone/>
            </a:pPr>
            <a:r>
              <a:rPr lang="en-US" sz="1100" b="1" dirty="0">
                <a:solidFill>
                  <a:srgbClr val="3F3E42"/>
                </a:solidFill>
                <a:latin typeface="Arial" pitchFamily="34" charset="0"/>
                <a:ea typeface="Arial" pitchFamily="34" charset="-122"/>
                <a:cs typeface="Arial" pitchFamily="34" charset="-120"/>
              </a:rPr>
              <a:t>~2 in insulation</a:t>
            </a:r>
            <a:endParaRPr lang="en-US" sz="1100" dirty="0"/>
          </a:p>
        </p:txBody>
      </p:sp>
      <p:sp>
        <p:nvSpPr>
          <p:cNvPr id="53" name="Shape 49"/>
          <p:cNvSpPr/>
          <p:nvPr/>
        </p:nvSpPr>
        <p:spPr>
          <a:xfrm>
            <a:off x="8595360" y="1828800"/>
            <a:ext cx="1280160" cy="1417320"/>
          </a:xfrm>
          <a:prstGeom prst="rect">
            <a:avLst/>
          </a:prstGeom>
          <a:solidFill>
            <a:srgbClr val="F4E4B8"/>
          </a:solidFill>
          <a:ln w="12700">
            <a:solidFill>
              <a:srgbClr val="D0B56A"/>
            </a:solidFill>
            <a:prstDash val="solid"/>
          </a:ln>
        </p:spPr>
      </p:sp>
      <p:sp>
        <p:nvSpPr>
          <p:cNvPr id="54" name="Shape 50"/>
          <p:cNvSpPr/>
          <p:nvPr/>
        </p:nvSpPr>
        <p:spPr>
          <a:xfrm>
            <a:off x="10287000" y="1828800"/>
            <a:ext cx="1280160" cy="1417320"/>
          </a:xfrm>
          <a:prstGeom prst="rect">
            <a:avLst/>
          </a:prstGeom>
          <a:solidFill>
            <a:srgbClr val="F4E4B8"/>
          </a:solidFill>
          <a:ln w="12700">
            <a:solidFill>
              <a:srgbClr val="D0B56A"/>
            </a:solidFill>
            <a:prstDash val="solid"/>
          </a:ln>
        </p:spPr>
      </p:sp>
      <p:sp>
        <p:nvSpPr>
          <p:cNvPr id="55" name="Text 51"/>
          <p:cNvSpPr/>
          <p:nvPr/>
        </p:nvSpPr>
        <p:spPr>
          <a:xfrm>
            <a:off x="9829800" y="1965960"/>
            <a:ext cx="457200" cy="228600"/>
          </a:xfrm>
          <a:prstGeom prst="rect">
            <a:avLst/>
          </a:prstGeom>
          <a:noFill/>
          <a:ln/>
        </p:spPr>
        <p:txBody>
          <a:bodyPr wrap="square" lIns="0" tIns="0" rIns="0" bIns="0" rtlCol="0" anchor="t"/>
          <a:lstStyle/>
          <a:p>
            <a:pPr indent="0" marL="0">
              <a:buNone/>
            </a:pPr>
            <a:r>
              <a:rPr lang="en-US" sz="1200" dirty="0">
                <a:solidFill>
                  <a:srgbClr val="D2051E"/>
                </a:solidFill>
                <a:latin typeface="Arial" pitchFamily="34" charset="0"/>
                <a:ea typeface="Arial" pitchFamily="34" charset="-122"/>
                <a:cs typeface="Arial" pitchFamily="34" charset="-120"/>
              </a:rPr>
              <a:t>→→</a:t>
            </a:r>
            <a:endParaRPr lang="en-US" sz="1200" dirty="0"/>
          </a:p>
        </p:txBody>
      </p:sp>
      <p:sp>
        <p:nvSpPr>
          <p:cNvPr id="56" name="Text 52"/>
          <p:cNvSpPr/>
          <p:nvPr/>
        </p:nvSpPr>
        <p:spPr>
          <a:xfrm>
            <a:off x="9829800" y="2377440"/>
            <a:ext cx="457200" cy="228600"/>
          </a:xfrm>
          <a:prstGeom prst="rect">
            <a:avLst/>
          </a:prstGeom>
          <a:noFill/>
          <a:ln/>
        </p:spPr>
        <p:txBody>
          <a:bodyPr wrap="square" lIns="0" tIns="0" rIns="0" bIns="0" rtlCol="0" anchor="t"/>
          <a:lstStyle/>
          <a:p>
            <a:pPr indent="0" marL="0">
              <a:buNone/>
            </a:pPr>
            <a:r>
              <a:rPr lang="en-US" sz="1200" dirty="0">
                <a:solidFill>
                  <a:srgbClr val="D2051E"/>
                </a:solidFill>
                <a:latin typeface="Arial" pitchFamily="34" charset="0"/>
                <a:ea typeface="Arial" pitchFamily="34" charset="-122"/>
                <a:cs typeface="Arial" pitchFamily="34" charset="-120"/>
              </a:rPr>
              <a:t>→→</a:t>
            </a:r>
            <a:endParaRPr lang="en-US" sz="1200" dirty="0"/>
          </a:p>
        </p:txBody>
      </p:sp>
      <p:sp>
        <p:nvSpPr>
          <p:cNvPr id="57" name="Text 53"/>
          <p:cNvSpPr/>
          <p:nvPr/>
        </p:nvSpPr>
        <p:spPr>
          <a:xfrm>
            <a:off x="11475720" y="1901952"/>
            <a:ext cx="274320" cy="201168"/>
          </a:xfrm>
          <a:prstGeom prst="rect">
            <a:avLst/>
          </a:prstGeom>
          <a:noFill/>
          <a:ln/>
        </p:spPr>
        <p:txBody>
          <a:bodyPr wrap="square" lIns="0" tIns="0" rIns="0" bIns="0" rtlCol="0" anchor="t"/>
          <a:lstStyle/>
          <a:p>
            <a:pPr indent="0" marL="0">
              <a:buNone/>
            </a:pPr>
            <a:r>
              <a:rPr lang="en-US" sz="1200" dirty="0">
                <a:solidFill>
                  <a:srgbClr val="D2051E"/>
                </a:solidFill>
                <a:latin typeface="Arial" pitchFamily="34" charset="0"/>
                <a:ea typeface="Arial" pitchFamily="34" charset="-122"/>
                <a:cs typeface="Arial" pitchFamily="34" charset="-120"/>
              </a:rPr>
              <a:t>→</a:t>
            </a:r>
            <a:endParaRPr lang="en-US" sz="1200" dirty="0"/>
          </a:p>
        </p:txBody>
      </p:sp>
      <p:sp>
        <p:nvSpPr>
          <p:cNvPr id="58" name="Text 54"/>
          <p:cNvSpPr/>
          <p:nvPr/>
        </p:nvSpPr>
        <p:spPr>
          <a:xfrm>
            <a:off x="11475720" y="2194560"/>
            <a:ext cx="274320" cy="201168"/>
          </a:xfrm>
          <a:prstGeom prst="rect">
            <a:avLst/>
          </a:prstGeom>
          <a:noFill/>
          <a:ln/>
        </p:spPr>
        <p:txBody>
          <a:bodyPr wrap="square" lIns="0" tIns="0" rIns="0" bIns="0" rtlCol="0" anchor="t"/>
          <a:lstStyle/>
          <a:p>
            <a:pPr indent="0" marL="0">
              <a:buNone/>
            </a:pPr>
            <a:r>
              <a:rPr lang="en-US" sz="1200" dirty="0">
                <a:solidFill>
                  <a:srgbClr val="D2051E"/>
                </a:solidFill>
                <a:latin typeface="Arial" pitchFamily="34" charset="0"/>
                <a:ea typeface="Arial" pitchFamily="34" charset="-122"/>
                <a:cs typeface="Arial" pitchFamily="34" charset="-120"/>
              </a:rPr>
              <a:t>→</a:t>
            </a:r>
            <a:endParaRPr lang="en-US" sz="1200" dirty="0"/>
          </a:p>
        </p:txBody>
      </p:sp>
      <p:sp>
        <p:nvSpPr>
          <p:cNvPr id="59" name="Text 55"/>
          <p:cNvSpPr/>
          <p:nvPr/>
        </p:nvSpPr>
        <p:spPr>
          <a:xfrm>
            <a:off x="11475720" y="2487168"/>
            <a:ext cx="274320" cy="201168"/>
          </a:xfrm>
          <a:prstGeom prst="rect">
            <a:avLst/>
          </a:prstGeom>
          <a:noFill/>
          <a:ln/>
        </p:spPr>
        <p:txBody>
          <a:bodyPr wrap="square" lIns="0" tIns="0" rIns="0" bIns="0" rtlCol="0" anchor="t"/>
          <a:lstStyle/>
          <a:p>
            <a:pPr indent="0" marL="0">
              <a:buNone/>
            </a:pPr>
            <a:r>
              <a:rPr lang="en-US" sz="1200" dirty="0">
                <a:solidFill>
                  <a:srgbClr val="D2051E"/>
                </a:solidFill>
                <a:latin typeface="Arial" pitchFamily="34" charset="0"/>
                <a:ea typeface="Arial" pitchFamily="34" charset="-122"/>
                <a:cs typeface="Arial" pitchFamily="34" charset="-120"/>
              </a:rPr>
              <a:t>→</a:t>
            </a:r>
            <a:endParaRPr lang="en-US" sz="1200" dirty="0"/>
          </a:p>
        </p:txBody>
      </p:sp>
      <p:sp>
        <p:nvSpPr>
          <p:cNvPr id="60" name="Text 56"/>
          <p:cNvSpPr/>
          <p:nvPr/>
        </p:nvSpPr>
        <p:spPr>
          <a:xfrm>
            <a:off x="11475720" y="2779776"/>
            <a:ext cx="274320" cy="201168"/>
          </a:xfrm>
          <a:prstGeom prst="rect">
            <a:avLst/>
          </a:prstGeom>
          <a:noFill/>
          <a:ln/>
        </p:spPr>
        <p:txBody>
          <a:bodyPr wrap="square" lIns="0" tIns="0" rIns="0" bIns="0" rtlCol="0" anchor="t"/>
          <a:lstStyle/>
          <a:p>
            <a:pPr indent="0" marL="0">
              <a:buNone/>
            </a:pPr>
            <a:r>
              <a:rPr lang="en-US" sz="1200" dirty="0">
                <a:solidFill>
                  <a:srgbClr val="D2051E"/>
                </a:solidFill>
                <a:latin typeface="Arial" pitchFamily="34" charset="0"/>
                <a:ea typeface="Arial" pitchFamily="34" charset="-122"/>
                <a:cs typeface="Arial" pitchFamily="34" charset="-120"/>
              </a:rPr>
              <a:t>→</a:t>
            </a:r>
            <a:endParaRPr lang="en-US" sz="1200" dirty="0"/>
          </a:p>
        </p:txBody>
      </p:sp>
      <p:sp>
        <p:nvSpPr>
          <p:cNvPr id="61" name="Shape 57"/>
          <p:cNvSpPr/>
          <p:nvPr/>
        </p:nvSpPr>
        <p:spPr>
          <a:xfrm>
            <a:off x="9893808" y="2331720"/>
            <a:ext cx="365760" cy="365760"/>
          </a:xfrm>
          <a:prstGeom prst="ellipse">
            <a:avLst/>
          </a:prstGeom>
          <a:solidFill>
            <a:srgbClr val="FFFFFF"/>
          </a:solidFill>
          <a:ln w="12700">
            <a:solidFill>
              <a:srgbClr val="D0D0D0"/>
            </a:solidFill>
            <a:prstDash val="solid"/>
          </a:ln>
        </p:spPr>
      </p:sp>
      <p:sp>
        <p:nvSpPr>
          <p:cNvPr id="62" name="Text 58"/>
          <p:cNvSpPr/>
          <p:nvPr/>
        </p:nvSpPr>
        <p:spPr>
          <a:xfrm>
            <a:off x="9893808" y="2331720"/>
            <a:ext cx="365760" cy="365760"/>
          </a:xfrm>
          <a:prstGeom prst="rect">
            <a:avLst/>
          </a:prstGeom>
          <a:noFill/>
          <a:ln/>
        </p:spPr>
        <p:txBody>
          <a:bodyPr wrap="square" lIns="0" tIns="0" rIns="0" bIns="0" rtlCol="0" anchor="ctr"/>
          <a:lstStyle/>
          <a:p>
            <a:pPr algn="ctr" indent="0" marL="0">
              <a:buNone/>
            </a:pPr>
            <a:r>
              <a:rPr lang="en-US" sz="900" b="1" dirty="0">
                <a:solidFill>
                  <a:srgbClr val="3F3E42"/>
                </a:solidFill>
                <a:latin typeface="Arial" pitchFamily="34" charset="0"/>
                <a:ea typeface="Arial" pitchFamily="34" charset="-122"/>
                <a:cs typeface="Arial" pitchFamily="34" charset="-120"/>
              </a:rPr>
              <a:t>VS</a:t>
            </a:r>
            <a:endParaRPr lang="en-US" sz="900" dirty="0"/>
          </a:p>
        </p:txBody>
      </p:sp>
      <p:sp>
        <p:nvSpPr>
          <p:cNvPr id="63" name="Text 59"/>
          <p:cNvSpPr/>
          <p:nvPr/>
        </p:nvSpPr>
        <p:spPr>
          <a:xfrm>
            <a:off x="8503920" y="3310128"/>
            <a:ext cx="1463040" cy="777240"/>
          </a:xfrm>
          <a:prstGeom prst="rect">
            <a:avLst/>
          </a:prstGeom>
          <a:noFill/>
          <a:ln/>
        </p:spPr>
        <p:txBody>
          <a:bodyPr wrap="square" lIns="0" tIns="0" rIns="0" bIns="0" rtlCol="0" anchor="t"/>
          <a:lstStyle/>
          <a:p>
            <a:pPr algn="ctr" indent="0" marL="0">
              <a:buNone/>
            </a:pPr>
            <a:r>
              <a:rPr lang="en-US" sz="1100" dirty="0">
                <a:solidFill>
                  <a:srgbClr val="3F3E42"/>
                </a:solidFill>
                <a:latin typeface="Arial" pitchFamily="34" charset="0"/>
                <a:ea typeface="Arial" pitchFamily="34" charset="-122"/>
                <a:cs typeface="Arial" pitchFamily="34" charset="-120"/>
              </a:rPr>
              <a:t>U ≈ 0.025</a:t>
            </a:r>
            <a:endParaRPr lang="en-US" sz="1100" dirty="0"/>
          </a:p>
          <a:p>
            <a:pPr algn="ctr" indent="0" marL="0">
              <a:buNone/>
            </a:pPr>
            <a:r>
              <a:rPr lang="en-US" sz="1100" dirty="0">
                <a:solidFill>
                  <a:srgbClr val="3F3E42"/>
                </a:solidFill>
                <a:latin typeface="Arial" pitchFamily="34" charset="0"/>
                <a:ea typeface="Arial" pitchFamily="34" charset="-122"/>
                <a:cs typeface="Arial" pitchFamily="34" charset="-120"/>
              </a:rPr>
              <a:t>Heat loss</a:t>
            </a:r>
            <a:endParaRPr lang="en-US" sz="1100" dirty="0"/>
          </a:p>
          <a:p>
            <a:pPr algn="ctr" indent="0" marL="0">
              <a:buNone/>
            </a:pPr>
            <a:r>
              <a:rPr lang="en-US" sz="1100" dirty="0">
                <a:solidFill>
                  <a:srgbClr val="3F3E42"/>
                </a:solidFill>
                <a:latin typeface="Arial" pitchFamily="34" charset="0"/>
                <a:ea typeface="Arial" pitchFamily="34" charset="-122"/>
                <a:cs typeface="Arial" pitchFamily="34" charset="-120"/>
              </a:rPr>
              <a:t>≈ 1,250 BTU/hr</a:t>
            </a:r>
            <a:endParaRPr lang="en-US" sz="1100" dirty="0"/>
          </a:p>
        </p:txBody>
      </p:sp>
      <p:sp>
        <p:nvSpPr>
          <p:cNvPr id="64" name="Text 60"/>
          <p:cNvSpPr/>
          <p:nvPr/>
        </p:nvSpPr>
        <p:spPr>
          <a:xfrm>
            <a:off x="10195560" y="3310128"/>
            <a:ext cx="1463040" cy="777240"/>
          </a:xfrm>
          <a:prstGeom prst="rect">
            <a:avLst/>
          </a:prstGeom>
          <a:noFill/>
          <a:ln/>
        </p:spPr>
        <p:txBody>
          <a:bodyPr wrap="square" lIns="0" tIns="0" rIns="0" bIns="0" rtlCol="0" anchor="t"/>
          <a:lstStyle/>
          <a:p>
            <a:pPr algn="ctr" indent="0" marL="0">
              <a:buNone/>
            </a:pPr>
            <a:r>
              <a:rPr lang="en-US" sz="1100" dirty="0">
                <a:solidFill>
                  <a:srgbClr val="3F3E42"/>
                </a:solidFill>
                <a:latin typeface="Arial" pitchFamily="34" charset="0"/>
                <a:ea typeface="Arial" pitchFamily="34" charset="-122"/>
                <a:cs typeface="Arial" pitchFamily="34" charset="-120"/>
              </a:rPr>
              <a:t>U ≈ 0.125</a:t>
            </a:r>
            <a:endParaRPr lang="en-US" sz="1100" dirty="0"/>
          </a:p>
          <a:p>
            <a:pPr algn="ctr" indent="0" marL="0">
              <a:buNone/>
            </a:pPr>
            <a:r>
              <a:rPr lang="en-US" sz="1100" dirty="0">
                <a:solidFill>
                  <a:srgbClr val="3F3E42"/>
                </a:solidFill>
                <a:latin typeface="Arial" pitchFamily="34" charset="0"/>
                <a:ea typeface="Arial" pitchFamily="34" charset="-122"/>
                <a:cs typeface="Arial" pitchFamily="34" charset="-120"/>
              </a:rPr>
              <a:t>Heat loss</a:t>
            </a:r>
            <a:endParaRPr lang="en-US" sz="1100" dirty="0"/>
          </a:p>
          <a:p>
            <a:pPr algn="ctr" indent="0" marL="0">
              <a:buNone/>
            </a:pPr>
            <a:r>
              <a:rPr lang="en-US" sz="1100" dirty="0">
                <a:solidFill>
                  <a:srgbClr val="3F3E42"/>
                </a:solidFill>
                <a:latin typeface="Arial" pitchFamily="34" charset="0"/>
                <a:ea typeface="Arial" pitchFamily="34" charset="-122"/>
                <a:cs typeface="Arial" pitchFamily="34" charset="-120"/>
              </a:rPr>
              <a:t>≈ 6,250 BTU/hr</a:t>
            </a:r>
            <a:endParaRPr lang="en-US" sz="1100" dirty="0"/>
          </a:p>
        </p:txBody>
      </p:sp>
      <p:sp>
        <p:nvSpPr>
          <p:cNvPr id="65" name="Shape 61"/>
          <p:cNvSpPr/>
          <p:nvPr/>
        </p:nvSpPr>
        <p:spPr>
          <a:xfrm>
            <a:off x="8503920" y="4160520"/>
            <a:ext cx="3200400" cy="868680"/>
          </a:xfrm>
          <a:prstGeom prst="roundRect">
            <a:avLst>
              <a:gd name="adj" fmla="val 6316"/>
            </a:avLst>
          </a:prstGeom>
          <a:solidFill>
            <a:srgbClr val="F8E6E8"/>
          </a:solidFill>
          <a:ln w="12700">
            <a:solidFill>
              <a:srgbClr val="333333"/>
            </a:solidFill>
            <a:prstDash val="solid"/>
          </a:ln>
        </p:spPr>
      </p:sp>
      <p:pic>
        <p:nvPicPr>
          <p:cNvPr id="66" name="Image 2" descr="/workspace/deck/icons/flame.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13648" y="4279392"/>
            <a:ext cx="256032" cy="256032"/>
          </a:xfrm>
          <a:prstGeom prst="rect">
            <a:avLst/>
          </a:prstGeom>
        </p:spPr>
      </p:pic>
      <p:sp>
        <p:nvSpPr>
          <p:cNvPr id="67" name="Text 62"/>
          <p:cNvSpPr/>
          <p:nvPr/>
        </p:nvSpPr>
        <p:spPr>
          <a:xfrm>
            <a:off x="8961120" y="4206240"/>
            <a:ext cx="2651760" cy="777240"/>
          </a:xfrm>
          <a:prstGeom prst="rect">
            <a:avLst/>
          </a:prstGeom>
          <a:noFill/>
          <a:ln/>
        </p:spPr>
        <p:txBody>
          <a:bodyPr wrap="square" lIns="0" tIns="0" rIns="0" bIns="0" rtlCol="0" anchor="t"/>
          <a:lstStyle/>
          <a:p>
            <a:pPr indent="0" marL="0">
              <a:buNone/>
            </a:pPr>
            <a:r>
              <a:rPr lang="en-US" sz="1100" dirty="0">
                <a:solidFill>
                  <a:srgbClr val="3F3E42"/>
                </a:solidFill>
                <a:latin typeface="Arial" pitchFamily="34" charset="0"/>
                <a:ea typeface="Arial" pitchFamily="34" charset="-122"/>
                <a:cs typeface="Arial" pitchFamily="34" charset="-120"/>
              </a:rPr>
              <a:t>At the same area and temperature difference, the 2-inch wall leaks about 5× more heat.</a:t>
            </a:r>
            <a:endParaRPr lang="en-US" sz="1100" dirty="0"/>
          </a:p>
        </p:txBody>
      </p:sp>
      <p:sp>
        <p:nvSpPr>
          <p:cNvPr id="68" name="Shape 63"/>
          <p:cNvSpPr/>
          <p:nvPr/>
        </p:nvSpPr>
        <p:spPr>
          <a:xfrm>
            <a:off x="292608" y="5303520"/>
            <a:ext cx="11612880" cy="960120"/>
          </a:xfrm>
          <a:prstGeom prst="roundRect">
            <a:avLst>
              <a:gd name="adj" fmla="val 5714"/>
            </a:avLst>
          </a:prstGeom>
          <a:solidFill>
            <a:srgbClr val="F8E6E8"/>
          </a:solidFill>
          <a:ln w="12700">
            <a:solidFill>
              <a:srgbClr val="333333"/>
            </a:solidFill>
            <a:prstDash val="solid"/>
          </a:ln>
        </p:spPr>
      </p:sp>
      <p:sp>
        <p:nvSpPr>
          <p:cNvPr id="69" name="Shape 64"/>
          <p:cNvSpPr/>
          <p:nvPr/>
        </p:nvSpPr>
        <p:spPr>
          <a:xfrm>
            <a:off x="457200" y="5504688"/>
            <a:ext cx="502920" cy="502920"/>
          </a:xfrm>
          <a:prstGeom prst="ellipse">
            <a:avLst/>
          </a:prstGeom>
          <a:solidFill>
            <a:srgbClr val="D2051E"/>
          </a:solidFill>
          <a:ln w="12700">
            <a:solidFill>
              <a:srgbClr val="333333"/>
            </a:solidFill>
            <a:prstDash val="solid"/>
          </a:ln>
        </p:spPr>
      </p:sp>
      <p:pic>
        <p:nvPicPr>
          <p:cNvPr id="70" name="Image 3" descr="/workspace/deck/icons/lightbulb-white.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6928" y="5614416"/>
            <a:ext cx="274320" cy="274320"/>
          </a:xfrm>
          <a:prstGeom prst="rect">
            <a:avLst/>
          </a:prstGeom>
        </p:spPr>
      </p:pic>
      <p:sp>
        <p:nvSpPr>
          <p:cNvPr id="71" name="Text 65"/>
          <p:cNvSpPr/>
          <p:nvPr/>
        </p:nvSpPr>
        <p:spPr>
          <a:xfrm>
            <a:off x="1115568" y="5376672"/>
            <a:ext cx="10561320" cy="804672"/>
          </a:xfrm>
          <a:prstGeom prst="rect">
            <a:avLst/>
          </a:prstGeom>
          <a:noFill/>
          <a:ln/>
        </p:spPr>
        <p:txBody>
          <a:bodyPr wrap="square" lIns="0" tIns="0" rIns="0" bIns="0" rtlCol="0" anchor="ctr"/>
          <a:lstStyle/>
          <a:p>
            <a:pPr indent="0" marL="0">
              <a:buNone/>
            </a:pPr>
            <a:r>
              <a:rPr lang="en-US" sz="1400" b="1" dirty="0">
                <a:solidFill>
                  <a:srgbClr val="D2051E"/>
                </a:solidFill>
                <a:latin typeface="Arial" pitchFamily="34" charset="0"/>
                <a:ea typeface="Arial" pitchFamily="34" charset="-122"/>
                <a:cs typeface="Arial" pitchFamily="34" charset="-120"/>
              </a:rPr>
              <a:t>U-value</a:t>
            </a:r>
            <a:pPr indent="0" marL="0">
              <a:buNone/>
            </a:pPr>
            <a:r>
              <a:rPr lang="en-US" sz="1400" dirty="0">
                <a:solidFill>
                  <a:srgbClr val="3F3E42"/>
                </a:solidFill>
                <a:latin typeface="Arial" pitchFamily="34" charset="0"/>
                <a:ea typeface="Arial" pitchFamily="34" charset="-122"/>
                <a:cs typeface="Arial" pitchFamily="34" charset="-120"/>
              </a:rPr>
              <a:t> is a thermal metric that makes heat flow visible. It is a direct indicator of how much </a:t>
            </a:r>
            <a:pPr indent="0" marL="0">
              <a:buNone/>
            </a:pPr>
            <a:r>
              <a:rPr lang="en-US" sz="1400" b="1" dirty="0">
                <a:solidFill>
                  <a:srgbClr val="D2051E"/>
                </a:solidFill>
                <a:latin typeface="Arial" pitchFamily="34" charset="0"/>
                <a:ea typeface="Arial" pitchFamily="34" charset="-122"/>
                <a:cs typeface="Arial" pitchFamily="34" charset="-120"/>
              </a:rPr>
              <a:t>performance, energy, and owner value</a:t>
            </a:r>
            <a:pPr indent="0" marL="0">
              <a:buNone/>
            </a:pPr>
            <a:r>
              <a:rPr lang="en-US" sz="1400" dirty="0">
                <a:solidFill>
                  <a:srgbClr val="3F3E42"/>
                </a:solidFill>
                <a:latin typeface="Arial" pitchFamily="34" charset="0"/>
                <a:ea typeface="Arial" pitchFamily="34" charset="-122"/>
                <a:cs typeface="Arial" pitchFamily="34" charset="-120"/>
              </a:rPr>
              <a:t> the wall keeps or loses.</a:t>
            </a:r>
            <a:endParaRPr lang="en-US" sz="1400" dirty="0"/>
          </a:p>
        </p:txBody>
      </p:sp>
      <p:sp>
        <p:nvSpPr>
          <p:cNvPr id="72" name="Shape 66"/>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73" name="Text 67"/>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74" name="Text 68"/>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75" name="Text 69"/>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15</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Compare </a:t>
            </a:r>
            <a:pPr indent="0" marL="0">
              <a:buNone/>
            </a:pPr>
            <a:r>
              <a:rPr lang="en-US" sz="2600" b="1" dirty="0">
                <a:solidFill>
                  <a:srgbClr val="3F3E42"/>
                </a:solidFill>
                <a:latin typeface="Arial" pitchFamily="34" charset="0"/>
                <a:ea typeface="Arial" pitchFamily="34" charset="-122"/>
                <a:cs typeface="Arial" pitchFamily="34" charset="-120"/>
              </a:rPr>
              <a:t>U</a:t>
            </a:r>
            <a:pPr indent="0" marL="0">
              <a:buNone/>
            </a:pPr>
            <a:r>
              <a:rPr lang="en-US" sz="2600" b="1" baseline="-40000" dirty="0">
                <a:solidFill>
                  <a:srgbClr val="3F3E42"/>
                </a:solidFill>
                <a:latin typeface="Arial" pitchFamily="34" charset="0"/>
                <a:ea typeface="Arial" pitchFamily="34" charset="-122"/>
                <a:cs typeface="Arial" pitchFamily="34" charset="-120"/>
              </a:rPr>
              <a:t>eff</a:t>
            </a:r>
            <a:pPr indent="0" marL="0">
              <a:buNone/>
            </a:pPr>
            <a:r>
              <a:rPr lang="en-US" sz="2600" dirty="0">
                <a:solidFill>
                  <a:srgbClr val="3F3E42"/>
                </a:solidFill>
                <a:latin typeface="Arial" pitchFamily="34" charset="0"/>
                <a:ea typeface="Arial" pitchFamily="34" charset="-122"/>
                <a:cs typeface="Arial" pitchFamily="34" charset="-120"/>
              </a:rPr>
              <a:t>, not </a:t>
            </a:r>
            <a:pPr indent="0" marL="0">
              <a:buNone/>
            </a:pPr>
            <a:r>
              <a:rPr lang="en-US" sz="2600" b="1" dirty="0">
                <a:solidFill>
                  <a:srgbClr val="3F3E42"/>
                </a:solidFill>
                <a:latin typeface="Arial" pitchFamily="34" charset="0"/>
                <a:ea typeface="Arial" pitchFamily="34" charset="-122"/>
                <a:cs typeface="Arial" pitchFamily="34" charset="-120"/>
              </a:rPr>
              <a:t>U</a:t>
            </a:r>
            <a:pPr indent="0" marL="0">
              <a:buNone/>
            </a:pPr>
            <a:r>
              <a:rPr lang="en-US" sz="2600" b="1" baseline="-40000" dirty="0">
                <a:solidFill>
                  <a:srgbClr val="3F3E42"/>
                </a:solidFill>
                <a:latin typeface="Arial" pitchFamily="34" charset="0"/>
                <a:ea typeface="Arial" pitchFamily="34" charset="-122"/>
                <a:cs typeface="Arial" pitchFamily="34" charset="-120"/>
              </a:rPr>
              <a:t>0</a:t>
            </a:r>
            <a:pPr indent="0" marL="0">
              <a:buNone/>
            </a:pPr>
            <a:r>
              <a:rPr lang="en-US" sz="2600" dirty="0">
                <a:solidFill>
                  <a:srgbClr val="3F3E42"/>
                </a:solidFill>
                <a:latin typeface="Arial" pitchFamily="34" charset="0"/>
                <a:ea typeface="Arial" pitchFamily="34" charset="-122"/>
                <a:cs typeface="Arial" pitchFamily="34" charset="-120"/>
              </a:rPr>
              <a:t>, for real rainscreen performance</a:t>
            </a:r>
            <a:endParaRPr lang="en-US" sz="2600" dirty="0"/>
          </a:p>
        </p:txBody>
      </p:sp>
      <p:sp>
        <p:nvSpPr>
          <p:cNvPr id="3"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Clear-field (U0) describes the ideal wall. Effective U-value (Ueff) captures the thermal bridges introduced by installed subframing and connections.</a:t>
            </a:r>
            <a:endParaRPr lang="en-US" sz="1400" dirty="0"/>
          </a:p>
        </p:txBody>
      </p:sp>
      <p:sp>
        <p:nvSpPr>
          <p:cNvPr id="4" name="Shape 2"/>
          <p:cNvSpPr/>
          <p:nvPr/>
        </p:nvSpPr>
        <p:spPr>
          <a:xfrm>
            <a:off x="292608" y="1051560"/>
            <a:ext cx="5669280" cy="3703320"/>
          </a:xfrm>
          <a:prstGeom prst="roundRect">
            <a:avLst>
              <a:gd name="adj" fmla="val 2469"/>
            </a:avLst>
          </a:prstGeom>
          <a:solidFill>
            <a:srgbClr val="FFFFFF"/>
          </a:solidFill>
          <a:ln w="12700">
            <a:solidFill>
              <a:srgbClr val="E4E4E4"/>
            </a:solidFill>
            <a:prstDash val="solid"/>
          </a:ln>
          <a:effectLst>
            <a:outerShdw sx="100000" sy="100000" kx="0" ky="0" algn="bl" rotWithShape="0" blurRad="3.66394986366142e+66" dist="9.15987465915355e+65" dir="3.8084983750656e+78">
              <a:srgbClr val="000000">
                <a:alpha val="9.999999999999998e+78"/>
              </a:srgbClr>
            </a:outerShdw>
          </a:effectLst>
        </p:spPr>
      </p:sp>
      <p:sp>
        <p:nvSpPr>
          <p:cNvPr id="5" name="Shape 3"/>
          <p:cNvSpPr/>
          <p:nvPr/>
        </p:nvSpPr>
        <p:spPr>
          <a:xfrm>
            <a:off x="457200" y="1188720"/>
            <a:ext cx="502920" cy="347472"/>
          </a:xfrm>
          <a:prstGeom prst="roundRect">
            <a:avLst>
              <a:gd name="adj" fmla="val 10526"/>
            </a:avLst>
          </a:prstGeom>
          <a:solidFill>
            <a:srgbClr val="D2051E"/>
          </a:solidFill>
          <a:ln w="12700">
            <a:solidFill>
              <a:srgbClr val="333333"/>
            </a:solidFill>
            <a:prstDash val="solid"/>
          </a:ln>
        </p:spPr>
      </p:sp>
      <p:sp>
        <p:nvSpPr>
          <p:cNvPr id="6" name="Text 4"/>
          <p:cNvSpPr/>
          <p:nvPr/>
        </p:nvSpPr>
        <p:spPr>
          <a:xfrm>
            <a:off x="457200" y="1188720"/>
            <a:ext cx="502920" cy="347472"/>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01</a:t>
            </a:r>
            <a:endParaRPr lang="en-US" sz="1300" dirty="0"/>
          </a:p>
        </p:txBody>
      </p:sp>
      <p:sp>
        <p:nvSpPr>
          <p:cNvPr id="7" name="Text 5"/>
          <p:cNvSpPr/>
          <p:nvPr/>
        </p:nvSpPr>
        <p:spPr>
          <a:xfrm>
            <a:off x="1051560" y="1170432"/>
            <a:ext cx="4663440" cy="219456"/>
          </a:xfrm>
          <a:prstGeom prst="rect">
            <a:avLst/>
          </a:prstGeom>
          <a:noFill/>
          <a:ln/>
        </p:spPr>
        <p:txBody>
          <a:bodyPr wrap="square" lIns="0" tIns="0" rIns="0" bIns="0" rtlCol="0" anchor="t"/>
          <a:lstStyle/>
          <a:p>
            <a:pPr indent="0" marL="0">
              <a:buNone/>
            </a:pPr>
            <a:r>
              <a:rPr lang="en-US" sz="1600" b="1" dirty="0">
                <a:solidFill>
                  <a:srgbClr val="3F3E42"/>
                </a:solidFill>
                <a:latin typeface="Arial" pitchFamily="34" charset="0"/>
                <a:ea typeface="Arial" pitchFamily="34" charset="-122"/>
                <a:cs typeface="Arial" pitchFamily="34" charset="-120"/>
              </a:rPr>
              <a:t>Clear-Field U0</a:t>
            </a:r>
            <a:endParaRPr lang="en-US" sz="1600" dirty="0"/>
          </a:p>
        </p:txBody>
      </p:sp>
      <p:sp>
        <p:nvSpPr>
          <p:cNvPr id="8" name="Text 6"/>
          <p:cNvSpPr/>
          <p:nvPr/>
        </p:nvSpPr>
        <p:spPr>
          <a:xfrm>
            <a:off x="1051560" y="1389888"/>
            <a:ext cx="4663440" cy="201168"/>
          </a:xfrm>
          <a:prstGeom prst="rect">
            <a:avLst/>
          </a:prstGeom>
          <a:noFill/>
          <a:ln/>
        </p:spPr>
        <p:txBody>
          <a:bodyPr wrap="square" lIns="0" tIns="0" rIns="0" bIns="0" rtlCol="0" anchor="t"/>
          <a:lstStyle/>
          <a:p>
            <a:pPr indent="0" marL="0">
              <a:buNone/>
            </a:pPr>
            <a:r>
              <a:rPr lang="en-US" sz="1200" dirty="0">
                <a:solidFill>
                  <a:srgbClr val="6E6C70"/>
                </a:solidFill>
                <a:latin typeface="Arial" pitchFamily="34" charset="0"/>
                <a:ea typeface="Arial" pitchFamily="34" charset="-122"/>
                <a:cs typeface="Arial" pitchFamily="34" charset="-120"/>
              </a:rPr>
              <a:t>Ideal baseline transmittance</a:t>
            </a:r>
            <a:endParaRPr lang="en-US" sz="1200" dirty="0"/>
          </a:p>
        </p:txBody>
      </p:sp>
      <p:sp>
        <p:nvSpPr>
          <p:cNvPr id="9" name="Shape 7"/>
          <p:cNvSpPr/>
          <p:nvPr/>
        </p:nvSpPr>
        <p:spPr>
          <a:xfrm>
            <a:off x="457200" y="1664208"/>
            <a:ext cx="5349240" cy="1691640"/>
          </a:xfrm>
          <a:prstGeom prst="roundRect">
            <a:avLst>
              <a:gd name="adj" fmla="val 3243"/>
            </a:avLst>
          </a:prstGeom>
          <a:solidFill>
            <a:srgbClr val="F7F4EA"/>
          </a:solidFill>
          <a:ln w="12700">
            <a:solidFill>
              <a:srgbClr val="333333"/>
            </a:solidFill>
            <a:prstDash val="solid"/>
          </a:ln>
        </p:spPr>
      </p:sp>
      <p:sp>
        <p:nvSpPr>
          <p:cNvPr id="10" name="Text 8"/>
          <p:cNvSpPr/>
          <p:nvPr/>
        </p:nvSpPr>
        <p:spPr>
          <a:xfrm>
            <a:off x="594360" y="1737360"/>
            <a:ext cx="2011680" cy="201168"/>
          </a:xfrm>
          <a:prstGeom prst="rect">
            <a:avLst/>
          </a:prstGeom>
          <a:noFill/>
          <a:ln/>
        </p:spPr>
        <p:txBody>
          <a:bodyPr wrap="square" lIns="0" tIns="0" rIns="0" bIns="0" rtlCol="0" anchor="t"/>
          <a:lstStyle/>
          <a:p>
            <a:pPr indent="0" marL="0">
              <a:buNone/>
            </a:pPr>
            <a:r>
              <a:rPr lang="en-US" sz="1000" b="1" dirty="0">
                <a:solidFill>
                  <a:srgbClr val="3F3E42"/>
                </a:solidFill>
                <a:latin typeface="Arial" pitchFamily="34" charset="0"/>
                <a:ea typeface="Arial" pitchFamily="34" charset="-122"/>
                <a:cs typeface="Arial" pitchFamily="34" charset="-120"/>
              </a:rPr>
              <a:t>INTERIOR  70°F</a:t>
            </a:r>
            <a:endParaRPr lang="en-US" sz="1000" dirty="0"/>
          </a:p>
        </p:txBody>
      </p:sp>
      <p:sp>
        <p:nvSpPr>
          <p:cNvPr id="11" name="Text 9"/>
          <p:cNvSpPr/>
          <p:nvPr/>
        </p:nvSpPr>
        <p:spPr>
          <a:xfrm>
            <a:off x="3657600" y="1737360"/>
            <a:ext cx="2011680" cy="201168"/>
          </a:xfrm>
          <a:prstGeom prst="rect">
            <a:avLst/>
          </a:prstGeom>
          <a:noFill/>
          <a:ln/>
        </p:spPr>
        <p:txBody>
          <a:bodyPr wrap="square" lIns="0" tIns="0" rIns="0" bIns="0" rtlCol="0" anchor="t"/>
          <a:lstStyle/>
          <a:p>
            <a:pPr algn="r" indent="0" marL="0">
              <a:buNone/>
            </a:pPr>
            <a:r>
              <a:rPr lang="en-US" sz="1000" b="1" dirty="0">
                <a:solidFill>
                  <a:srgbClr val="3F3E42"/>
                </a:solidFill>
                <a:latin typeface="Arial" pitchFamily="34" charset="0"/>
                <a:ea typeface="Arial" pitchFamily="34" charset="-122"/>
                <a:cs typeface="Arial" pitchFamily="34" charset="-120"/>
              </a:rPr>
              <a:t>EXTERIOR  20°F</a:t>
            </a:r>
            <a:endParaRPr lang="en-US" sz="1000" dirty="0"/>
          </a:p>
        </p:txBody>
      </p:sp>
      <p:sp>
        <p:nvSpPr>
          <p:cNvPr id="12" name="Shape 10"/>
          <p:cNvSpPr/>
          <p:nvPr/>
        </p:nvSpPr>
        <p:spPr>
          <a:xfrm>
            <a:off x="2331720" y="2011680"/>
            <a:ext cx="1234440" cy="1188720"/>
          </a:xfrm>
          <a:prstGeom prst="rect">
            <a:avLst/>
          </a:prstGeom>
          <a:solidFill>
            <a:srgbClr val="F0D98A"/>
          </a:solidFill>
          <a:ln w="12700">
            <a:solidFill>
              <a:srgbClr val="D0B56A"/>
            </a:solidFill>
            <a:prstDash val="solid"/>
          </a:ln>
        </p:spPr>
      </p:sp>
      <p:sp>
        <p:nvSpPr>
          <p:cNvPr id="13" name="Shape 11"/>
          <p:cNvSpPr/>
          <p:nvPr/>
        </p:nvSpPr>
        <p:spPr>
          <a:xfrm>
            <a:off x="1051560" y="2148840"/>
            <a:ext cx="1234440" cy="91440"/>
          </a:xfrm>
          <a:prstGeom prst="rect">
            <a:avLst/>
          </a:prstGeom>
          <a:solidFill>
            <a:srgbClr val="E36B00"/>
          </a:solidFill>
          <a:ln w="12700">
            <a:solidFill>
              <a:srgbClr val="333333"/>
            </a:solidFill>
            <a:prstDash val="solid"/>
          </a:ln>
        </p:spPr>
      </p:sp>
      <p:sp>
        <p:nvSpPr>
          <p:cNvPr id="14" name="Shape 12"/>
          <p:cNvSpPr/>
          <p:nvPr/>
        </p:nvSpPr>
        <p:spPr>
          <a:xfrm>
            <a:off x="3611880" y="2148840"/>
            <a:ext cx="1417320" cy="91440"/>
          </a:xfrm>
          <a:prstGeom prst="rect">
            <a:avLst/>
          </a:prstGeom>
          <a:solidFill>
            <a:srgbClr val="D2051E"/>
          </a:solidFill>
          <a:ln w="12700">
            <a:solidFill>
              <a:srgbClr val="333333"/>
            </a:solidFill>
            <a:prstDash val="solid"/>
          </a:ln>
        </p:spPr>
      </p:sp>
      <p:sp>
        <p:nvSpPr>
          <p:cNvPr id="15" name="Shape 13"/>
          <p:cNvSpPr/>
          <p:nvPr/>
        </p:nvSpPr>
        <p:spPr>
          <a:xfrm>
            <a:off x="1051560" y="2468880"/>
            <a:ext cx="1234440" cy="91440"/>
          </a:xfrm>
          <a:prstGeom prst="rect">
            <a:avLst/>
          </a:prstGeom>
          <a:solidFill>
            <a:srgbClr val="E36B00"/>
          </a:solidFill>
          <a:ln w="12700">
            <a:solidFill>
              <a:srgbClr val="333333"/>
            </a:solidFill>
            <a:prstDash val="solid"/>
          </a:ln>
        </p:spPr>
      </p:sp>
      <p:sp>
        <p:nvSpPr>
          <p:cNvPr id="16" name="Shape 14"/>
          <p:cNvSpPr/>
          <p:nvPr/>
        </p:nvSpPr>
        <p:spPr>
          <a:xfrm>
            <a:off x="3611880" y="2468880"/>
            <a:ext cx="1417320" cy="91440"/>
          </a:xfrm>
          <a:prstGeom prst="rect">
            <a:avLst/>
          </a:prstGeom>
          <a:solidFill>
            <a:srgbClr val="D2051E"/>
          </a:solidFill>
          <a:ln w="12700">
            <a:solidFill>
              <a:srgbClr val="333333"/>
            </a:solidFill>
            <a:prstDash val="solid"/>
          </a:ln>
        </p:spPr>
      </p:sp>
      <p:sp>
        <p:nvSpPr>
          <p:cNvPr id="17" name="Shape 15"/>
          <p:cNvSpPr/>
          <p:nvPr/>
        </p:nvSpPr>
        <p:spPr>
          <a:xfrm>
            <a:off x="1051560" y="2788920"/>
            <a:ext cx="1234440" cy="91440"/>
          </a:xfrm>
          <a:prstGeom prst="rect">
            <a:avLst/>
          </a:prstGeom>
          <a:solidFill>
            <a:srgbClr val="E36B00"/>
          </a:solidFill>
          <a:ln w="12700">
            <a:solidFill>
              <a:srgbClr val="333333"/>
            </a:solidFill>
            <a:prstDash val="solid"/>
          </a:ln>
        </p:spPr>
      </p:sp>
      <p:sp>
        <p:nvSpPr>
          <p:cNvPr id="18" name="Shape 16"/>
          <p:cNvSpPr/>
          <p:nvPr/>
        </p:nvSpPr>
        <p:spPr>
          <a:xfrm>
            <a:off x="3611880" y="2788920"/>
            <a:ext cx="1417320" cy="91440"/>
          </a:xfrm>
          <a:prstGeom prst="rect">
            <a:avLst/>
          </a:prstGeom>
          <a:solidFill>
            <a:srgbClr val="D2051E"/>
          </a:solidFill>
          <a:ln w="12700">
            <a:solidFill>
              <a:srgbClr val="333333"/>
            </a:solidFill>
            <a:prstDash val="solid"/>
          </a:ln>
        </p:spPr>
      </p:sp>
      <p:sp>
        <p:nvSpPr>
          <p:cNvPr id="19" name="Text 17"/>
          <p:cNvSpPr/>
          <p:nvPr/>
        </p:nvSpPr>
        <p:spPr>
          <a:xfrm>
            <a:off x="502920" y="3429000"/>
            <a:ext cx="5303520" cy="237744"/>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Area-averaged background transmittance</a:t>
            </a:r>
            <a:endParaRPr lang="en-US" sz="1100" dirty="0"/>
          </a:p>
        </p:txBody>
      </p:sp>
      <p:sp>
        <p:nvSpPr>
          <p:cNvPr id="20" name="Text 18"/>
          <p:cNvSpPr/>
          <p:nvPr/>
        </p:nvSpPr>
        <p:spPr>
          <a:xfrm>
            <a:off x="502920" y="3685032"/>
            <a:ext cx="5303520" cy="237744"/>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Excludes subframing penalties from rails, brackets, and fasteners</a:t>
            </a:r>
            <a:endParaRPr lang="en-US" sz="1100" dirty="0"/>
          </a:p>
        </p:txBody>
      </p:sp>
      <p:sp>
        <p:nvSpPr>
          <p:cNvPr id="21" name="Text 19"/>
          <p:cNvSpPr/>
          <p:nvPr/>
        </p:nvSpPr>
        <p:spPr>
          <a:xfrm>
            <a:off x="502920" y="3941064"/>
            <a:ext cx="5303520" cy="237744"/>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Starting point for thermal calculations</a:t>
            </a:r>
            <a:endParaRPr lang="en-US" sz="1100" dirty="0"/>
          </a:p>
        </p:txBody>
      </p:sp>
      <p:sp>
        <p:nvSpPr>
          <p:cNvPr id="22" name="Shape 20"/>
          <p:cNvSpPr/>
          <p:nvPr/>
        </p:nvSpPr>
        <p:spPr>
          <a:xfrm>
            <a:off x="457200" y="4251960"/>
            <a:ext cx="2926080" cy="347472"/>
          </a:xfrm>
          <a:prstGeom prst="roundRect">
            <a:avLst>
              <a:gd name="adj" fmla="val 10526"/>
            </a:avLst>
          </a:prstGeom>
          <a:solidFill>
            <a:srgbClr val="E8F5EE"/>
          </a:solidFill>
          <a:ln w="12700">
            <a:solidFill>
              <a:srgbClr val="333333"/>
            </a:solidFill>
            <a:prstDash val="solid"/>
          </a:ln>
        </p:spPr>
      </p:sp>
      <p:pic>
        <p:nvPicPr>
          <p:cNvPr id="23" name="Image 0" descr="/workspace/deck/icons/checkCircle.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48640" y="4325112"/>
            <a:ext cx="201168" cy="201168"/>
          </a:xfrm>
          <a:prstGeom prst="rect">
            <a:avLst/>
          </a:prstGeom>
        </p:spPr>
      </p:pic>
      <p:sp>
        <p:nvSpPr>
          <p:cNvPr id="24" name="Text 21"/>
          <p:cNvSpPr/>
          <p:nvPr/>
        </p:nvSpPr>
        <p:spPr>
          <a:xfrm>
            <a:off x="822960" y="4251960"/>
            <a:ext cx="2468880" cy="347472"/>
          </a:xfrm>
          <a:prstGeom prst="rect">
            <a:avLst/>
          </a:prstGeom>
          <a:noFill/>
          <a:ln/>
        </p:spPr>
        <p:txBody>
          <a:bodyPr wrap="square" lIns="0" tIns="0" rIns="0" bIns="0" rtlCol="0" anchor="ctr"/>
          <a:lstStyle/>
          <a:p>
            <a:pPr indent="0" marL="0">
              <a:buNone/>
            </a:pPr>
            <a:r>
              <a:rPr lang="en-US" sz="1200" dirty="0">
                <a:solidFill>
                  <a:srgbClr val="2E7D4F"/>
                </a:solidFill>
                <a:latin typeface="Arial" pitchFamily="34" charset="0"/>
                <a:ea typeface="Arial" pitchFamily="34" charset="-122"/>
                <a:cs typeface="Arial" pitchFamily="34" charset="-120"/>
              </a:rPr>
              <a:t>Ideal baseline</a:t>
            </a:r>
            <a:endParaRPr lang="en-US" sz="1200" dirty="0"/>
          </a:p>
        </p:txBody>
      </p:sp>
      <p:sp>
        <p:nvSpPr>
          <p:cNvPr id="25" name="Text 22"/>
          <p:cNvSpPr/>
          <p:nvPr/>
        </p:nvSpPr>
        <p:spPr>
          <a:xfrm>
            <a:off x="3474720" y="4251960"/>
            <a:ext cx="2286000" cy="347472"/>
          </a:xfrm>
          <a:prstGeom prst="rect">
            <a:avLst/>
          </a:prstGeom>
          <a:noFill/>
          <a:ln/>
        </p:spPr>
        <p:txBody>
          <a:bodyPr wrap="square" lIns="0" tIns="0" rIns="0" bIns="0" rtlCol="0" anchor="ctr"/>
          <a:lstStyle/>
          <a:p>
            <a:pPr algn="r" indent="0" marL="0">
              <a:buNone/>
            </a:pPr>
            <a:r>
              <a:rPr lang="en-US" sz="1300" b="1" dirty="0">
                <a:solidFill>
                  <a:srgbClr val="D2051E"/>
                </a:solidFill>
                <a:latin typeface="Arial" pitchFamily="34" charset="0"/>
                <a:ea typeface="Arial" pitchFamily="34" charset="-122"/>
                <a:cs typeface="Arial" pitchFamily="34" charset="-120"/>
              </a:rPr>
              <a:t>U</a:t>
            </a:r>
            <a:pPr algn="r" indent="0" marL="0">
              <a:buNone/>
            </a:pPr>
            <a:r>
              <a:rPr lang="en-US" sz="1300" b="1" baseline="-40000" dirty="0">
                <a:solidFill>
                  <a:srgbClr val="D2051E"/>
                </a:solidFill>
                <a:latin typeface="Arial" pitchFamily="34" charset="0"/>
                <a:ea typeface="Arial" pitchFamily="34" charset="-122"/>
                <a:cs typeface="Arial" pitchFamily="34" charset="-120"/>
              </a:rPr>
              <a:t>0</a:t>
            </a:r>
            <a:pPr algn="r" indent="0" marL="0">
              <a:buNone/>
            </a:pPr>
            <a:r>
              <a:rPr lang="en-US" sz="1300" b="1" dirty="0">
                <a:solidFill>
                  <a:srgbClr val="D2051E"/>
                </a:solidFill>
                <a:latin typeface="Arial" pitchFamily="34" charset="0"/>
                <a:ea typeface="Arial" pitchFamily="34" charset="-122"/>
                <a:cs typeface="Arial" pitchFamily="34" charset="-120"/>
              </a:rPr>
              <a:t>  [W/m²·K]</a:t>
            </a:r>
            <a:endParaRPr lang="en-US" sz="1300" dirty="0"/>
          </a:p>
        </p:txBody>
      </p:sp>
      <p:sp>
        <p:nvSpPr>
          <p:cNvPr id="26" name="Shape 23"/>
          <p:cNvSpPr/>
          <p:nvPr/>
        </p:nvSpPr>
        <p:spPr>
          <a:xfrm>
            <a:off x="6126480" y="1051560"/>
            <a:ext cx="5715000" cy="3703320"/>
          </a:xfrm>
          <a:prstGeom prst="roundRect">
            <a:avLst>
              <a:gd name="adj" fmla="val 2469"/>
            </a:avLst>
          </a:prstGeom>
          <a:solidFill>
            <a:srgbClr val="FFFFFF"/>
          </a:solidFill>
          <a:ln w="12700">
            <a:solidFill>
              <a:srgbClr val="E4E4E4"/>
            </a:solidFill>
            <a:prstDash val="solid"/>
          </a:ln>
          <a:effectLst>
            <a:outerShdw sx="100000" sy="100000" kx="0" ky="0" algn="bl" rotWithShape="0" blurRad="4.653216326850003e+70" dist="1.1633040817125008e+70" dir="2.28509902503936e+83">
              <a:srgbClr val="000000">
                <a:alpha val="9.999999999999998e+83"/>
              </a:srgbClr>
            </a:outerShdw>
          </a:effectLst>
        </p:spPr>
      </p:sp>
      <p:sp>
        <p:nvSpPr>
          <p:cNvPr id="27" name="Shape 24"/>
          <p:cNvSpPr/>
          <p:nvPr/>
        </p:nvSpPr>
        <p:spPr>
          <a:xfrm>
            <a:off x="6291072" y="1188720"/>
            <a:ext cx="502920" cy="347472"/>
          </a:xfrm>
          <a:prstGeom prst="roundRect">
            <a:avLst>
              <a:gd name="adj" fmla="val 10526"/>
            </a:avLst>
          </a:prstGeom>
          <a:solidFill>
            <a:srgbClr val="D2051E"/>
          </a:solidFill>
          <a:ln w="12700">
            <a:solidFill>
              <a:srgbClr val="333333"/>
            </a:solidFill>
            <a:prstDash val="solid"/>
          </a:ln>
        </p:spPr>
      </p:sp>
      <p:sp>
        <p:nvSpPr>
          <p:cNvPr id="28" name="Text 25"/>
          <p:cNvSpPr/>
          <p:nvPr/>
        </p:nvSpPr>
        <p:spPr>
          <a:xfrm>
            <a:off x="6291072" y="1188720"/>
            <a:ext cx="502920" cy="347472"/>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02</a:t>
            </a:r>
            <a:endParaRPr lang="en-US" sz="1300" dirty="0"/>
          </a:p>
        </p:txBody>
      </p:sp>
      <p:sp>
        <p:nvSpPr>
          <p:cNvPr id="29" name="Text 26"/>
          <p:cNvSpPr/>
          <p:nvPr/>
        </p:nvSpPr>
        <p:spPr>
          <a:xfrm>
            <a:off x="6876288" y="1170432"/>
            <a:ext cx="4754880" cy="219456"/>
          </a:xfrm>
          <a:prstGeom prst="rect">
            <a:avLst/>
          </a:prstGeom>
          <a:noFill/>
          <a:ln/>
        </p:spPr>
        <p:txBody>
          <a:bodyPr wrap="square" lIns="0" tIns="0" rIns="0" bIns="0" rtlCol="0" anchor="t"/>
          <a:lstStyle/>
          <a:p>
            <a:pPr indent="0" marL="0">
              <a:buNone/>
            </a:pPr>
            <a:r>
              <a:rPr lang="en-US" sz="1600" b="1" dirty="0">
                <a:solidFill>
                  <a:srgbClr val="3F3E42"/>
                </a:solidFill>
                <a:latin typeface="Arial" pitchFamily="34" charset="0"/>
                <a:ea typeface="Arial" pitchFamily="34" charset="-122"/>
                <a:cs typeface="Arial" pitchFamily="34" charset="-120"/>
              </a:rPr>
              <a:t>Effective U-Value (U</a:t>
            </a:r>
            <a:pPr indent="0" marL="0">
              <a:buNone/>
            </a:pPr>
            <a:r>
              <a:rPr lang="en-US" sz="1600" b="1" baseline="-40000" dirty="0">
                <a:solidFill>
                  <a:srgbClr val="3F3E42"/>
                </a:solidFill>
                <a:latin typeface="Arial" pitchFamily="34" charset="0"/>
                <a:ea typeface="Arial" pitchFamily="34" charset="-122"/>
                <a:cs typeface="Arial" pitchFamily="34" charset="-120"/>
              </a:rPr>
              <a:t>eff</a:t>
            </a:r>
            <a:pPr indent="0" marL="0">
              <a:buNone/>
            </a:pPr>
            <a:r>
              <a:rPr lang="en-US" sz="1600" b="1" dirty="0">
                <a:solidFill>
                  <a:srgbClr val="3F3E42"/>
                </a:solidFill>
                <a:latin typeface="Arial" pitchFamily="34" charset="0"/>
                <a:ea typeface="Arial" pitchFamily="34" charset="-122"/>
                <a:cs typeface="Arial" pitchFamily="34" charset="-120"/>
              </a:rPr>
              <a:t>)</a:t>
            </a:r>
            <a:endParaRPr lang="en-US" sz="1600" dirty="0"/>
          </a:p>
        </p:txBody>
      </p:sp>
      <p:sp>
        <p:nvSpPr>
          <p:cNvPr id="30" name="Text 27"/>
          <p:cNvSpPr/>
          <p:nvPr/>
        </p:nvSpPr>
        <p:spPr>
          <a:xfrm>
            <a:off x="6876288" y="1389888"/>
            <a:ext cx="4754880" cy="201168"/>
          </a:xfrm>
          <a:prstGeom prst="rect">
            <a:avLst/>
          </a:prstGeom>
          <a:noFill/>
          <a:ln/>
        </p:spPr>
        <p:txBody>
          <a:bodyPr wrap="square" lIns="0" tIns="0" rIns="0" bIns="0" rtlCol="0" anchor="t"/>
          <a:lstStyle/>
          <a:p>
            <a:pPr indent="0" marL="0">
              <a:buNone/>
            </a:pPr>
            <a:r>
              <a:rPr lang="en-US" sz="1200" dirty="0">
                <a:solidFill>
                  <a:srgbClr val="6E6C70"/>
                </a:solidFill>
                <a:latin typeface="Arial" pitchFamily="34" charset="0"/>
                <a:ea typeface="Arial" pitchFamily="34" charset="-122"/>
                <a:cs typeface="Arial" pitchFamily="34" charset="-120"/>
              </a:rPr>
              <a:t>Real installed whole-wall transmittance</a:t>
            </a:r>
            <a:endParaRPr lang="en-US" sz="1200" dirty="0"/>
          </a:p>
        </p:txBody>
      </p:sp>
      <p:sp>
        <p:nvSpPr>
          <p:cNvPr id="31" name="Shape 28"/>
          <p:cNvSpPr/>
          <p:nvPr/>
        </p:nvSpPr>
        <p:spPr>
          <a:xfrm>
            <a:off x="6291072" y="1664208"/>
            <a:ext cx="5394960" cy="1691640"/>
          </a:xfrm>
          <a:prstGeom prst="roundRect">
            <a:avLst>
              <a:gd name="adj" fmla="val 3243"/>
            </a:avLst>
          </a:prstGeom>
          <a:solidFill>
            <a:srgbClr val="F7F4EA"/>
          </a:solidFill>
          <a:ln w="12700">
            <a:solidFill>
              <a:srgbClr val="333333"/>
            </a:solidFill>
            <a:prstDash val="solid"/>
          </a:ln>
        </p:spPr>
      </p:sp>
      <p:sp>
        <p:nvSpPr>
          <p:cNvPr id="32" name="Text 29"/>
          <p:cNvSpPr/>
          <p:nvPr/>
        </p:nvSpPr>
        <p:spPr>
          <a:xfrm>
            <a:off x="6400800" y="1737360"/>
            <a:ext cx="2011680" cy="201168"/>
          </a:xfrm>
          <a:prstGeom prst="rect">
            <a:avLst/>
          </a:prstGeom>
          <a:noFill/>
          <a:ln/>
        </p:spPr>
        <p:txBody>
          <a:bodyPr wrap="square" lIns="0" tIns="0" rIns="0" bIns="0" rtlCol="0" anchor="t"/>
          <a:lstStyle/>
          <a:p>
            <a:pPr indent="0" marL="0">
              <a:buNone/>
            </a:pPr>
            <a:r>
              <a:rPr lang="en-US" sz="1000" b="1" dirty="0">
                <a:solidFill>
                  <a:srgbClr val="3F3E42"/>
                </a:solidFill>
                <a:latin typeface="Arial" pitchFamily="34" charset="0"/>
                <a:ea typeface="Arial" pitchFamily="34" charset="-122"/>
                <a:cs typeface="Arial" pitchFamily="34" charset="-120"/>
              </a:rPr>
              <a:t>INTERIOR  70°F</a:t>
            </a:r>
            <a:endParaRPr lang="en-US" sz="1000" dirty="0"/>
          </a:p>
        </p:txBody>
      </p:sp>
      <p:sp>
        <p:nvSpPr>
          <p:cNvPr id="33" name="Text 30"/>
          <p:cNvSpPr/>
          <p:nvPr/>
        </p:nvSpPr>
        <p:spPr>
          <a:xfrm>
            <a:off x="9509760" y="1737360"/>
            <a:ext cx="2011680" cy="201168"/>
          </a:xfrm>
          <a:prstGeom prst="rect">
            <a:avLst/>
          </a:prstGeom>
          <a:noFill/>
          <a:ln/>
        </p:spPr>
        <p:txBody>
          <a:bodyPr wrap="square" lIns="0" tIns="0" rIns="0" bIns="0" rtlCol="0" anchor="t"/>
          <a:lstStyle/>
          <a:p>
            <a:pPr algn="r" indent="0" marL="0">
              <a:buNone/>
            </a:pPr>
            <a:r>
              <a:rPr lang="en-US" sz="1000" b="1" dirty="0">
                <a:solidFill>
                  <a:srgbClr val="3F3E42"/>
                </a:solidFill>
                <a:latin typeface="Arial" pitchFamily="34" charset="0"/>
                <a:ea typeface="Arial" pitchFamily="34" charset="-122"/>
                <a:cs typeface="Arial" pitchFamily="34" charset="-120"/>
              </a:rPr>
              <a:t>EXTERIOR  20°F</a:t>
            </a:r>
            <a:endParaRPr lang="en-US" sz="1000" dirty="0"/>
          </a:p>
        </p:txBody>
      </p:sp>
      <p:sp>
        <p:nvSpPr>
          <p:cNvPr id="34" name="Shape 31"/>
          <p:cNvSpPr/>
          <p:nvPr/>
        </p:nvSpPr>
        <p:spPr>
          <a:xfrm>
            <a:off x="8275320" y="2011680"/>
            <a:ext cx="1234440" cy="1188720"/>
          </a:xfrm>
          <a:prstGeom prst="rect">
            <a:avLst/>
          </a:prstGeom>
          <a:solidFill>
            <a:srgbClr val="F0D98A"/>
          </a:solidFill>
          <a:ln w="12700">
            <a:solidFill>
              <a:srgbClr val="D0B56A"/>
            </a:solidFill>
            <a:prstDash val="solid"/>
          </a:ln>
        </p:spPr>
      </p:sp>
      <p:sp>
        <p:nvSpPr>
          <p:cNvPr id="35" name="Shape 32"/>
          <p:cNvSpPr/>
          <p:nvPr/>
        </p:nvSpPr>
        <p:spPr>
          <a:xfrm>
            <a:off x="6583680" y="2240280"/>
            <a:ext cx="1554480" cy="109728"/>
          </a:xfrm>
          <a:prstGeom prst="rect">
            <a:avLst/>
          </a:prstGeom>
          <a:solidFill>
            <a:srgbClr val="E36B00"/>
          </a:solidFill>
          <a:ln w="12700">
            <a:solidFill>
              <a:srgbClr val="333333"/>
            </a:solidFill>
            <a:prstDash val="solid"/>
          </a:ln>
        </p:spPr>
      </p:sp>
      <p:sp>
        <p:nvSpPr>
          <p:cNvPr id="36" name="Shape 33"/>
          <p:cNvSpPr/>
          <p:nvPr/>
        </p:nvSpPr>
        <p:spPr>
          <a:xfrm>
            <a:off x="6583680" y="2606040"/>
            <a:ext cx="1554480" cy="146304"/>
          </a:xfrm>
          <a:prstGeom prst="rect">
            <a:avLst/>
          </a:prstGeom>
          <a:solidFill>
            <a:srgbClr val="D2051E"/>
          </a:solidFill>
          <a:ln w="12700">
            <a:solidFill>
              <a:srgbClr val="333333"/>
            </a:solidFill>
            <a:prstDash val="solid"/>
          </a:ln>
        </p:spPr>
      </p:sp>
      <p:sp>
        <p:nvSpPr>
          <p:cNvPr id="37" name="Shape 34"/>
          <p:cNvSpPr/>
          <p:nvPr/>
        </p:nvSpPr>
        <p:spPr>
          <a:xfrm>
            <a:off x="6583680" y="2926080"/>
            <a:ext cx="1554480" cy="91440"/>
          </a:xfrm>
          <a:prstGeom prst="rect">
            <a:avLst/>
          </a:prstGeom>
          <a:solidFill>
            <a:srgbClr val="E36B00"/>
          </a:solidFill>
          <a:ln w="12700">
            <a:solidFill>
              <a:srgbClr val="333333"/>
            </a:solidFill>
            <a:prstDash val="solid"/>
          </a:ln>
        </p:spPr>
      </p:sp>
      <p:sp>
        <p:nvSpPr>
          <p:cNvPr id="38" name="Text 35"/>
          <p:cNvSpPr/>
          <p:nvPr/>
        </p:nvSpPr>
        <p:spPr>
          <a:xfrm>
            <a:off x="9601200" y="2148840"/>
            <a:ext cx="1920240" cy="182880"/>
          </a:xfrm>
          <a:prstGeom prst="rect">
            <a:avLst/>
          </a:prstGeom>
          <a:noFill/>
          <a:ln/>
        </p:spPr>
        <p:txBody>
          <a:bodyPr wrap="square" lIns="0" tIns="0" rIns="0" bIns="0" rtlCol="0" anchor="t"/>
          <a:lstStyle/>
          <a:p>
            <a:pPr indent="0" marL="0">
              <a:buNone/>
            </a:pPr>
            <a:r>
              <a:rPr lang="en-US" sz="900" dirty="0">
                <a:solidFill>
                  <a:srgbClr val="D2051E"/>
                </a:solidFill>
                <a:latin typeface="Arial" pitchFamily="34" charset="0"/>
                <a:ea typeface="Arial" pitchFamily="34" charset="-122"/>
                <a:cs typeface="Arial" pitchFamily="34" charset="-120"/>
              </a:rPr>
              <a:t>Linear bridge  Ψ</a:t>
            </a:r>
            <a:endParaRPr lang="en-US" sz="900" dirty="0"/>
          </a:p>
        </p:txBody>
      </p:sp>
      <p:sp>
        <p:nvSpPr>
          <p:cNvPr id="39" name="Text 36"/>
          <p:cNvSpPr/>
          <p:nvPr/>
        </p:nvSpPr>
        <p:spPr>
          <a:xfrm>
            <a:off x="9601200" y="2606040"/>
            <a:ext cx="1920240" cy="182880"/>
          </a:xfrm>
          <a:prstGeom prst="rect">
            <a:avLst/>
          </a:prstGeom>
          <a:noFill/>
          <a:ln/>
        </p:spPr>
        <p:txBody>
          <a:bodyPr wrap="square" lIns="0" tIns="0" rIns="0" bIns="0" rtlCol="0" anchor="t"/>
          <a:lstStyle/>
          <a:p>
            <a:pPr indent="0" marL="0">
              <a:buNone/>
            </a:pPr>
            <a:r>
              <a:rPr lang="en-US" sz="900" dirty="0">
                <a:solidFill>
                  <a:srgbClr val="D2051E"/>
                </a:solidFill>
                <a:latin typeface="Arial" pitchFamily="34" charset="0"/>
                <a:ea typeface="Arial" pitchFamily="34" charset="-122"/>
                <a:cs typeface="Arial" pitchFamily="34" charset="-120"/>
              </a:rPr>
              <a:t>Point bridge  χ</a:t>
            </a:r>
            <a:endParaRPr lang="en-US" sz="900" dirty="0"/>
          </a:p>
        </p:txBody>
      </p:sp>
      <p:sp>
        <p:nvSpPr>
          <p:cNvPr id="40" name="Text 37"/>
          <p:cNvSpPr/>
          <p:nvPr/>
        </p:nvSpPr>
        <p:spPr>
          <a:xfrm>
            <a:off x="6355080" y="3429000"/>
            <a:ext cx="5303520" cy="237744"/>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Accounts for subframing and connection penalties</a:t>
            </a:r>
            <a:endParaRPr lang="en-US" sz="1100" dirty="0"/>
          </a:p>
        </p:txBody>
      </p:sp>
      <p:sp>
        <p:nvSpPr>
          <p:cNvPr id="41" name="Text 38"/>
          <p:cNvSpPr/>
          <p:nvPr/>
        </p:nvSpPr>
        <p:spPr>
          <a:xfrm>
            <a:off x="6355080" y="3685032"/>
            <a:ext cx="5303520" cy="237744"/>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Includes linear and point thermal bridges</a:t>
            </a:r>
            <a:endParaRPr lang="en-US" sz="1100" dirty="0"/>
          </a:p>
        </p:txBody>
      </p:sp>
      <p:sp>
        <p:nvSpPr>
          <p:cNvPr id="42" name="Text 39"/>
          <p:cNvSpPr/>
          <p:nvPr/>
        </p:nvSpPr>
        <p:spPr>
          <a:xfrm>
            <a:off x="6355080" y="3941064"/>
            <a:ext cx="5303520" cy="237744"/>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Represents the real installed wall performance designers should compare</a:t>
            </a:r>
            <a:endParaRPr lang="en-US" sz="1100" dirty="0"/>
          </a:p>
        </p:txBody>
      </p:sp>
      <p:sp>
        <p:nvSpPr>
          <p:cNvPr id="43" name="Shape 40"/>
          <p:cNvSpPr/>
          <p:nvPr/>
        </p:nvSpPr>
        <p:spPr>
          <a:xfrm>
            <a:off x="6291072" y="4251960"/>
            <a:ext cx="3108960" cy="347472"/>
          </a:xfrm>
          <a:prstGeom prst="roundRect">
            <a:avLst>
              <a:gd name="adj" fmla="val 10526"/>
            </a:avLst>
          </a:prstGeom>
          <a:solidFill>
            <a:srgbClr val="F8E6E8"/>
          </a:solidFill>
          <a:ln w="12700">
            <a:solidFill>
              <a:srgbClr val="333333"/>
            </a:solidFill>
            <a:prstDash val="solid"/>
          </a:ln>
        </p:spPr>
      </p:sp>
      <p:pic>
        <p:nvPicPr>
          <p:cNvPr id="44" name="Image 1" descr="/workspace/deck/icons/barChart.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82512" y="4325112"/>
            <a:ext cx="201168" cy="201168"/>
          </a:xfrm>
          <a:prstGeom prst="rect">
            <a:avLst/>
          </a:prstGeom>
        </p:spPr>
      </p:pic>
      <p:sp>
        <p:nvSpPr>
          <p:cNvPr id="45" name="Text 41"/>
          <p:cNvSpPr/>
          <p:nvPr/>
        </p:nvSpPr>
        <p:spPr>
          <a:xfrm>
            <a:off x="6656832" y="4251960"/>
            <a:ext cx="2651760" cy="347472"/>
          </a:xfrm>
          <a:prstGeom prst="rect">
            <a:avLst/>
          </a:prstGeom>
          <a:noFill/>
          <a:ln/>
        </p:spPr>
        <p:txBody>
          <a:bodyPr wrap="square" lIns="0" tIns="0" rIns="0" bIns="0" rtlCol="0" anchor="ctr"/>
          <a:lstStyle/>
          <a:p>
            <a:pPr indent="0" marL="0">
              <a:buNone/>
            </a:pPr>
            <a:r>
              <a:rPr lang="en-US" sz="1100" dirty="0">
                <a:solidFill>
                  <a:srgbClr val="D2051E"/>
                </a:solidFill>
                <a:latin typeface="Arial" pitchFamily="34" charset="0"/>
                <a:ea typeface="Arial" pitchFamily="34" charset="-122"/>
                <a:cs typeface="Arial" pitchFamily="34" charset="-120"/>
              </a:rPr>
              <a:t>Real installed performance</a:t>
            </a:r>
            <a:endParaRPr lang="en-US" sz="1100" dirty="0"/>
          </a:p>
        </p:txBody>
      </p:sp>
      <p:sp>
        <p:nvSpPr>
          <p:cNvPr id="46" name="Text 42"/>
          <p:cNvSpPr/>
          <p:nvPr/>
        </p:nvSpPr>
        <p:spPr>
          <a:xfrm>
            <a:off x="9418320" y="4251960"/>
            <a:ext cx="2240280" cy="347472"/>
          </a:xfrm>
          <a:prstGeom prst="rect">
            <a:avLst/>
          </a:prstGeom>
          <a:noFill/>
          <a:ln/>
        </p:spPr>
        <p:txBody>
          <a:bodyPr wrap="square" lIns="0" tIns="0" rIns="0" bIns="0" rtlCol="0" anchor="ctr"/>
          <a:lstStyle/>
          <a:p>
            <a:pPr algn="r" indent="0" marL="0">
              <a:buNone/>
            </a:pPr>
            <a:r>
              <a:rPr lang="en-US" sz="1300" b="1" dirty="0">
                <a:solidFill>
                  <a:srgbClr val="D2051E"/>
                </a:solidFill>
                <a:latin typeface="Arial" pitchFamily="34" charset="0"/>
                <a:ea typeface="Arial" pitchFamily="34" charset="-122"/>
                <a:cs typeface="Arial" pitchFamily="34" charset="-120"/>
              </a:rPr>
              <a:t>U</a:t>
            </a:r>
            <a:pPr algn="r" indent="0" marL="0">
              <a:buNone/>
            </a:pPr>
            <a:r>
              <a:rPr lang="en-US" sz="1300" b="1" baseline="-40000" dirty="0">
                <a:solidFill>
                  <a:srgbClr val="D2051E"/>
                </a:solidFill>
                <a:latin typeface="Arial" pitchFamily="34" charset="0"/>
                <a:ea typeface="Arial" pitchFamily="34" charset="-122"/>
                <a:cs typeface="Arial" pitchFamily="34" charset="-120"/>
              </a:rPr>
              <a:t>eff</a:t>
            </a:r>
            <a:pPr algn="r" indent="0" marL="0">
              <a:buNone/>
            </a:pPr>
            <a:r>
              <a:rPr lang="en-US" sz="1300" b="1" dirty="0">
                <a:solidFill>
                  <a:srgbClr val="D2051E"/>
                </a:solidFill>
                <a:latin typeface="Arial" pitchFamily="34" charset="0"/>
                <a:ea typeface="Arial" pitchFamily="34" charset="-122"/>
                <a:cs typeface="Arial" pitchFamily="34" charset="-120"/>
              </a:rPr>
              <a:t>  [W/m²·K]</a:t>
            </a:r>
            <a:endParaRPr lang="en-US" sz="1300" dirty="0"/>
          </a:p>
        </p:txBody>
      </p:sp>
      <p:sp>
        <p:nvSpPr>
          <p:cNvPr id="47" name="Shape 43"/>
          <p:cNvSpPr/>
          <p:nvPr/>
        </p:nvSpPr>
        <p:spPr>
          <a:xfrm>
            <a:off x="3383280" y="4828032"/>
            <a:ext cx="5394960" cy="347472"/>
          </a:xfrm>
          <a:prstGeom prst="roundRect">
            <a:avLst>
              <a:gd name="adj" fmla="val 21053"/>
            </a:avLst>
          </a:prstGeom>
          <a:solidFill>
            <a:srgbClr val="F3F3F3"/>
          </a:solidFill>
          <a:ln w="12700">
            <a:solidFill>
              <a:srgbClr val="333333"/>
            </a:solidFill>
            <a:prstDash val="solid"/>
          </a:ln>
        </p:spPr>
      </p:sp>
      <p:sp>
        <p:nvSpPr>
          <p:cNvPr id="48" name="Text 44"/>
          <p:cNvSpPr/>
          <p:nvPr/>
        </p:nvSpPr>
        <p:spPr>
          <a:xfrm>
            <a:off x="3383280" y="4828032"/>
            <a:ext cx="5394960" cy="347472"/>
          </a:xfrm>
          <a:prstGeom prst="rect">
            <a:avLst/>
          </a:prstGeom>
          <a:noFill/>
          <a:ln/>
        </p:spPr>
        <p:txBody>
          <a:bodyPr wrap="square" lIns="0" tIns="0" rIns="0" bIns="0" rtlCol="0" anchor="ctr"/>
          <a:lstStyle/>
          <a:p>
            <a:pPr algn="ctr" indent="0" marL="0">
              <a:buNone/>
            </a:pPr>
            <a:r>
              <a:rPr lang="en-US" sz="1200" dirty="0">
                <a:solidFill>
                  <a:srgbClr val="3F3E42"/>
                </a:solidFill>
                <a:latin typeface="Arial" pitchFamily="34" charset="0"/>
                <a:ea typeface="Arial" pitchFamily="34" charset="-122"/>
                <a:cs typeface="Arial" pitchFamily="34" charset="-120"/>
              </a:rPr>
              <a:t>Add thermal-bridge effects  →  installed heat flow increases</a:t>
            </a:r>
            <a:endParaRPr lang="en-US" sz="1200" dirty="0"/>
          </a:p>
        </p:txBody>
      </p:sp>
      <p:sp>
        <p:nvSpPr>
          <p:cNvPr id="49" name="Shape 45"/>
          <p:cNvSpPr/>
          <p:nvPr/>
        </p:nvSpPr>
        <p:spPr>
          <a:xfrm>
            <a:off x="292608" y="5257800"/>
            <a:ext cx="11612880" cy="1005840"/>
          </a:xfrm>
          <a:prstGeom prst="roundRect">
            <a:avLst>
              <a:gd name="adj" fmla="val 7273"/>
            </a:avLst>
          </a:prstGeom>
          <a:solidFill>
            <a:srgbClr val="FFFFFF"/>
          </a:solidFill>
          <a:ln w="12700">
            <a:solidFill>
              <a:srgbClr val="E4E4E4"/>
            </a:solidFill>
            <a:prstDash val="solid"/>
          </a:ln>
        </p:spPr>
      </p:sp>
      <p:sp>
        <p:nvSpPr>
          <p:cNvPr id="50" name="Text 46"/>
          <p:cNvSpPr/>
          <p:nvPr/>
        </p:nvSpPr>
        <p:spPr>
          <a:xfrm>
            <a:off x="457200" y="5321808"/>
            <a:ext cx="6035040" cy="868680"/>
          </a:xfrm>
          <a:prstGeom prst="rect">
            <a:avLst/>
          </a:prstGeom>
          <a:noFill/>
          <a:ln/>
        </p:spPr>
        <p:txBody>
          <a:bodyPr wrap="square" lIns="0" tIns="0" rIns="0" bIns="0" rtlCol="0" anchor="ctr"/>
          <a:lstStyle/>
          <a:p>
            <a:pPr indent="0" marL="0">
              <a:buNone/>
            </a:pPr>
            <a:r>
              <a:rPr lang="en-US" sz="1600" b="1" dirty="0">
                <a:solidFill>
                  <a:srgbClr val="3F3E42"/>
                </a:solidFill>
                <a:latin typeface="Arial" pitchFamily="34" charset="0"/>
                <a:ea typeface="Arial" pitchFamily="34" charset="-122"/>
                <a:cs typeface="Arial" pitchFamily="34" charset="-120"/>
              </a:rPr>
              <a:t>U</a:t>
            </a:r>
            <a:pPr indent="0" marL="0">
              <a:buNone/>
            </a:pPr>
            <a:r>
              <a:rPr lang="en-US" sz="1600" b="1" baseline="-40000" dirty="0">
                <a:solidFill>
                  <a:srgbClr val="3F3E42"/>
                </a:solidFill>
                <a:latin typeface="Arial" pitchFamily="34" charset="0"/>
                <a:ea typeface="Arial" pitchFamily="34" charset="-122"/>
                <a:cs typeface="Arial" pitchFamily="34" charset="-120"/>
              </a:rPr>
              <a:t>eff</a:t>
            </a:r>
            <a:pPr indent="0" marL="0">
              <a:buNone/>
            </a:pPr>
            <a:r>
              <a:rPr lang="en-US" sz="1600" b="1" dirty="0">
                <a:solidFill>
                  <a:srgbClr val="3F3E42"/>
                </a:solidFill>
                <a:latin typeface="Arial" pitchFamily="34" charset="0"/>
                <a:ea typeface="Arial" pitchFamily="34" charset="-122"/>
                <a:cs typeface="Arial" pitchFamily="34" charset="-120"/>
              </a:rPr>
              <a:t>  =  U</a:t>
            </a:r>
            <a:pPr indent="0" marL="0">
              <a:buNone/>
            </a:pPr>
            <a:r>
              <a:rPr lang="en-US" sz="1600" b="1" baseline="-40000" dirty="0">
                <a:solidFill>
                  <a:srgbClr val="3F3E42"/>
                </a:solidFill>
                <a:latin typeface="Arial" pitchFamily="34" charset="0"/>
                <a:ea typeface="Arial" pitchFamily="34" charset="-122"/>
                <a:cs typeface="Arial" pitchFamily="34" charset="-120"/>
              </a:rPr>
              <a:t>0</a:t>
            </a:r>
            <a:pPr indent="0" marL="0">
              <a:buNone/>
            </a:pPr>
            <a:r>
              <a:rPr lang="en-US" sz="1600" b="1" dirty="0">
                <a:solidFill>
                  <a:srgbClr val="3F3E42"/>
                </a:solidFill>
                <a:latin typeface="Arial" pitchFamily="34" charset="0"/>
                <a:ea typeface="Arial" pitchFamily="34" charset="-122"/>
                <a:cs typeface="Arial" pitchFamily="34" charset="-120"/>
              </a:rPr>
              <a:t>  +  Σ(Ψ · L)/A  +  Σ(χ · n)/A</a:t>
            </a:r>
            <a:endParaRPr lang="en-US" sz="1600" dirty="0"/>
          </a:p>
        </p:txBody>
      </p:sp>
      <p:sp>
        <p:nvSpPr>
          <p:cNvPr id="51" name="Text 47"/>
          <p:cNvSpPr/>
          <p:nvPr/>
        </p:nvSpPr>
        <p:spPr>
          <a:xfrm>
            <a:off x="6537960" y="5321808"/>
            <a:ext cx="5166360" cy="868680"/>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U0 = clear-field transmittance     Ψ = linear thermal transmittance     χ = point thermal transmittance</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L = total bridge length     n = number of point bridges     A = wall area</a:t>
            </a:r>
            <a:endParaRPr lang="en-US" sz="1100" dirty="0"/>
          </a:p>
        </p:txBody>
      </p:sp>
      <p:sp>
        <p:nvSpPr>
          <p:cNvPr id="52" name="Shape 48"/>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53" name="Text 49"/>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54" name="Text 50"/>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55" name="Text 51"/>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16</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U-value </a:t>
            </a:r>
            <a:pPr indent="0" marL="0">
              <a:buNone/>
            </a:pPr>
            <a:r>
              <a:rPr lang="en-US" sz="2600" dirty="0">
                <a:solidFill>
                  <a:srgbClr val="3F3E42"/>
                </a:solidFill>
                <a:latin typeface="Arial" pitchFamily="34" charset="0"/>
                <a:ea typeface="Arial" pitchFamily="34" charset="-122"/>
                <a:cs typeface="Arial" pitchFamily="34" charset="-120"/>
              </a:rPr>
              <a:t>vs. </a:t>
            </a:r>
            <a:pPr indent="0" marL="0">
              <a:buNone/>
            </a:pPr>
            <a:r>
              <a:rPr lang="en-US" sz="2600" b="1" dirty="0">
                <a:solidFill>
                  <a:srgbClr val="D2051E"/>
                </a:solidFill>
                <a:latin typeface="Arial" pitchFamily="34" charset="0"/>
                <a:ea typeface="Arial" pitchFamily="34" charset="-122"/>
                <a:cs typeface="Arial" pitchFamily="34" charset="-120"/>
              </a:rPr>
              <a:t>R-value</a:t>
            </a:r>
            <a:endParaRPr lang="en-US" sz="2600" dirty="0"/>
          </a:p>
        </p:txBody>
      </p:sp>
      <p:sp>
        <p:nvSpPr>
          <p:cNvPr id="3"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U-value tells how easily heat flows through the wall. R-value tells how strongly the wall resists heat flow.</a:t>
            </a:r>
            <a:endParaRPr lang="en-US" sz="1400" dirty="0"/>
          </a:p>
        </p:txBody>
      </p:sp>
      <p:sp>
        <p:nvSpPr>
          <p:cNvPr id="4" name="Shape 2"/>
          <p:cNvSpPr/>
          <p:nvPr/>
        </p:nvSpPr>
        <p:spPr>
          <a:xfrm>
            <a:off x="292608" y="1051560"/>
            <a:ext cx="5074920" cy="4160520"/>
          </a:xfrm>
          <a:prstGeom prst="roundRect">
            <a:avLst>
              <a:gd name="adj" fmla="val 2637"/>
            </a:avLst>
          </a:prstGeom>
          <a:solidFill>
            <a:srgbClr val="FFFFFF"/>
          </a:solidFill>
          <a:ln w="12700">
            <a:solidFill>
              <a:srgbClr val="E4E4E4"/>
            </a:solidFill>
            <a:prstDash val="solid"/>
          </a:ln>
          <a:effectLst>
            <a:outerShdw sx="100000" sy="100000" kx="0" ky="0" algn="bl" rotWithShape="0" blurRad="5.909584735099504e+74" dist="1.477396183774876e+74" dir="1.371059415023616e+88">
              <a:srgbClr val="000000">
                <a:alpha val="9.999999999999999e+88"/>
              </a:srgbClr>
            </a:outerShdw>
          </a:effectLst>
        </p:spPr>
      </p:sp>
      <p:sp>
        <p:nvSpPr>
          <p:cNvPr id="5" name="Text 3"/>
          <p:cNvSpPr/>
          <p:nvPr/>
        </p:nvSpPr>
        <p:spPr>
          <a:xfrm>
            <a:off x="292608" y="1170432"/>
            <a:ext cx="5074920" cy="347472"/>
          </a:xfrm>
          <a:prstGeom prst="rect">
            <a:avLst/>
          </a:prstGeom>
          <a:noFill/>
          <a:ln/>
        </p:spPr>
        <p:txBody>
          <a:bodyPr wrap="square" lIns="0" tIns="0" rIns="0" bIns="0" rtlCol="0" anchor="t"/>
          <a:lstStyle/>
          <a:p>
            <a:pPr algn="ctr" indent="0" marL="0">
              <a:buNone/>
            </a:pPr>
            <a:r>
              <a:rPr lang="en-US" sz="2200" b="1" dirty="0">
                <a:solidFill>
                  <a:srgbClr val="D2051E"/>
                </a:solidFill>
                <a:latin typeface="Arial" pitchFamily="34" charset="0"/>
                <a:ea typeface="Arial" pitchFamily="34" charset="-122"/>
                <a:cs typeface="Arial" pitchFamily="34" charset="-120"/>
              </a:rPr>
              <a:t>U-Value</a:t>
            </a:r>
            <a:endParaRPr lang="en-US" sz="2200" dirty="0"/>
          </a:p>
        </p:txBody>
      </p:sp>
      <p:sp>
        <p:nvSpPr>
          <p:cNvPr id="6" name="Text 4"/>
          <p:cNvSpPr/>
          <p:nvPr/>
        </p:nvSpPr>
        <p:spPr>
          <a:xfrm>
            <a:off x="457200" y="1517904"/>
            <a:ext cx="4754880" cy="256032"/>
          </a:xfrm>
          <a:prstGeom prst="rect">
            <a:avLst/>
          </a:prstGeom>
          <a:noFill/>
          <a:ln/>
        </p:spPr>
        <p:txBody>
          <a:bodyPr wrap="square" lIns="0" tIns="0" rIns="0" bIns="0" rtlCol="0" anchor="t"/>
          <a:lstStyle/>
          <a:p>
            <a:pPr algn="ctr" indent="0" marL="0">
              <a:buNone/>
            </a:pPr>
            <a:r>
              <a:rPr lang="en-US" sz="1300" dirty="0">
                <a:solidFill>
                  <a:srgbClr val="5A585C"/>
                </a:solidFill>
                <a:latin typeface="Arial" pitchFamily="34" charset="0"/>
                <a:ea typeface="Arial" pitchFamily="34" charset="-122"/>
                <a:cs typeface="Arial" pitchFamily="34" charset="-120"/>
              </a:rPr>
              <a:t>Heat flow rate through the wall assembly</a:t>
            </a:r>
            <a:endParaRPr lang="en-US" sz="1300" dirty="0"/>
          </a:p>
        </p:txBody>
      </p:sp>
      <p:sp>
        <p:nvSpPr>
          <p:cNvPr id="7" name="Shape 5"/>
          <p:cNvSpPr/>
          <p:nvPr/>
        </p:nvSpPr>
        <p:spPr>
          <a:xfrm>
            <a:off x="502920" y="1874520"/>
            <a:ext cx="4663440" cy="1417320"/>
          </a:xfrm>
          <a:prstGeom prst="roundRect">
            <a:avLst>
              <a:gd name="adj" fmla="val 3871"/>
            </a:avLst>
          </a:prstGeom>
          <a:solidFill>
            <a:srgbClr val="F7F4EA"/>
          </a:solidFill>
          <a:ln w="12700">
            <a:solidFill>
              <a:srgbClr val="333333"/>
            </a:solidFill>
            <a:prstDash val="solid"/>
          </a:ln>
        </p:spPr>
      </p:sp>
      <p:sp>
        <p:nvSpPr>
          <p:cNvPr id="8" name="Text 6"/>
          <p:cNvSpPr/>
          <p:nvPr/>
        </p:nvSpPr>
        <p:spPr>
          <a:xfrm>
            <a:off x="640080" y="1965960"/>
            <a:ext cx="1828800" cy="201168"/>
          </a:xfrm>
          <a:prstGeom prst="rect">
            <a:avLst/>
          </a:prstGeom>
          <a:noFill/>
          <a:ln/>
        </p:spPr>
        <p:txBody>
          <a:bodyPr wrap="square" lIns="0" tIns="0" rIns="0" bIns="0" rtlCol="0" anchor="t"/>
          <a:lstStyle/>
          <a:p>
            <a:pPr indent="0" marL="0">
              <a:buNone/>
            </a:pPr>
            <a:r>
              <a:rPr lang="en-US" sz="1000" b="1" dirty="0">
                <a:solidFill>
                  <a:srgbClr val="3F3E42"/>
                </a:solidFill>
                <a:latin typeface="Arial" pitchFamily="34" charset="0"/>
                <a:ea typeface="Arial" pitchFamily="34" charset="-122"/>
                <a:cs typeface="Arial" pitchFamily="34" charset="-120"/>
              </a:rPr>
              <a:t>INTERIOR  70°F</a:t>
            </a:r>
            <a:endParaRPr lang="en-US" sz="1000" dirty="0"/>
          </a:p>
        </p:txBody>
      </p:sp>
      <p:sp>
        <p:nvSpPr>
          <p:cNvPr id="9" name="Text 7"/>
          <p:cNvSpPr/>
          <p:nvPr/>
        </p:nvSpPr>
        <p:spPr>
          <a:xfrm>
            <a:off x="3200400" y="1965960"/>
            <a:ext cx="1828800" cy="201168"/>
          </a:xfrm>
          <a:prstGeom prst="rect">
            <a:avLst/>
          </a:prstGeom>
          <a:noFill/>
          <a:ln/>
        </p:spPr>
        <p:txBody>
          <a:bodyPr wrap="square" lIns="0" tIns="0" rIns="0" bIns="0" rtlCol="0" anchor="t"/>
          <a:lstStyle/>
          <a:p>
            <a:pPr algn="r" indent="0" marL="0">
              <a:buNone/>
            </a:pPr>
            <a:r>
              <a:rPr lang="en-US" sz="1000" b="1" dirty="0">
                <a:solidFill>
                  <a:srgbClr val="3F3E42"/>
                </a:solidFill>
                <a:latin typeface="Arial" pitchFamily="34" charset="0"/>
                <a:ea typeface="Arial" pitchFamily="34" charset="-122"/>
                <a:cs typeface="Arial" pitchFamily="34" charset="-120"/>
              </a:rPr>
              <a:t>EXTERIOR  20°F</a:t>
            </a:r>
            <a:endParaRPr lang="en-US" sz="1000" dirty="0"/>
          </a:p>
        </p:txBody>
      </p:sp>
      <p:sp>
        <p:nvSpPr>
          <p:cNvPr id="10" name="Shape 8"/>
          <p:cNvSpPr/>
          <p:nvPr/>
        </p:nvSpPr>
        <p:spPr>
          <a:xfrm>
            <a:off x="1188720" y="2286000"/>
            <a:ext cx="3108960" cy="128016"/>
          </a:xfrm>
          <a:prstGeom prst="rect">
            <a:avLst/>
          </a:prstGeom>
          <a:solidFill>
            <a:srgbClr val="E36B00"/>
          </a:solidFill>
          <a:ln w="12700">
            <a:solidFill>
              <a:srgbClr val="333333"/>
            </a:solidFill>
            <a:prstDash val="solid"/>
          </a:ln>
        </p:spPr>
      </p:sp>
      <p:sp>
        <p:nvSpPr>
          <p:cNvPr id="11" name="Shape 9"/>
          <p:cNvSpPr/>
          <p:nvPr/>
        </p:nvSpPr>
        <p:spPr>
          <a:xfrm>
            <a:off x="1188720" y="2578608"/>
            <a:ext cx="3108960" cy="128016"/>
          </a:xfrm>
          <a:prstGeom prst="rect">
            <a:avLst/>
          </a:prstGeom>
          <a:solidFill>
            <a:srgbClr val="D2051E"/>
          </a:solidFill>
          <a:ln w="12700">
            <a:solidFill>
              <a:srgbClr val="333333"/>
            </a:solidFill>
            <a:prstDash val="solid"/>
          </a:ln>
        </p:spPr>
      </p:sp>
      <p:sp>
        <p:nvSpPr>
          <p:cNvPr id="12" name="Shape 10"/>
          <p:cNvSpPr/>
          <p:nvPr/>
        </p:nvSpPr>
        <p:spPr>
          <a:xfrm>
            <a:off x="1188720" y="2871216"/>
            <a:ext cx="3108960" cy="128016"/>
          </a:xfrm>
          <a:prstGeom prst="rect">
            <a:avLst/>
          </a:prstGeom>
          <a:solidFill>
            <a:srgbClr val="E36B00"/>
          </a:solidFill>
          <a:ln w="12700">
            <a:solidFill>
              <a:srgbClr val="333333"/>
            </a:solidFill>
            <a:prstDash val="solid"/>
          </a:ln>
        </p:spPr>
      </p:sp>
      <p:sp>
        <p:nvSpPr>
          <p:cNvPr id="13" name="Text 11"/>
          <p:cNvSpPr/>
          <p:nvPr/>
        </p:nvSpPr>
        <p:spPr>
          <a:xfrm>
            <a:off x="457200" y="3364992"/>
            <a:ext cx="4754880" cy="256032"/>
          </a:xfrm>
          <a:prstGeom prst="rect">
            <a:avLst/>
          </a:prstGeom>
          <a:noFill/>
          <a:ln/>
        </p:spPr>
        <p:txBody>
          <a:bodyPr wrap="square" lIns="0" tIns="0" rIns="0" bIns="0" rtlCol="0" anchor="t"/>
          <a:lstStyle/>
          <a:p>
            <a:pPr algn="ctr" indent="0" marL="0">
              <a:buNone/>
            </a:pPr>
            <a:r>
              <a:rPr lang="en-US" sz="1300" dirty="0">
                <a:solidFill>
                  <a:srgbClr val="D2051E"/>
                </a:solidFill>
                <a:latin typeface="Arial" pitchFamily="34" charset="0"/>
                <a:ea typeface="Arial" pitchFamily="34" charset="-122"/>
                <a:cs typeface="Arial" pitchFamily="34" charset="-120"/>
              </a:rPr>
              <a:t>Lower U = less heat escapes</a:t>
            </a:r>
            <a:endParaRPr lang="en-US" sz="1300" dirty="0"/>
          </a:p>
        </p:txBody>
      </p:sp>
      <p:sp>
        <p:nvSpPr>
          <p:cNvPr id="14" name="Text 12"/>
          <p:cNvSpPr/>
          <p:nvPr/>
        </p:nvSpPr>
        <p:spPr>
          <a:xfrm>
            <a:off x="548640" y="3703320"/>
            <a:ext cx="4617720" cy="2743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  Measures how easily heat moves through the assembly</a:t>
            </a:r>
            <a:endParaRPr lang="en-US" sz="1300" dirty="0"/>
          </a:p>
        </p:txBody>
      </p:sp>
      <p:sp>
        <p:nvSpPr>
          <p:cNvPr id="15" name="Text 13"/>
          <p:cNvSpPr/>
          <p:nvPr/>
        </p:nvSpPr>
        <p:spPr>
          <a:xfrm>
            <a:off x="548640" y="3995928"/>
            <a:ext cx="4617720" cy="2743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  Lower U-value = better thermal performance</a:t>
            </a:r>
            <a:endParaRPr lang="en-US" sz="1300" dirty="0"/>
          </a:p>
        </p:txBody>
      </p:sp>
      <p:sp>
        <p:nvSpPr>
          <p:cNvPr id="16" name="Text 14"/>
          <p:cNvSpPr/>
          <p:nvPr/>
        </p:nvSpPr>
        <p:spPr>
          <a:xfrm>
            <a:off x="548640" y="4288536"/>
            <a:ext cx="4617720" cy="2743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  Typical unit: W/m²·K (or BTU/h·ft²·°F)</a:t>
            </a:r>
            <a:endParaRPr lang="en-US" sz="1300" dirty="0"/>
          </a:p>
        </p:txBody>
      </p:sp>
      <p:sp>
        <p:nvSpPr>
          <p:cNvPr id="17" name="Shape 15"/>
          <p:cNvSpPr/>
          <p:nvPr/>
        </p:nvSpPr>
        <p:spPr>
          <a:xfrm>
            <a:off x="1051560" y="4617720"/>
            <a:ext cx="3566160" cy="411480"/>
          </a:xfrm>
          <a:prstGeom prst="roundRect">
            <a:avLst>
              <a:gd name="adj" fmla="val 17778"/>
            </a:avLst>
          </a:prstGeom>
          <a:solidFill>
            <a:srgbClr val="FFFFFF"/>
          </a:solidFill>
          <a:ln w="12700">
            <a:solidFill>
              <a:srgbClr val="D2051E"/>
            </a:solidFill>
            <a:prstDash val="solid"/>
          </a:ln>
        </p:spPr>
      </p:sp>
      <p:pic>
        <p:nvPicPr>
          <p:cNvPr id="18" name="Image 0" descr="/workspace/deck/icons/gauge.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34440" y="4700016"/>
            <a:ext cx="237744" cy="237744"/>
          </a:xfrm>
          <a:prstGeom prst="rect">
            <a:avLst/>
          </a:prstGeom>
        </p:spPr>
      </p:pic>
      <p:sp>
        <p:nvSpPr>
          <p:cNvPr id="19" name="Text 16"/>
          <p:cNvSpPr/>
          <p:nvPr/>
        </p:nvSpPr>
        <p:spPr>
          <a:xfrm>
            <a:off x="1554480" y="4617720"/>
            <a:ext cx="2926080" cy="411480"/>
          </a:xfrm>
          <a:prstGeom prst="rect">
            <a:avLst/>
          </a:prstGeom>
          <a:noFill/>
          <a:ln/>
        </p:spPr>
        <p:txBody>
          <a:bodyPr wrap="square" lIns="0" tIns="0" rIns="0" bIns="0" rtlCol="0" anchor="ctr"/>
          <a:lstStyle/>
          <a:p>
            <a:pPr indent="0" marL="0">
              <a:buNone/>
            </a:pPr>
            <a:r>
              <a:rPr lang="en-US" sz="1300" dirty="0">
                <a:solidFill>
                  <a:srgbClr val="D2051E"/>
                </a:solidFill>
                <a:latin typeface="Arial" pitchFamily="34" charset="0"/>
                <a:ea typeface="Arial" pitchFamily="34" charset="-122"/>
                <a:cs typeface="Arial" pitchFamily="34" charset="-120"/>
              </a:rPr>
              <a:t>Think: speed of heat leak</a:t>
            </a:r>
            <a:endParaRPr lang="en-US" sz="1300" dirty="0"/>
          </a:p>
        </p:txBody>
      </p:sp>
      <p:sp>
        <p:nvSpPr>
          <p:cNvPr id="20" name="Text 17"/>
          <p:cNvSpPr/>
          <p:nvPr/>
        </p:nvSpPr>
        <p:spPr>
          <a:xfrm>
            <a:off x="5440680" y="2148840"/>
            <a:ext cx="1325880" cy="457200"/>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Inverse</a:t>
            </a:r>
            <a:endParaRPr lang="en-US" sz="1200" dirty="0"/>
          </a:p>
          <a:p>
            <a:pPr algn="ctr" indent="0" marL="0">
              <a:buNone/>
            </a:pPr>
            <a:r>
              <a:rPr lang="en-US" sz="1200" dirty="0">
                <a:solidFill>
                  <a:srgbClr val="5A585C"/>
                </a:solidFill>
                <a:latin typeface="Arial" pitchFamily="34" charset="0"/>
                <a:ea typeface="Arial" pitchFamily="34" charset="-122"/>
                <a:cs typeface="Arial" pitchFamily="34" charset="-120"/>
              </a:rPr>
              <a:t>relationship</a:t>
            </a:r>
            <a:endParaRPr lang="en-US" sz="1200" dirty="0"/>
          </a:p>
        </p:txBody>
      </p:sp>
      <p:sp>
        <p:nvSpPr>
          <p:cNvPr id="21" name="Shape 18"/>
          <p:cNvSpPr/>
          <p:nvPr/>
        </p:nvSpPr>
        <p:spPr>
          <a:xfrm>
            <a:off x="5577840" y="2651760"/>
            <a:ext cx="1051560" cy="0"/>
          </a:xfrm>
          <a:prstGeom prst="line">
            <a:avLst/>
          </a:prstGeom>
          <a:noFill/>
          <a:ln w="12700">
            <a:solidFill>
              <a:srgbClr val="D0D0D0"/>
            </a:solidFill>
            <a:prstDash val="solid"/>
          </a:ln>
        </p:spPr>
      </p:sp>
      <p:sp>
        <p:nvSpPr>
          <p:cNvPr id="22" name="Text 19"/>
          <p:cNvSpPr/>
          <p:nvPr/>
        </p:nvSpPr>
        <p:spPr>
          <a:xfrm>
            <a:off x="5440680" y="2788920"/>
            <a:ext cx="1325880" cy="640080"/>
          </a:xfrm>
          <a:prstGeom prst="rect">
            <a:avLst/>
          </a:prstGeom>
          <a:noFill/>
          <a:ln/>
        </p:spPr>
        <p:txBody>
          <a:bodyPr wrap="square" lIns="0" tIns="0" rIns="0" bIns="0" rtlCol="0" anchor="t"/>
          <a:lstStyle/>
          <a:p>
            <a:pPr algn="ctr" indent="0" marL="0">
              <a:buNone/>
            </a:pPr>
            <a:r>
              <a:rPr lang="en-US" sz="1600" b="1" dirty="0">
                <a:solidFill>
                  <a:srgbClr val="3F3E42"/>
                </a:solidFill>
                <a:latin typeface="Arial" pitchFamily="34" charset="0"/>
                <a:ea typeface="Arial" pitchFamily="34" charset="-122"/>
                <a:cs typeface="Arial" pitchFamily="34" charset="-120"/>
              </a:rPr>
              <a:t>U = 1 / R</a:t>
            </a:r>
            <a:endParaRPr lang="en-US" sz="1600" dirty="0"/>
          </a:p>
          <a:p>
            <a:pPr algn="ctr" indent="0" marL="0">
              <a:buNone/>
            </a:pPr>
            <a:r>
              <a:rPr lang="en-US" sz="1600" b="1" dirty="0">
                <a:solidFill>
                  <a:srgbClr val="3F3E42"/>
                </a:solidFill>
                <a:latin typeface="Arial" pitchFamily="34" charset="0"/>
                <a:ea typeface="Arial" pitchFamily="34" charset="-122"/>
                <a:cs typeface="Arial" pitchFamily="34" charset="-120"/>
              </a:rPr>
              <a:t>R = 1 / U</a:t>
            </a:r>
            <a:endParaRPr lang="en-US" sz="1600" dirty="0"/>
          </a:p>
        </p:txBody>
      </p:sp>
      <p:sp>
        <p:nvSpPr>
          <p:cNvPr id="23" name="Shape 20"/>
          <p:cNvSpPr/>
          <p:nvPr/>
        </p:nvSpPr>
        <p:spPr>
          <a:xfrm>
            <a:off x="6839712" y="1051560"/>
            <a:ext cx="5074920" cy="4160520"/>
          </a:xfrm>
          <a:prstGeom prst="roundRect">
            <a:avLst>
              <a:gd name="adj" fmla="val 2637"/>
            </a:avLst>
          </a:prstGeom>
          <a:solidFill>
            <a:srgbClr val="FFFFFF"/>
          </a:solidFill>
          <a:ln w="12700">
            <a:solidFill>
              <a:srgbClr val="E4E4E4"/>
            </a:solidFill>
            <a:prstDash val="solid"/>
          </a:ln>
          <a:effectLst>
            <a:outerShdw sx="100000" sy="100000" kx="0" ky="0" algn="bl" rotWithShape="0" blurRad="7.50517261357637e+78" dist="1.8762931533940924e+78" dir="8.226356490141696e+92">
              <a:srgbClr val="000000">
                <a:alpha val="9.999999999999998e+93"/>
              </a:srgbClr>
            </a:outerShdw>
          </a:effectLst>
        </p:spPr>
      </p:sp>
      <p:sp>
        <p:nvSpPr>
          <p:cNvPr id="24" name="Text 21"/>
          <p:cNvSpPr/>
          <p:nvPr/>
        </p:nvSpPr>
        <p:spPr>
          <a:xfrm>
            <a:off x="6839712" y="1170432"/>
            <a:ext cx="5074920" cy="347472"/>
          </a:xfrm>
          <a:prstGeom prst="rect">
            <a:avLst/>
          </a:prstGeom>
          <a:noFill/>
          <a:ln/>
        </p:spPr>
        <p:txBody>
          <a:bodyPr wrap="square" lIns="0" tIns="0" rIns="0" bIns="0" rtlCol="0" anchor="t"/>
          <a:lstStyle/>
          <a:p>
            <a:pPr algn="ctr" indent="0" marL="0">
              <a:buNone/>
            </a:pPr>
            <a:r>
              <a:rPr lang="en-US" sz="2200" b="1" dirty="0">
                <a:solidFill>
                  <a:srgbClr val="D2051E"/>
                </a:solidFill>
                <a:latin typeface="Arial" pitchFamily="34" charset="0"/>
                <a:ea typeface="Arial" pitchFamily="34" charset="-122"/>
                <a:cs typeface="Arial" pitchFamily="34" charset="-120"/>
              </a:rPr>
              <a:t>R-Value</a:t>
            </a:r>
            <a:endParaRPr lang="en-US" sz="2200" dirty="0"/>
          </a:p>
        </p:txBody>
      </p:sp>
      <p:sp>
        <p:nvSpPr>
          <p:cNvPr id="25" name="Text 22"/>
          <p:cNvSpPr/>
          <p:nvPr/>
        </p:nvSpPr>
        <p:spPr>
          <a:xfrm>
            <a:off x="6995160" y="1517904"/>
            <a:ext cx="4754880" cy="256032"/>
          </a:xfrm>
          <a:prstGeom prst="rect">
            <a:avLst/>
          </a:prstGeom>
          <a:noFill/>
          <a:ln/>
        </p:spPr>
        <p:txBody>
          <a:bodyPr wrap="square" lIns="0" tIns="0" rIns="0" bIns="0" rtlCol="0" anchor="t"/>
          <a:lstStyle/>
          <a:p>
            <a:pPr algn="ctr" indent="0" marL="0">
              <a:buNone/>
            </a:pPr>
            <a:r>
              <a:rPr lang="en-US" sz="1300" dirty="0">
                <a:solidFill>
                  <a:srgbClr val="5A585C"/>
                </a:solidFill>
                <a:latin typeface="Arial" pitchFamily="34" charset="0"/>
                <a:ea typeface="Arial" pitchFamily="34" charset="-122"/>
                <a:cs typeface="Arial" pitchFamily="34" charset="-120"/>
              </a:rPr>
              <a:t>Thermal resistance of the wall assembly</a:t>
            </a:r>
            <a:endParaRPr lang="en-US" sz="1300" dirty="0"/>
          </a:p>
        </p:txBody>
      </p:sp>
      <p:sp>
        <p:nvSpPr>
          <p:cNvPr id="26" name="Shape 23"/>
          <p:cNvSpPr/>
          <p:nvPr/>
        </p:nvSpPr>
        <p:spPr>
          <a:xfrm>
            <a:off x="7040880" y="1874520"/>
            <a:ext cx="4663440" cy="1417320"/>
          </a:xfrm>
          <a:prstGeom prst="roundRect">
            <a:avLst>
              <a:gd name="adj" fmla="val 3871"/>
            </a:avLst>
          </a:prstGeom>
          <a:solidFill>
            <a:srgbClr val="F7F4EA"/>
          </a:solidFill>
          <a:ln w="12700">
            <a:solidFill>
              <a:srgbClr val="333333"/>
            </a:solidFill>
            <a:prstDash val="solid"/>
          </a:ln>
        </p:spPr>
      </p:sp>
      <p:sp>
        <p:nvSpPr>
          <p:cNvPr id="27" name="Text 24"/>
          <p:cNvSpPr/>
          <p:nvPr/>
        </p:nvSpPr>
        <p:spPr>
          <a:xfrm>
            <a:off x="7178040" y="1965960"/>
            <a:ext cx="1828800" cy="201168"/>
          </a:xfrm>
          <a:prstGeom prst="rect">
            <a:avLst/>
          </a:prstGeom>
          <a:noFill/>
          <a:ln/>
        </p:spPr>
        <p:txBody>
          <a:bodyPr wrap="square" lIns="0" tIns="0" rIns="0" bIns="0" rtlCol="0" anchor="t"/>
          <a:lstStyle/>
          <a:p>
            <a:pPr indent="0" marL="0">
              <a:buNone/>
            </a:pPr>
            <a:r>
              <a:rPr lang="en-US" sz="1000" b="1" dirty="0">
                <a:solidFill>
                  <a:srgbClr val="3F3E42"/>
                </a:solidFill>
                <a:latin typeface="Arial" pitchFamily="34" charset="0"/>
                <a:ea typeface="Arial" pitchFamily="34" charset="-122"/>
                <a:cs typeface="Arial" pitchFamily="34" charset="-120"/>
              </a:rPr>
              <a:t>INTERIOR  70°F</a:t>
            </a:r>
            <a:endParaRPr lang="en-US" sz="1000" dirty="0"/>
          </a:p>
        </p:txBody>
      </p:sp>
      <p:sp>
        <p:nvSpPr>
          <p:cNvPr id="28" name="Text 25"/>
          <p:cNvSpPr/>
          <p:nvPr/>
        </p:nvSpPr>
        <p:spPr>
          <a:xfrm>
            <a:off x="9738360" y="1965960"/>
            <a:ext cx="1828800" cy="201168"/>
          </a:xfrm>
          <a:prstGeom prst="rect">
            <a:avLst/>
          </a:prstGeom>
          <a:noFill/>
          <a:ln/>
        </p:spPr>
        <p:txBody>
          <a:bodyPr wrap="square" lIns="0" tIns="0" rIns="0" bIns="0" rtlCol="0" anchor="t"/>
          <a:lstStyle/>
          <a:p>
            <a:pPr algn="r" indent="0" marL="0">
              <a:buNone/>
            </a:pPr>
            <a:r>
              <a:rPr lang="en-US" sz="1000" b="1" dirty="0">
                <a:solidFill>
                  <a:srgbClr val="3F3E42"/>
                </a:solidFill>
                <a:latin typeface="Arial" pitchFamily="34" charset="0"/>
                <a:ea typeface="Arial" pitchFamily="34" charset="-122"/>
                <a:cs typeface="Arial" pitchFamily="34" charset="-120"/>
              </a:rPr>
              <a:t>EXTERIOR  20°F</a:t>
            </a:r>
            <a:endParaRPr lang="en-US" sz="1000" dirty="0"/>
          </a:p>
        </p:txBody>
      </p:sp>
      <p:sp>
        <p:nvSpPr>
          <p:cNvPr id="29" name="Shape 26"/>
          <p:cNvSpPr/>
          <p:nvPr/>
        </p:nvSpPr>
        <p:spPr>
          <a:xfrm>
            <a:off x="7772400" y="2331720"/>
            <a:ext cx="3108960" cy="0"/>
          </a:xfrm>
          <a:prstGeom prst="line">
            <a:avLst/>
          </a:prstGeom>
          <a:noFill/>
          <a:ln w="12700">
            <a:solidFill>
              <a:srgbClr val="D2051E"/>
            </a:solidFill>
            <a:prstDash val="dash"/>
          </a:ln>
        </p:spPr>
      </p:sp>
      <p:sp>
        <p:nvSpPr>
          <p:cNvPr id="30" name="Shape 27"/>
          <p:cNvSpPr/>
          <p:nvPr/>
        </p:nvSpPr>
        <p:spPr>
          <a:xfrm>
            <a:off x="9098280" y="2249424"/>
            <a:ext cx="201168" cy="201168"/>
          </a:xfrm>
          <a:prstGeom prst="ellipse">
            <a:avLst/>
          </a:prstGeom>
          <a:solidFill>
            <a:srgbClr val="FFFFFF"/>
          </a:solidFill>
          <a:ln w="12700">
            <a:solidFill>
              <a:srgbClr val="D2051E"/>
            </a:solidFill>
            <a:prstDash val="solid"/>
          </a:ln>
        </p:spPr>
      </p:sp>
      <p:pic>
        <p:nvPicPr>
          <p:cNvPr id="31" name="Image 1" descr="/workspace/deck/icons/check.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4856" y="2286000"/>
            <a:ext cx="128016" cy="128016"/>
          </a:xfrm>
          <a:prstGeom prst="rect">
            <a:avLst/>
          </a:prstGeom>
        </p:spPr>
      </p:pic>
      <p:sp>
        <p:nvSpPr>
          <p:cNvPr id="32" name="Shape 28"/>
          <p:cNvSpPr/>
          <p:nvPr/>
        </p:nvSpPr>
        <p:spPr>
          <a:xfrm>
            <a:off x="7772400" y="2624328"/>
            <a:ext cx="3108960" cy="0"/>
          </a:xfrm>
          <a:prstGeom prst="line">
            <a:avLst/>
          </a:prstGeom>
          <a:noFill/>
          <a:ln w="12700">
            <a:solidFill>
              <a:srgbClr val="D2051E"/>
            </a:solidFill>
            <a:prstDash val="dash"/>
          </a:ln>
        </p:spPr>
      </p:sp>
      <p:sp>
        <p:nvSpPr>
          <p:cNvPr id="33" name="Shape 29"/>
          <p:cNvSpPr/>
          <p:nvPr/>
        </p:nvSpPr>
        <p:spPr>
          <a:xfrm>
            <a:off x="9098280" y="2542032"/>
            <a:ext cx="201168" cy="201168"/>
          </a:xfrm>
          <a:prstGeom prst="ellipse">
            <a:avLst/>
          </a:prstGeom>
          <a:solidFill>
            <a:srgbClr val="FFFFFF"/>
          </a:solidFill>
          <a:ln w="12700">
            <a:solidFill>
              <a:srgbClr val="D2051E"/>
            </a:solidFill>
            <a:prstDash val="solid"/>
          </a:ln>
        </p:spPr>
      </p:sp>
      <p:pic>
        <p:nvPicPr>
          <p:cNvPr id="34" name="Image 2" descr="/workspace/deck/icons/check.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34856" y="2578608"/>
            <a:ext cx="128016" cy="128016"/>
          </a:xfrm>
          <a:prstGeom prst="rect">
            <a:avLst/>
          </a:prstGeom>
        </p:spPr>
      </p:pic>
      <p:sp>
        <p:nvSpPr>
          <p:cNvPr id="35" name="Shape 30"/>
          <p:cNvSpPr/>
          <p:nvPr/>
        </p:nvSpPr>
        <p:spPr>
          <a:xfrm>
            <a:off x="7772400" y="2916936"/>
            <a:ext cx="3108960" cy="0"/>
          </a:xfrm>
          <a:prstGeom prst="line">
            <a:avLst/>
          </a:prstGeom>
          <a:noFill/>
          <a:ln w="12700">
            <a:solidFill>
              <a:srgbClr val="D2051E"/>
            </a:solidFill>
            <a:prstDash val="dash"/>
          </a:ln>
        </p:spPr>
      </p:sp>
      <p:sp>
        <p:nvSpPr>
          <p:cNvPr id="36" name="Shape 31"/>
          <p:cNvSpPr/>
          <p:nvPr/>
        </p:nvSpPr>
        <p:spPr>
          <a:xfrm>
            <a:off x="9098280" y="2834640"/>
            <a:ext cx="201168" cy="201168"/>
          </a:xfrm>
          <a:prstGeom prst="ellipse">
            <a:avLst/>
          </a:prstGeom>
          <a:solidFill>
            <a:srgbClr val="FFFFFF"/>
          </a:solidFill>
          <a:ln w="12700">
            <a:solidFill>
              <a:srgbClr val="D2051E"/>
            </a:solidFill>
            <a:prstDash val="solid"/>
          </a:ln>
        </p:spPr>
      </p:sp>
      <p:pic>
        <p:nvPicPr>
          <p:cNvPr id="37" name="Image 3" descr="/workspace/deck/icons/check.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34856" y="2871216"/>
            <a:ext cx="128016" cy="128016"/>
          </a:xfrm>
          <a:prstGeom prst="rect">
            <a:avLst/>
          </a:prstGeom>
        </p:spPr>
      </p:pic>
      <p:sp>
        <p:nvSpPr>
          <p:cNvPr id="38" name="Text 32"/>
          <p:cNvSpPr/>
          <p:nvPr/>
        </p:nvSpPr>
        <p:spPr>
          <a:xfrm>
            <a:off x="6995160" y="3364992"/>
            <a:ext cx="4754880" cy="256032"/>
          </a:xfrm>
          <a:prstGeom prst="rect">
            <a:avLst/>
          </a:prstGeom>
          <a:noFill/>
          <a:ln/>
        </p:spPr>
        <p:txBody>
          <a:bodyPr wrap="square" lIns="0" tIns="0" rIns="0" bIns="0" rtlCol="0" anchor="t"/>
          <a:lstStyle/>
          <a:p>
            <a:pPr algn="ctr" indent="0" marL="0">
              <a:buNone/>
            </a:pPr>
            <a:r>
              <a:rPr lang="en-US" sz="1300" dirty="0">
                <a:solidFill>
                  <a:srgbClr val="D2051E"/>
                </a:solidFill>
                <a:latin typeface="Arial" pitchFamily="34" charset="0"/>
                <a:ea typeface="Arial" pitchFamily="34" charset="-122"/>
                <a:cs typeface="Arial" pitchFamily="34" charset="-120"/>
              </a:rPr>
              <a:t>Higher R = stronger resistance to heat flow</a:t>
            </a:r>
            <a:endParaRPr lang="en-US" sz="1300" dirty="0"/>
          </a:p>
        </p:txBody>
      </p:sp>
      <p:sp>
        <p:nvSpPr>
          <p:cNvPr id="39" name="Text 33"/>
          <p:cNvSpPr/>
          <p:nvPr/>
        </p:nvSpPr>
        <p:spPr>
          <a:xfrm>
            <a:off x="7086600" y="3703320"/>
            <a:ext cx="4617720" cy="2743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  Measures how strongly the wall resists heat flow</a:t>
            </a:r>
            <a:endParaRPr lang="en-US" sz="1300" dirty="0"/>
          </a:p>
        </p:txBody>
      </p:sp>
      <p:sp>
        <p:nvSpPr>
          <p:cNvPr id="40" name="Text 34"/>
          <p:cNvSpPr/>
          <p:nvPr/>
        </p:nvSpPr>
        <p:spPr>
          <a:xfrm>
            <a:off x="7086600" y="3995928"/>
            <a:ext cx="4617720" cy="2743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  Higher R-value = better thermal performance</a:t>
            </a:r>
            <a:endParaRPr lang="en-US" sz="1300" dirty="0"/>
          </a:p>
        </p:txBody>
      </p:sp>
      <p:sp>
        <p:nvSpPr>
          <p:cNvPr id="41" name="Text 35"/>
          <p:cNvSpPr/>
          <p:nvPr/>
        </p:nvSpPr>
        <p:spPr>
          <a:xfrm>
            <a:off x="7086600" y="4288536"/>
            <a:ext cx="4617720" cy="2743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  Typical unit: ft²·°F·h/BTU (or m²·K/W)</a:t>
            </a:r>
            <a:endParaRPr lang="en-US" sz="1300" dirty="0"/>
          </a:p>
        </p:txBody>
      </p:sp>
      <p:sp>
        <p:nvSpPr>
          <p:cNvPr id="42" name="Shape 36"/>
          <p:cNvSpPr/>
          <p:nvPr/>
        </p:nvSpPr>
        <p:spPr>
          <a:xfrm>
            <a:off x="7589520" y="4617720"/>
            <a:ext cx="3566160" cy="411480"/>
          </a:xfrm>
          <a:prstGeom prst="roundRect">
            <a:avLst>
              <a:gd name="adj" fmla="val 17778"/>
            </a:avLst>
          </a:prstGeom>
          <a:solidFill>
            <a:srgbClr val="FFFFFF"/>
          </a:solidFill>
          <a:ln w="12700">
            <a:solidFill>
              <a:srgbClr val="D2051E"/>
            </a:solidFill>
            <a:prstDash val="solid"/>
          </a:ln>
        </p:spPr>
      </p:sp>
      <p:pic>
        <p:nvPicPr>
          <p:cNvPr id="43" name="Image 4" descr="/workspace/deck/icons/shield.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72400" y="4700016"/>
            <a:ext cx="237744" cy="237744"/>
          </a:xfrm>
          <a:prstGeom prst="rect">
            <a:avLst/>
          </a:prstGeom>
        </p:spPr>
      </p:pic>
      <p:sp>
        <p:nvSpPr>
          <p:cNvPr id="44" name="Text 37"/>
          <p:cNvSpPr/>
          <p:nvPr/>
        </p:nvSpPr>
        <p:spPr>
          <a:xfrm>
            <a:off x="8092440" y="4617720"/>
            <a:ext cx="2926080" cy="411480"/>
          </a:xfrm>
          <a:prstGeom prst="rect">
            <a:avLst/>
          </a:prstGeom>
          <a:noFill/>
          <a:ln/>
        </p:spPr>
        <p:txBody>
          <a:bodyPr wrap="square" lIns="0" tIns="0" rIns="0" bIns="0" rtlCol="0" anchor="ctr"/>
          <a:lstStyle/>
          <a:p>
            <a:pPr indent="0" marL="0">
              <a:buNone/>
            </a:pPr>
            <a:r>
              <a:rPr lang="en-US" sz="1300" dirty="0">
                <a:solidFill>
                  <a:srgbClr val="D2051E"/>
                </a:solidFill>
                <a:latin typeface="Arial" pitchFamily="34" charset="0"/>
                <a:ea typeface="Arial" pitchFamily="34" charset="-122"/>
                <a:cs typeface="Arial" pitchFamily="34" charset="-120"/>
              </a:rPr>
              <a:t>Think: strength of insulation</a:t>
            </a:r>
            <a:endParaRPr lang="en-US" sz="1300" dirty="0"/>
          </a:p>
        </p:txBody>
      </p:sp>
      <p:sp>
        <p:nvSpPr>
          <p:cNvPr id="45" name="Shape 38"/>
          <p:cNvSpPr/>
          <p:nvPr/>
        </p:nvSpPr>
        <p:spPr>
          <a:xfrm>
            <a:off x="292608" y="5349240"/>
            <a:ext cx="11612880" cy="914400"/>
          </a:xfrm>
          <a:prstGeom prst="roundRect">
            <a:avLst>
              <a:gd name="adj" fmla="val 6000"/>
            </a:avLst>
          </a:prstGeom>
          <a:solidFill>
            <a:srgbClr val="F8E6E8"/>
          </a:solidFill>
          <a:ln w="12700">
            <a:solidFill>
              <a:srgbClr val="333333"/>
            </a:solidFill>
            <a:prstDash val="solid"/>
          </a:ln>
        </p:spPr>
      </p:sp>
      <p:sp>
        <p:nvSpPr>
          <p:cNvPr id="46" name="Shape 39"/>
          <p:cNvSpPr/>
          <p:nvPr/>
        </p:nvSpPr>
        <p:spPr>
          <a:xfrm>
            <a:off x="457200" y="5532120"/>
            <a:ext cx="502920" cy="502920"/>
          </a:xfrm>
          <a:prstGeom prst="ellipse">
            <a:avLst/>
          </a:prstGeom>
          <a:solidFill>
            <a:srgbClr val="D2051E"/>
          </a:solidFill>
          <a:ln w="12700">
            <a:solidFill>
              <a:srgbClr val="333333"/>
            </a:solidFill>
            <a:prstDash val="solid"/>
          </a:ln>
        </p:spPr>
      </p:sp>
      <p:pic>
        <p:nvPicPr>
          <p:cNvPr id="47" name="Image 5" descr="/workspace/deck/icons/target-white.sv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6928" y="5641848"/>
            <a:ext cx="274320" cy="274320"/>
          </a:xfrm>
          <a:prstGeom prst="rect">
            <a:avLst/>
          </a:prstGeom>
        </p:spPr>
      </p:pic>
      <p:sp>
        <p:nvSpPr>
          <p:cNvPr id="48" name="Text 40"/>
          <p:cNvSpPr/>
          <p:nvPr/>
        </p:nvSpPr>
        <p:spPr>
          <a:xfrm>
            <a:off x="1115568" y="5422392"/>
            <a:ext cx="10561320" cy="777240"/>
          </a:xfrm>
          <a:prstGeom prst="rect">
            <a:avLst/>
          </a:prstGeom>
          <a:noFill/>
          <a:ln/>
        </p:spPr>
        <p:txBody>
          <a:bodyPr wrap="square" lIns="0" tIns="0" rIns="0" bIns="0" rtlCol="0" anchor="ctr"/>
          <a:lstStyle/>
          <a:p>
            <a:pPr indent="0" marL="0">
              <a:buNone/>
            </a:pPr>
            <a:r>
              <a:rPr lang="en-US" sz="1400" b="1" dirty="0">
                <a:solidFill>
                  <a:srgbClr val="3F3E42"/>
                </a:solidFill>
                <a:latin typeface="Arial" pitchFamily="34" charset="0"/>
                <a:ea typeface="Arial" pitchFamily="34" charset="-122"/>
                <a:cs typeface="Arial" pitchFamily="34" charset="-120"/>
              </a:rPr>
              <a:t>U</a:t>
            </a:r>
            <a:pPr indent="0" marL="0">
              <a:buNone/>
            </a:pPr>
            <a:r>
              <a:rPr lang="en-US" sz="1400" b="1" baseline="-40000" dirty="0">
                <a:solidFill>
                  <a:srgbClr val="3F3E42"/>
                </a:solidFill>
                <a:latin typeface="Arial" pitchFamily="34" charset="0"/>
                <a:ea typeface="Arial" pitchFamily="34" charset="-122"/>
                <a:cs typeface="Arial" pitchFamily="34" charset="-120"/>
              </a:rPr>
              <a:t>0</a:t>
            </a:r>
            <a:pPr indent="0" marL="0">
              <a:buNone/>
            </a:pPr>
            <a:r>
              <a:rPr lang="en-US" sz="1400" dirty="0">
                <a:solidFill>
                  <a:srgbClr val="3F3E42"/>
                </a:solidFill>
                <a:latin typeface="Arial" pitchFamily="34" charset="0"/>
                <a:ea typeface="Arial" pitchFamily="34" charset="-122"/>
                <a:cs typeface="Arial" pitchFamily="34" charset="-120"/>
              </a:rPr>
              <a:t> focuses on heat flow. </a:t>
            </a:r>
            <a:pPr indent="0" marL="0">
              <a:buNone/>
            </a:pPr>
            <a:r>
              <a:rPr lang="en-US" sz="1400" b="1" dirty="0">
                <a:solidFill>
                  <a:srgbClr val="D2051E"/>
                </a:solidFill>
                <a:latin typeface="Arial" pitchFamily="34" charset="0"/>
                <a:ea typeface="Arial" pitchFamily="34" charset="-122"/>
                <a:cs typeface="Arial" pitchFamily="34" charset="-120"/>
              </a:rPr>
              <a:t>R-value focuses on resistance. </a:t>
            </a:r>
            <a:pPr indent="0" marL="0">
              <a:buNone/>
            </a:pPr>
            <a:r>
              <a:rPr lang="en-US" sz="1400" dirty="0">
                <a:solidFill>
                  <a:srgbClr val="3F3E42"/>
                </a:solidFill>
                <a:latin typeface="Arial" pitchFamily="34" charset="0"/>
                <a:ea typeface="Arial" pitchFamily="34" charset="-122"/>
                <a:cs typeface="Arial" pitchFamily="34" charset="-120"/>
              </a:rPr>
              <a:t>Lower U and higher R both mean better thermal performance.</a:t>
            </a:r>
            <a:endParaRPr lang="en-US" sz="1400" dirty="0"/>
          </a:p>
        </p:txBody>
      </p:sp>
      <p:sp>
        <p:nvSpPr>
          <p:cNvPr id="49" name="Shape 41"/>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50" name="Text 42"/>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51" name="Text 43"/>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52" name="Text 44"/>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17</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Point Transmittance, </a:t>
            </a:r>
            <a:pPr indent="0" marL="0">
              <a:buNone/>
            </a:pPr>
            <a:r>
              <a:rPr lang="en-US" sz="2600" b="1" dirty="0">
                <a:solidFill>
                  <a:srgbClr val="3F3E42"/>
                </a:solidFill>
                <a:latin typeface="Arial" pitchFamily="34" charset="0"/>
                <a:ea typeface="Arial" pitchFamily="34" charset="-122"/>
                <a:cs typeface="Arial" pitchFamily="34" charset="-120"/>
              </a:rPr>
              <a:t>χ</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One discrete support may look small. Repeated across the façade, it changes the true wall performance.</a:t>
            </a:r>
            <a:endParaRPr lang="en-US" sz="1400" dirty="0"/>
          </a:p>
        </p:txBody>
      </p:sp>
      <p:pic>
        <p:nvPicPr>
          <p:cNvPr id="5" name="Image 1" descr="/workspace/deck/assets/t-p18-bracket.jpg">    </p:cNvPr>
          <p:cNvPicPr>
            <a:picLocks noChangeAspect="1"/>
          </p:cNvPicPr>
          <p:nvPr/>
        </p:nvPicPr>
        <p:blipFill>
          <a:blip r:embed="rId2"/>
          <a:stretch>
            <a:fillRect/>
          </a:stretch>
        </p:blipFill>
        <p:spPr>
          <a:xfrm>
            <a:off x="292608" y="1024128"/>
            <a:ext cx="5989320" cy="3611880"/>
          </a:xfrm>
          <a:prstGeom prst="rect">
            <a:avLst/>
          </a:prstGeom>
        </p:spPr>
      </p:pic>
      <p:sp>
        <p:nvSpPr>
          <p:cNvPr id="6" name="Shape 2"/>
          <p:cNvSpPr/>
          <p:nvPr/>
        </p:nvSpPr>
        <p:spPr>
          <a:xfrm>
            <a:off x="6492240" y="1024128"/>
            <a:ext cx="457200" cy="457200"/>
          </a:xfrm>
          <a:prstGeom prst="ellipse">
            <a:avLst/>
          </a:prstGeom>
          <a:solidFill>
            <a:srgbClr val="F8E6E8"/>
          </a:solidFill>
          <a:ln w="12700">
            <a:solidFill>
              <a:srgbClr val="333333"/>
            </a:solidFill>
            <a:prstDash val="solid"/>
          </a:ln>
        </p:spPr>
      </p:sp>
      <p:pic>
        <p:nvPicPr>
          <p:cNvPr id="7" name="Image 2" descr="/workspace/deck/icons/fileText.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1968" y="1133856"/>
            <a:ext cx="237744" cy="237744"/>
          </a:xfrm>
          <a:prstGeom prst="rect">
            <a:avLst/>
          </a:prstGeom>
        </p:spPr>
      </p:pic>
      <p:sp>
        <p:nvSpPr>
          <p:cNvPr id="8" name="Text 3"/>
          <p:cNvSpPr/>
          <p:nvPr/>
        </p:nvSpPr>
        <p:spPr>
          <a:xfrm>
            <a:off x="7086600" y="1024128"/>
            <a:ext cx="4663440" cy="292608"/>
          </a:xfrm>
          <a:prstGeom prst="rect">
            <a:avLst/>
          </a:prstGeom>
          <a:noFill/>
          <a:ln/>
        </p:spPr>
        <p:txBody>
          <a:bodyPr wrap="square" lIns="0" tIns="0" rIns="0" bIns="0" rtlCol="0" anchor="t"/>
          <a:lstStyle/>
          <a:p>
            <a:pPr indent="0" marL="0">
              <a:buNone/>
            </a:pPr>
            <a:r>
              <a:rPr lang="en-US" sz="1600" b="1" dirty="0">
                <a:solidFill>
                  <a:srgbClr val="D2051E"/>
                </a:solidFill>
                <a:latin typeface="Arial" pitchFamily="34" charset="0"/>
                <a:ea typeface="Arial" pitchFamily="34" charset="-122"/>
                <a:cs typeface="Arial" pitchFamily="34" charset="-120"/>
              </a:rPr>
              <a:t>What it is</a:t>
            </a:r>
            <a:endParaRPr lang="en-US" sz="1600" dirty="0"/>
          </a:p>
        </p:txBody>
      </p:sp>
      <p:sp>
        <p:nvSpPr>
          <p:cNvPr id="9" name="Text 4"/>
          <p:cNvSpPr/>
          <p:nvPr/>
        </p:nvSpPr>
        <p:spPr>
          <a:xfrm>
            <a:off x="7086600" y="1335024"/>
            <a:ext cx="4663440" cy="77724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Added heat flow caused by one discrete thermal bridge, relative to the clear-field wall baseline.</a:t>
            </a:r>
            <a:endParaRPr lang="en-US" sz="1300" dirty="0"/>
          </a:p>
          <a:p>
            <a:pPr indent="0" marL="0">
              <a:buNone/>
            </a:pPr>
            <a:r>
              <a:rPr lang="en-US" sz="1300" dirty="0">
                <a:solidFill>
                  <a:srgbClr val="5A585C"/>
                </a:solidFill>
                <a:latin typeface="Arial" pitchFamily="34" charset="0"/>
                <a:ea typeface="Arial" pitchFamily="34" charset="-122"/>
                <a:cs typeface="Arial" pitchFamily="34" charset="-120"/>
              </a:rPr>
              <a:t>Units: W/K</a:t>
            </a:r>
            <a:endParaRPr lang="en-US" sz="1300" dirty="0"/>
          </a:p>
        </p:txBody>
      </p:sp>
      <p:sp>
        <p:nvSpPr>
          <p:cNvPr id="10" name="Shape 5"/>
          <p:cNvSpPr/>
          <p:nvPr/>
        </p:nvSpPr>
        <p:spPr>
          <a:xfrm>
            <a:off x="6492240" y="2103120"/>
            <a:ext cx="5257800" cy="0"/>
          </a:xfrm>
          <a:prstGeom prst="line">
            <a:avLst/>
          </a:prstGeom>
          <a:noFill/>
          <a:ln w="12700">
            <a:solidFill>
              <a:srgbClr val="E4E4E4"/>
            </a:solidFill>
            <a:prstDash val="solid"/>
          </a:ln>
        </p:spPr>
      </p:sp>
      <p:sp>
        <p:nvSpPr>
          <p:cNvPr id="11" name="Shape 6"/>
          <p:cNvSpPr/>
          <p:nvPr/>
        </p:nvSpPr>
        <p:spPr>
          <a:xfrm>
            <a:off x="6492240" y="2231136"/>
            <a:ext cx="457200" cy="457200"/>
          </a:xfrm>
          <a:prstGeom prst="ellipse">
            <a:avLst/>
          </a:prstGeom>
          <a:solidFill>
            <a:srgbClr val="F8E6E8"/>
          </a:solidFill>
          <a:ln w="12700">
            <a:solidFill>
              <a:srgbClr val="333333"/>
            </a:solidFill>
            <a:prstDash val="solid"/>
          </a:ln>
        </p:spPr>
      </p:sp>
      <p:pic>
        <p:nvPicPr>
          <p:cNvPr id="12" name="Image 3" descr="/workspace/deck/icons/barChart.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01968" y="2340864"/>
            <a:ext cx="237744" cy="237744"/>
          </a:xfrm>
          <a:prstGeom prst="rect">
            <a:avLst/>
          </a:prstGeom>
        </p:spPr>
      </p:pic>
      <p:sp>
        <p:nvSpPr>
          <p:cNvPr id="13" name="Text 7"/>
          <p:cNvSpPr/>
          <p:nvPr/>
        </p:nvSpPr>
        <p:spPr>
          <a:xfrm>
            <a:off x="7086600" y="2231136"/>
            <a:ext cx="4663440" cy="292608"/>
          </a:xfrm>
          <a:prstGeom prst="rect">
            <a:avLst/>
          </a:prstGeom>
          <a:noFill/>
          <a:ln/>
        </p:spPr>
        <p:txBody>
          <a:bodyPr wrap="square" lIns="0" tIns="0" rIns="0" bIns="0" rtlCol="0" anchor="t"/>
          <a:lstStyle/>
          <a:p>
            <a:pPr indent="0" marL="0">
              <a:buNone/>
            </a:pPr>
            <a:r>
              <a:rPr lang="en-US" sz="1600" b="1" dirty="0">
                <a:solidFill>
                  <a:srgbClr val="D2051E"/>
                </a:solidFill>
                <a:latin typeface="Arial" pitchFamily="34" charset="0"/>
                <a:ea typeface="Arial" pitchFamily="34" charset="-122"/>
                <a:cs typeface="Arial" pitchFamily="34" charset="-120"/>
              </a:rPr>
              <a:t>Why it matters</a:t>
            </a:r>
            <a:endParaRPr lang="en-US" sz="1600" dirty="0"/>
          </a:p>
        </p:txBody>
      </p:sp>
      <p:sp>
        <p:nvSpPr>
          <p:cNvPr id="14" name="Text 8"/>
          <p:cNvSpPr/>
          <p:nvPr/>
        </p:nvSpPr>
        <p:spPr>
          <a:xfrm>
            <a:off x="7086600" y="2542032"/>
            <a:ext cx="4663440" cy="77724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Each bracket adds a small penalty. Across the full façade, those penalties accumulate into real whole-wall performance loss.</a:t>
            </a:r>
            <a:endParaRPr lang="en-US" sz="1300" dirty="0"/>
          </a:p>
        </p:txBody>
      </p:sp>
      <p:sp>
        <p:nvSpPr>
          <p:cNvPr id="15" name="Shape 9"/>
          <p:cNvSpPr/>
          <p:nvPr/>
        </p:nvSpPr>
        <p:spPr>
          <a:xfrm>
            <a:off x="6492240" y="3310128"/>
            <a:ext cx="5257800" cy="0"/>
          </a:xfrm>
          <a:prstGeom prst="line">
            <a:avLst/>
          </a:prstGeom>
          <a:noFill/>
          <a:ln w="12700">
            <a:solidFill>
              <a:srgbClr val="E4E4E4"/>
            </a:solidFill>
            <a:prstDash val="solid"/>
          </a:ln>
        </p:spPr>
      </p:sp>
      <p:sp>
        <p:nvSpPr>
          <p:cNvPr id="16" name="Shape 10"/>
          <p:cNvSpPr/>
          <p:nvPr/>
        </p:nvSpPr>
        <p:spPr>
          <a:xfrm>
            <a:off x="6492240" y="3438144"/>
            <a:ext cx="457200" cy="457200"/>
          </a:xfrm>
          <a:prstGeom prst="ellipse">
            <a:avLst/>
          </a:prstGeom>
          <a:solidFill>
            <a:srgbClr val="F8E6E8"/>
          </a:solidFill>
          <a:ln w="12700">
            <a:solidFill>
              <a:srgbClr val="333333"/>
            </a:solidFill>
            <a:prstDash val="solid"/>
          </a:ln>
        </p:spPr>
      </p:sp>
      <p:pic>
        <p:nvPicPr>
          <p:cNvPr id="17" name="Image 4" descr="/workspace/deck/icons/layout.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01968" y="3547872"/>
            <a:ext cx="237744" cy="237744"/>
          </a:xfrm>
          <a:prstGeom prst="rect">
            <a:avLst/>
          </a:prstGeom>
        </p:spPr>
      </p:pic>
      <p:sp>
        <p:nvSpPr>
          <p:cNvPr id="18" name="Text 11"/>
          <p:cNvSpPr/>
          <p:nvPr/>
        </p:nvSpPr>
        <p:spPr>
          <a:xfrm>
            <a:off x="7086600" y="3438144"/>
            <a:ext cx="4663440" cy="292608"/>
          </a:xfrm>
          <a:prstGeom prst="rect">
            <a:avLst/>
          </a:prstGeom>
          <a:noFill/>
          <a:ln/>
        </p:spPr>
        <p:txBody>
          <a:bodyPr wrap="square" lIns="0" tIns="0" rIns="0" bIns="0" rtlCol="0" anchor="t"/>
          <a:lstStyle/>
          <a:p>
            <a:pPr indent="0" marL="0">
              <a:buNone/>
            </a:pPr>
            <a:r>
              <a:rPr lang="en-US" sz="1600" b="1" dirty="0">
                <a:solidFill>
                  <a:srgbClr val="D2051E"/>
                </a:solidFill>
                <a:latin typeface="Arial" pitchFamily="34" charset="0"/>
                <a:ea typeface="Arial" pitchFamily="34" charset="-122"/>
                <a:cs typeface="Arial" pitchFamily="34" charset="-120"/>
              </a:rPr>
              <a:t>How it scales</a:t>
            </a:r>
            <a:endParaRPr lang="en-US" sz="1600" dirty="0"/>
          </a:p>
        </p:txBody>
      </p:sp>
      <p:sp>
        <p:nvSpPr>
          <p:cNvPr id="19" name="Text 12"/>
          <p:cNvSpPr/>
          <p:nvPr/>
        </p:nvSpPr>
        <p:spPr>
          <a:xfrm>
            <a:off x="7086600" y="3749040"/>
            <a:ext cx="4663440" cy="77724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χ  ×  number of supports (n)  ÷  gross wall area (A)  =  assembly correction</a:t>
            </a:r>
            <a:endParaRPr lang="en-US" sz="1300" dirty="0"/>
          </a:p>
        </p:txBody>
      </p:sp>
      <p:sp>
        <p:nvSpPr>
          <p:cNvPr id="20" name="Shape 13"/>
          <p:cNvSpPr/>
          <p:nvPr/>
        </p:nvSpPr>
        <p:spPr>
          <a:xfrm>
            <a:off x="292608" y="4754880"/>
            <a:ext cx="11612880" cy="777240"/>
          </a:xfrm>
          <a:prstGeom prst="roundRect">
            <a:avLst>
              <a:gd name="adj" fmla="val 9412"/>
            </a:avLst>
          </a:prstGeom>
          <a:solidFill>
            <a:srgbClr val="F7F7F7"/>
          </a:solidFill>
          <a:ln w="12700">
            <a:solidFill>
              <a:srgbClr val="333333"/>
            </a:solidFill>
            <a:prstDash val="solid"/>
          </a:ln>
        </p:spPr>
      </p:sp>
      <p:sp>
        <p:nvSpPr>
          <p:cNvPr id="21" name="Shape 14"/>
          <p:cNvSpPr/>
          <p:nvPr/>
        </p:nvSpPr>
        <p:spPr>
          <a:xfrm>
            <a:off x="457200" y="4919472"/>
            <a:ext cx="457200" cy="457200"/>
          </a:xfrm>
          <a:prstGeom prst="ellipse">
            <a:avLst/>
          </a:prstGeom>
          <a:solidFill>
            <a:srgbClr val="FFFFFF"/>
          </a:solidFill>
          <a:ln w="12700">
            <a:solidFill>
              <a:srgbClr val="D2051E"/>
            </a:solidFill>
            <a:prstDash val="solid"/>
          </a:ln>
        </p:spPr>
      </p:sp>
      <p:pic>
        <p:nvPicPr>
          <p:cNvPr id="22" name="Image 5" descr="/workspace/deck/icons/barChart.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6928" y="5029200"/>
            <a:ext cx="237744" cy="237744"/>
          </a:xfrm>
          <a:prstGeom prst="rect">
            <a:avLst/>
          </a:prstGeom>
        </p:spPr>
      </p:pic>
      <p:sp>
        <p:nvSpPr>
          <p:cNvPr id="23" name="Text 15"/>
          <p:cNvSpPr/>
          <p:nvPr/>
        </p:nvSpPr>
        <p:spPr>
          <a:xfrm>
            <a:off x="1097280" y="4800600"/>
            <a:ext cx="10607040" cy="685800"/>
          </a:xfrm>
          <a:prstGeom prst="rect">
            <a:avLst/>
          </a:prstGeom>
          <a:noFill/>
          <a:ln/>
        </p:spPr>
        <p:txBody>
          <a:bodyPr wrap="square" lIns="0" tIns="0" rIns="0" bIns="0" rtlCol="0" anchor="ctr"/>
          <a:lstStyle/>
          <a:p>
            <a:pPr indent="0" marL="0">
              <a:buNone/>
            </a:pPr>
            <a:r>
              <a:rPr lang="en-US" sz="1300" b="1" dirty="0">
                <a:solidFill>
                  <a:srgbClr val="D2051E"/>
                </a:solidFill>
                <a:latin typeface="Arial" pitchFamily="34" charset="0"/>
                <a:ea typeface="Arial" pitchFamily="34" charset="-122"/>
                <a:cs typeface="Arial" pitchFamily="34" charset="-120"/>
              </a:rPr>
              <a:t>Small bracket impacts become building-level consequences.
</a:t>
            </a:r>
            <a:pPr indent="0" marL="0">
              <a:buNone/>
            </a:pPr>
            <a:r>
              <a:rPr lang="en-US" sz="1300" dirty="0">
                <a:solidFill>
                  <a:srgbClr val="5A585C"/>
                </a:solidFill>
                <a:latin typeface="Arial" pitchFamily="34" charset="0"/>
                <a:ea typeface="Arial" pitchFamily="34" charset="-122"/>
                <a:cs typeface="Arial" pitchFamily="34" charset="-120"/>
              </a:rPr>
              <a:t>Higher point transmittance can increase effective U-value, energy demand, and long-term operating cost.</a:t>
            </a:r>
            <a:endParaRPr lang="en-US" sz="1300" dirty="0"/>
          </a:p>
        </p:txBody>
      </p:sp>
      <p:sp>
        <p:nvSpPr>
          <p:cNvPr id="24" name="Shape 16"/>
          <p:cNvSpPr/>
          <p:nvPr/>
        </p:nvSpPr>
        <p:spPr>
          <a:xfrm>
            <a:off x="292608" y="5623560"/>
            <a:ext cx="11612880" cy="640080"/>
          </a:xfrm>
          <a:prstGeom prst="roundRect">
            <a:avLst>
              <a:gd name="adj" fmla="val 8571"/>
            </a:avLst>
          </a:prstGeom>
          <a:solidFill>
            <a:srgbClr val="F8E6E8"/>
          </a:solidFill>
          <a:ln w="12700">
            <a:solidFill>
              <a:srgbClr val="333333"/>
            </a:solidFill>
            <a:prstDash val="solid"/>
          </a:ln>
        </p:spPr>
      </p:sp>
      <p:sp>
        <p:nvSpPr>
          <p:cNvPr id="25" name="Shape 17"/>
          <p:cNvSpPr/>
          <p:nvPr/>
        </p:nvSpPr>
        <p:spPr>
          <a:xfrm>
            <a:off x="457200" y="5715000"/>
            <a:ext cx="438912" cy="438912"/>
          </a:xfrm>
          <a:prstGeom prst="ellipse">
            <a:avLst/>
          </a:prstGeom>
          <a:solidFill>
            <a:srgbClr val="D2051E"/>
          </a:solidFill>
          <a:ln w="12700">
            <a:solidFill>
              <a:srgbClr val="333333"/>
            </a:solidFill>
            <a:prstDash val="solid"/>
          </a:ln>
        </p:spPr>
      </p:sp>
      <p:pic>
        <p:nvPicPr>
          <p:cNvPr id="26" name="Image 6" descr="/workspace/deck/icons/lightbulb-white.sv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6928" y="5824728"/>
            <a:ext cx="219456" cy="219456"/>
          </a:xfrm>
          <a:prstGeom prst="rect">
            <a:avLst/>
          </a:prstGeom>
        </p:spPr>
      </p:pic>
      <p:sp>
        <p:nvSpPr>
          <p:cNvPr id="27" name="Text 18"/>
          <p:cNvSpPr/>
          <p:nvPr/>
        </p:nvSpPr>
        <p:spPr>
          <a:xfrm>
            <a:off x="1051560" y="5623560"/>
            <a:ext cx="10652760" cy="640080"/>
          </a:xfrm>
          <a:prstGeom prst="rect">
            <a:avLst/>
          </a:prstGeom>
          <a:noFill/>
          <a:ln/>
        </p:spPr>
        <p:txBody>
          <a:bodyPr wrap="square" lIns="0" tIns="0" rIns="0" bIns="0" rtlCol="0" anchor="ctr"/>
          <a:lstStyle/>
          <a:p>
            <a:pPr indent="0" marL="0">
              <a:buNone/>
            </a:pPr>
            <a:r>
              <a:rPr lang="en-US" sz="1400" dirty="0">
                <a:solidFill>
                  <a:srgbClr val="3F3E42"/>
                </a:solidFill>
                <a:latin typeface="Arial" pitchFamily="34" charset="0"/>
                <a:ea typeface="Arial" pitchFamily="34" charset="-122"/>
                <a:cs typeface="Arial" pitchFamily="34" charset="-120"/>
              </a:rPr>
              <a:t>Point transmittance is not just a bracket property. It is a driver of installed wall performance and owner value.</a:t>
            </a:r>
            <a:endParaRPr lang="en-US" sz="1400" dirty="0"/>
          </a:p>
        </p:txBody>
      </p:sp>
      <p:sp>
        <p:nvSpPr>
          <p:cNvPr id="28" name="Shape 19"/>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29" name="Text 20"/>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30" name="Text 21"/>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31" name="Text 22"/>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18</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Linear transmittance, </a:t>
            </a:r>
            <a:pPr indent="0" marL="0">
              <a:buNone/>
            </a:pPr>
            <a:r>
              <a:rPr lang="en-US" sz="2600" b="1" dirty="0">
                <a:solidFill>
                  <a:srgbClr val="3F3E42"/>
                </a:solidFill>
                <a:latin typeface="Arial" pitchFamily="34" charset="0"/>
                <a:ea typeface="Arial" pitchFamily="34" charset="-122"/>
                <a:cs typeface="Arial" pitchFamily="34" charset="-120"/>
              </a:rPr>
              <a:t>Ψ</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A continuous heat-flow path may look like a detail. Across its length, it changes the true wall performance.</a:t>
            </a:r>
            <a:endParaRPr lang="en-US" sz="1400" dirty="0"/>
          </a:p>
        </p:txBody>
      </p:sp>
      <p:pic>
        <p:nvPicPr>
          <p:cNvPr id="5" name="Image 1" descr="/workspace/deck/assets/t-p19-rails.jpg">    </p:cNvPr>
          <p:cNvPicPr>
            <a:picLocks noChangeAspect="1"/>
          </p:cNvPicPr>
          <p:nvPr/>
        </p:nvPicPr>
        <p:blipFill>
          <a:blip r:embed="rId2"/>
          <a:stretch>
            <a:fillRect/>
          </a:stretch>
        </p:blipFill>
        <p:spPr>
          <a:xfrm>
            <a:off x="292608" y="1024128"/>
            <a:ext cx="5669280" cy="3520440"/>
          </a:xfrm>
          <a:prstGeom prst="rect">
            <a:avLst/>
          </a:prstGeom>
        </p:spPr>
      </p:pic>
      <p:sp>
        <p:nvSpPr>
          <p:cNvPr id="6" name="Shape 2"/>
          <p:cNvSpPr/>
          <p:nvPr/>
        </p:nvSpPr>
        <p:spPr>
          <a:xfrm>
            <a:off x="6126480" y="1024128"/>
            <a:ext cx="475488" cy="475488"/>
          </a:xfrm>
          <a:prstGeom prst="ellipse">
            <a:avLst/>
          </a:prstGeom>
          <a:solidFill>
            <a:srgbClr val="D2051E"/>
          </a:solidFill>
          <a:ln w="12700">
            <a:solidFill>
              <a:srgbClr val="333333"/>
            </a:solidFill>
            <a:prstDash val="solid"/>
          </a:ln>
        </p:spPr>
      </p:sp>
      <p:sp>
        <p:nvSpPr>
          <p:cNvPr id="7" name="Text 3"/>
          <p:cNvSpPr/>
          <p:nvPr/>
        </p:nvSpPr>
        <p:spPr>
          <a:xfrm>
            <a:off x="6126480" y="1024128"/>
            <a:ext cx="475488" cy="47548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Ψ</a:t>
            </a:r>
            <a:endParaRPr lang="en-US" sz="1600" dirty="0"/>
          </a:p>
        </p:txBody>
      </p:sp>
      <p:sp>
        <p:nvSpPr>
          <p:cNvPr id="8" name="Text 4"/>
          <p:cNvSpPr/>
          <p:nvPr/>
        </p:nvSpPr>
        <p:spPr>
          <a:xfrm>
            <a:off x="6748272" y="1024128"/>
            <a:ext cx="5029200" cy="256032"/>
          </a:xfrm>
          <a:prstGeom prst="rect">
            <a:avLst/>
          </a:prstGeom>
          <a:noFill/>
          <a:ln/>
        </p:spPr>
        <p:txBody>
          <a:bodyPr wrap="square" lIns="0" tIns="0" rIns="0" bIns="0" rtlCol="0" anchor="t"/>
          <a:lstStyle/>
          <a:p>
            <a:pPr indent="0" marL="0">
              <a:buNone/>
            </a:pPr>
            <a:r>
              <a:rPr lang="en-US" sz="1300" b="1" dirty="0">
                <a:solidFill>
                  <a:srgbClr val="D2051E"/>
                </a:solidFill>
                <a:latin typeface="Arial" pitchFamily="34" charset="0"/>
                <a:ea typeface="Arial" pitchFamily="34" charset="-122"/>
                <a:cs typeface="Arial" pitchFamily="34" charset="-120"/>
              </a:rPr>
              <a:t>1. WHAT IT IS</a:t>
            </a:r>
            <a:endParaRPr lang="en-US" sz="1300" dirty="0"/>
          </a:p>
        </p:txBody>
      </p:sp>
      <p:sp>
        <p:nvSpPr>
          <p:cNvPr id="9" name="Text 5"/>
          <p:cNvSpPr/>
          <p:nvPr/>
        </p:nvSpPr>
        <p:spPr>
          <a:xfrm>
            <a:off x="6748272" y="1298448"/>
            <a:ext cx="3657600" cy="6400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Added heat flow caused by a continuous line-based thermal bridge, relative to the clear-field wall baseline.</a:t>
            </a:r>
            <a:endParaRPr lang="en-US" sz="1200" dirty="0"/>
          </a:p>
        </p:txBody>
      </p:sp>
      <p:sp>
        <p:nvSpPr>
          <p:cNvPr id="10" name="Text 6"/>
          <p:cNvSpPr/>
          <p:nvPr/>
        </p:nvSpPr>
        <p:spPr>
          <a:xfrm>
            <a:off x="10241280" y="1069848"/>
            <a:ext cx="1554480" cy="502920"/>
          </a:xfrm>
          <a:prstGeom prst="rect">
            <a:avLst/>
          </a:prstGeom>
          <a:noFill/>
          <a:ln/>
        </p:spPr>
        <p:txBody>
          <a:bodyPr wrap="square" lIns="0" tIns="0" rIns="0" bIns="0" rtlCol="0" anchor="t"/>
          <a:lstStyle/>
          <a:p>
            <a:pPr indent="0" marL="0">
              <a:buNone/>
            </a:pPr>
            <a:r>
              <a:rPr lang="en-US" sz="1200" dirty="0">
                <a:solidFill>
                  <a:srgbClr val="3F3E42"/>
                </a:solidFill>
                <a:latin typeface="Arial" pitchFamily="34" charset="0"/>
                <a:ea typeface="Arial" pitchFamily="34" charset="-122"/>
                <a:cs typeface="Arial" pitchFamily="34" charset="-120"/>
              </a:rPr>
              <a:t>Units: W/(m·K)</a:t>
            </a:r>
            <a:endParaRPr lang="en-US" sz="1200" dirty="0"/>
          </a:p>
        </p:txBody>
      </p:sp>
      <p:sp>
        <p:nvSpPr>
          <p:cNvPr id="11" name="Shape 7"/>
          <p:cNvSpPr/>
          <p:nvPr/>
        </p:nvSpPr>
        <p:spPr>
          <a:xfrm>
            <a:off x="6126480" y="2048256"/>
            <a:ext cx="5669280" cy="0"/>
          </a:xfrm>
          <a:prstGeom prst="line">
            <a:avLst/>
          </a:prstGeom>
          <a:noFill/>
          <a:ln w="12700">
            <a:solidFill>
              <a:srgbClr val="E4E4E4"/>
            </a:solidFill>
            <a:prstDash val="solid"/>
          </a:ln>
        </p:spPr>
      </p:sp>
      <p:sp>
        <p:nvSpPr>
          <p:cNvPr id="12" name="Shape 8"/>
          <p:cNvSpPr/>
          <p:nvPr/>
        </p:nvSpPr>
        <p:spPr>
          <a:xfrm>
            <a:off x="6126480" y="2194560"/>
            <a:ext cx="475488" cy="475488"/>
          </a:xfrm>
          <a:prstGeom prst="ellipse">
            <a:avLst/>
          </a:prstGeom>
          <a:solidFill>
            <a:srgbClr val="D2051E"/>
          </a:solidFill>
          <a:ln w="12700">
            <a:solidFill>
              <a:srgbClr val="333333"/>
            </a:solidFill>
            <a:prstDash val="solid"/>
          </a:ln>
        </p:spPr>
      </p:sp>
      <p:sp>
        <p:nvSpPr>
          <p:cNvPr id="13" name="Text 9"/>
          <p:cNvSpPr/>
          <p:nvPr/>
        </p:nvSpPr>
        <p:spPr>
          <a:xfrm>
            <a:off x="6126480" y="2194560"/>
            <a:ext cx="475488" cy="47548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I</a:t>
            </a:r>
            <a:endParaRPr lang="en-US" sz="1600" dirty="0"/>
          </a:p>
        </p:txBody>
      </p:sp>
      <p:sp>
        <p:nvSpPr>
          <p:cNvPr id="14" name="Text 10"/>
          <p:cNvSpPr/>
          <p:nvPr/>
        </p:nvSpPr>
        <p:spPr>
          <a:xfrm>
            <a:off x="6748272" y="2194560"/>
            <a:ext cx="5029200" cy="256032"/>
          </a:xfrm>
          <a:prstGeom prst="rect">
            <a:avLst/>
          </a:prstGeom>
          <a:noFill/>
          <a:ln/>
        </p:spPr>
        <p:txBody>
          <a:bodyPr wrap="square" lIns="0" tIns="0" rIns="0" bIns="0" rtlCol="0" anchor="t"/>
          <a:lstStyle/>
          <a:p>
            <a:pPr indent="0" marL="0">
              <a:buNone/>
            </a:pPr>
            <a:r>
              <a:rPr lang="en-US" sz="1300" b="1" dirty="0">
                <a:solidFill>
                  <a:srgbClr val="D2051E"/>
                </a:solidFill>
                <a:latin typeface="Arial" pitchFamily="34" charset="0"/>
                <a:ea typeface="Arial" pitchFamily="34" charset="-122"/>
                <a:cs typeface="Arial" pitchFamily="34" charset="-120"/>
              </a:rPr>
              <a:t>2. WHY IT MATTERS</a:t>
            </a:r>
            <a:endParaRPr lang="en-US" sz="1300" dirty="0"/>
          </a:p>
        </p:txBody>
      </p:sp>
      <p:sp>
        <p:nvSpPr>
          <p:cNvPr id="15" name="Text 11"/>
          <p:cNvSpPr/>
          <p:nvPr/>
        </p:nvSpPr>
        <p:spPr>
          <a:xfrm>
            <a:off x="6748272" y="2468880"/>
            <a:ext cx="3657600" cy="6400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Rails, slab edges, girts, and continuous metal paths can create repeated heat-flow penalties across the wall.</a:t>
            </a:r>
            <a:endParaRPr lang="en-US" sz="1200" dirty="0"/>
          </a:p>
        </p:txBody>
      </p:sp>
      <p:sp>
        <p:nvSpPr>
          <p:cNvPr id="16" name="Shape 12"/>
          <p:cNvSpPr/>
          <p:nvPr/>
        </p:nvSpPr>
        <p:spPr>
          <a:xfrm>
            <a:off x="6126480" y="3218688"/>
            <a:ext cx="5669280" cy="0"/>
          </a:xfrm>
          <a:prstGeom prst="line">
            <a:avLst/>
          </a:prstGeom>
          <a:noFill/>
          <a:ln w="12700">
            <a:solidFill>
              <a:srgbClr val="E4E4E4"/>
            </a:solidFill>
            <a:prstDash val="solid"/>
          </a:ln>
        </p:spPr>
      </p:sp>
      <p:sp>
        <p:nvSpPr>
          <p:cNvPr id="17" name="Shape 13"/>
          <p:cNvSpPr/>
          <p:nvPr/>
        </p:nvSpPr>
        <p:spPr>
          <a:xfrm>
            <a:off x="6126480" y="3364992"/>
            <a:ext cx="475488" cy="475488"/>
          </a:xfrm>
          <a:prstGeom prst="ellipse">
            <a:avLst/>
          </a:prstGeom>
          <a:solidFill>
            <a:srgbClr val="D2051E"/>
          </a:solidFill>
          <a:ln w="12700">
            <a:solidFill>
              <a:srgbClr val="333333"/>
            </a:solidFill>
            <a:prstDash val="solid"/>
          </a:ln>
        </p:spPr>
      </p:sp>
      <p:sp>
        <p:nvSpPr>
          <p:cNvPr id="18" name="Text 14"/>
          <p:cNvSpPr/>
          <p:nvPr/>
        </p:nvSpPr>
        <p:spPr>
          <a:xfrm>
            <a:off x="6126480" y="3364992"/>
            <a:ext cx="475488" cy="47548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a:t>
            </a:r>
            <a:endParaRPr lang="en-US" sz="1600" dirty="0"/>
          </a:p>
        </p:txBody>
      </p:sp>
      <p:sp>
        <p:nvSpPr>
          <p:cNvPr id="19" name="Text 15"/>
          <p:cNvSpPr/>
          <p:nvPr/>
        </p:nvSpPr>
        <p:spPr>
          <a:xfrm>
            <a:off x="6748272" y="3364992"/>
            <a:ext cx="5029200" cy="256032"/>
          </a:xfrm>
          <a:prstGeom prst="rect">
            <a:avLst/>
          </a:prstGeom>
          <a:noFill/>
          <a:ln/>
        </p:spPr>
        <p:txBody>
          <a:bodyPr wrap="square" lIns="0" tIns="0" rIns="0" bIns="0" rtlCol="0" anchor="t"/>
          <a:lstStyle/>
          <a:p>
            <a:pPr indent="0" marL="0">
              <a:buNone/>
            </a:pPr>
            <a:r>
              <a:rPr lang="en-US" sz="1300" b="1" dirty="0">
                <a:solidFill>
                  <a:srgbClr val="D2051E"/>
                </a:solidFill>
                <a:latin typeface="Arial" pitchFamily="34" charset="0"/>
                <a:ea typeface="Arial" pitchFamily="34" charset="-122"/>
                <a:cs typeface="Arial" pitchFamily="34" charset="-120"/>
              </a:rPr>
              <a:t>3. HOW IT SCALES</a:t>
            </a:r>
            <a:endParaRPr lang="en-US" sz="1300" dirty="0"/>
          </a:p>
        </p:txBody>
      </p:sp>
      <p:sp>
        <p:nvSpPr>
          <p:cNvPr id="20" name="Text 16"/>
          <p:cNvSpPr/>
          <p:nvPr/>
        </p:nvSpPr>
        <p:spPr>
          <a:xfrm>
            <a:off x="6748272" y="3639312"/>
            <a:ext cx="3657600" cy="6400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Ψ  ×  total length (L)  ÷  gross wall area (A)  =  assembly correction</a:t>
            </a:r>
            <a:endParaRPr lang="en-US" sz="1200" dirty="0"/>
          </a:p>
        </p:txBody>
      </p:sp>
      <p:sp>
        <p:nvSpPr>
          <p:cNvPr id="21" name="Text 17"/>
          <p:cNvSpPr/>
          <p:nvPr/>
        </p:nvSpPr>
        <p:spPr>
          <a:xfrm>
            <a:off x="6126480" y="4526280"/>
            <a:ext cx="5669280" cy="256032"/>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Longer continuous paths, same wall area = larger thermal penalty.</a:t>
            </a:r>
            <a:endParaRPr lang="en-US" sz="1200" dirty="0"/>
          </a:p>
        </p:txBody>
      </p:sp>
      <p:sp>
        <p:nvSpPr>
          <p:cNvPr id="22" name="Shape 18"/>
          <p:cNvSpPr/>
          <p:nvPr/>
        </p:nvSpPr>
        <p:spPr>
          <a:xfrm>
            <a:off x="292608" y="4709160"/>
            <a:ext cx="11612880" cy="777240"/>
          </a:xfrm>
          <a:prstGeom prst="roundRect">
            <a:avLst>
              <a:gd name="adj" fmla="val 9412"/>
            </a:avLst>
          </a:prstGeom>
          <a:solidFill>
            <a:srgbClr val="F7F7F7"/>
          </a:solidFill>
          <a:ln w="12700">
            <a:solidFill>
              <a:srgbClr val="333333"/>
            </a:solidFill>
            <a:prstDash val="solid"/>
          </a:ln>
        </p:spPr>
      </p:sp>
      <p:sp>
        <p:nvSpPr>
          <p:cNvPr id="23" name="Shape 19"/>
          <p:cNvSpPr/>
          <p:nvPr/>
        </p:nvSpPr>
        <p:spPr>
          <a:xfrm>
            <a:off x="457200" y="4864608"/>
            <a:ext cx="457200" cy="457200"/>
          </a:xfrm>
          <a:prstGeom prst="ellipse">
            <a:avLst/>
          </a:prstGeom>
          <a:solidFill>
            <a:srgbClr val="FFFFFF"/>
          </a:solidFill>
          <a:ln w="12700">
            <a:solidFill>
              <a:srgbClr val="D2051E"/>
            </a:solidFill>
            <a:prstDash val="solid"/>
          </a:ln>
        </p:spPr>
      </p:sp>
      <p:pic>
        <p:nvPicPr>
          <p:cNvPr id="24" name="Image 2" descr="/workspace/deck/icons/target.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6928" y="4974336"/>
            <a:ext cx="237744" cy="237744"/>
          </a:xfrm>
          <a:prstGeom prst="rect">
            <a:avLst/>
          </a:prstGeom>
        </p:spPr>
      </p:pic>
      <p:sp>
        <p:nvSpPr>
          <p:cNvPr id="25" name="Text 20"/>
          <p:cNvSpPr/>
          <p:nvPr/>
        </p:nvSpPr>
        <p:spPr>
          <a:xfrm>
            <a:off x="1078992" y="4754880"/>
            <a:ext cx="10607040" cy="685800"/>
          </a:xfrm>
          <a:prstGeom prst="rect">
            <a:avLst/>
          </a:prstGeom>
          <a:noFill/>
          <a:ln/>
        </p:spPr>
        <p:txBody>
          <a:bodyPr wrap="square" lIns="0" tIns="0" rIns="0" bIns="0" rtlCol="0" anchor="ctr"/>
          <a:lstStyle/>
          <a:p>
            <a:pPr indent="0" marL="0">
              <a:buNone/>
            </a:pPr>
            <a:r>
              <a:rPr lang="en-US" sz="1300" b="1" dirty="0">
                <a:solidFill>
                  <a:srgbClr val="3F3E42"/>
                </a:solidFill>
                <a:latin typeface="Arial" pitchFamily="34" charset="0"/>
                <a:ea typeface="Arial" pitchFamily="34" charset="-122"/>
                <a:cs typeface="Arial" pitchFamily="34" charset="-120"/>
              </a:rPr>
              <a:t>Continuous bridge impacts become whole-wall consequences.
</a:t>
            </a:r>
            <a:pPr indent="0" marL="0">
              <a:buNone/>
            </a:pPr>
            <a:r>
              <a:rPr lang="en-US" sz="1300" dirty="0">
                <a:solidFill>
                  <a:srgbClr val="5A585C"/>
                </a:solidFill>
                <a:latin typeface="Arial" pitchFamily="34" charset="0"/>
                <a:ea typeface="Arial" pitchFamily="34" charset="-122"/>
                <a:cs typeface="Arial" pitchFamily="34" charset="-120"/>
              </a:rPr>
              <a:t>Higher linear transmittance can increase effective U-value, energy demand, and condensation risk.</a:t>
            </a:r>
            <a:endParaRPr lang="en-US" sz="1300" dirty="0"/>
          </a:p>
        </p:txBody>
      </p:sp>
      <p:sp>
        <p:nvSpPr>
          <p:cNvPr id="26" name="Shape 21"/>
          <p:cNvSpPr/>
          <p:nvPr/>
        </p:nvSpPr>
        <p:spPr>
          <a:xfrm>
            <a:off x="292608" y="5577840"/>
            <a:ext cx="11612880" cy="685800"/>
          </a:xfrm>
          <a:prstGeom prst="roundRect">
            <a:avLst>
              <a:gd name="adj" fmla="val 8000"/>
            </a:avLst>
          </a:prstGeom>
          <a:solidFill>
            <a:srgbClr val="F8E6E8"/>
          </a:solidFill>
          <a:ln w="12700">
            <a:solidFill>
              <a:srgbClr val="333333"/>
            </a:solidFill>
            <a:prstDash val="solid"/>
          </a:ln>
        </p:spPr>
      </p:sp>
      <p:sp>
        <p:nvSpPr>
          <p:cNvPr id="27" name="Shape 22"/>
          <p:cNvSpPr/>
          <p:nvPr/>
        </p:nvSpPr>
        <p:spPr>
          <a:xfrm>
            <a:off x="457200" y="5687568"/>
            <a:ext cx="438912" cy="438912"/>
          </a:xfrm>
          <a:prstGeom prst="ellipse">
            <a:avLst/>
          </a:prstGeom>
          <a:solidFill>
            <a:srgbClr val="D2051E"/>
          </a:solidFill>
          <a:ln w="12700">
            <a:solidFill>
              <a:srgbClr val="333333"/>
            </a:solidFill>
            <a:prstDash val="solid"/>
          </a:ln>
        </p:spPr>
      </p:sp>
      <p:pic>
        <p:nvPicPr>
          <p:cNvPr id="28" name="Image 3" descr="/workspace/deck/icons/lightbulb-white.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6928" y="5797296"/>
            <a:ext cx="219456" cy="219456"/>
          </a:xfrm>
          <a:prstGeom prst="rect">
            <a:avLst/>
          </a:prstGeom>
        </p:spPr>
      </p:pic>
      <p:sp>
        <p:nvSpPr>
          <p:cNvPr id="29" name="Text 23"/>
          <p:cNvSpPr/>
          <p:nvPr/>
        </p:nvSpPr>
        <p:spPr>
          <a:xfrm>
            <a:off x="1051560" y="5577840"/>
            <a:ext cx="10652760" cy="685800"/>
          </a:xfrm>
          <a:prstGeom prst="rect">
            <a:avLst/>
          </a:prstGeom>
          <a:noFill/>
          <a:ln/>
        </p:spPr>
        <p:txBody>
          <a:bodyPr wrap="square" lIns="0" tIns="0" rIns="0" bIns="0" rtlCol="0" anchor="ctr"/>
          <a:lstStyle/>
          <a:p>
            <a:pPr indent="0" marL="0">
              <a:buNone/>
            </a:pPr>
            <a:r>
              <a:rPr lang="en-US" sz="1300" dirty="0">
                <a:solidFill>
                  <a:srgbClr val="3F3E42"/>
                </a:solidFill>
                <a:latin typeface="Arial" pitchFamily="34" charset="0"/>
                <a:ea typeface="Arial" pitchFamily="34" charset="-122"/>
                <a:cs typeface="Arial" pitchFamily="34" charset="-120"/>
              </a:rPr>
              <a:t>Linear transmittance is not just a rail property. It is the </a:t>
            </a:r>
            <a:pPr indent="0" marL="0">
              <a:buNone/>
            </a:pPr>
            <a:r>
              <a:rPr lang="en-US" sz="1300" b="1" dirty="0">
                <a:solidFill>
                  <a:srgbClr val="D2051E"/>
                </a:solidFill>
                <a:latin typeface="Arial" pitchFamily="34" charset="0"/>
                <a:ea typeface="Arial" pitchFamily="34" charset="-122"/>
                <a:cs typeface="Arial" pitchFamily="34" charset="-120"/>
              </a:rPr>
              <a:t>length-based penalty</a:t>
            </a:r>
            <a:pPr indent="0" marL="0">
              <a:buNone/>
            </a:pPr>
            <a:r>
              <a:rPr lang="en-US" sz="1300" dirty="0">
                <a:solidFill>
                  <a:srgbClr val="3F3E42"/>
                </a:solidFill>
                <a:latin typeface="Arial" pitchFamily="34" charset="0"/>
                <a:ea typeface="Arial" pitchFamily="34" charset="-122"/>
                <a:cs typeface="Arial" pitchFamily="34" charset="-120"/>
              </a:rPr>
              <a:t> that converts continuous details into installed wall performance.</a:t>
            </a:r>
            <a:endParaRPr lang="en-US" sz="1300" dirty="0"/>
          </a:p>
        </p:txBody>
      </p:sp>
      <p:sp>
        <p:nvSpPr>
          <p:cNvPr id="30" name="Shape 24"/>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31" name="Text 25"/>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32" name="Text 26"/>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33" name="Text 27"/>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19</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Agenda</a:t>
            </a:r>
            <a:endParaRPr lang="en-US" sz="2600" dirty="0"/>
          </a:p>
        </p:txBody>
      </p:sp>
      <p:pic>
        <p:nvPicPr>
          <p:cNvPr id="3"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4" name="Shape 1"/>
          <p:cNvSpPr/>
          <p:nvPr/>
        </p:nvSpPr>
        <p:spPr>
          <a:xfrm>
            <a:off x="384048" y="969264"/>
            <a:ext cx="7818120" cy="530352"/>
          </a:xfrm>
          <a:prstGeom prst="rect">
            <a:avLst/>
          </a:prstGeom>
          <a:solidFill>
            <a:srgbClr val="D2051E"/>
          </a:solidFill>
          <a:ln w="12700">
            <a:solidFill>
              <a:srgbClr val="333333"/>
            </a:solidFill>
            <a:prstDash val="solid"/>
          </a:ln>
        </p:spPr>
      </p:sp>
      <p:sp>
        <p:nvSpPr>
          <p:cNvPr id="5" name="Text 2"/>
          <p:cNvSpPr/>
          <p:nvPr/>
        </p:nvSpPr>
        <p:spPr>
          <a:xfrm>
            <a:off x="530352" y="969264"/>
            <a:ext cx="777240" cy="530352"/>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1.0</a:t>
            </a:r>
            <a:endParaRPr lang="en-US" sz="1600" dirty="0"/>
          </a:p>
        </p:txBody>
      </p:sp>
      <p:sp>
        <p:nvSpPr>
          <p:cNvPr id="6" name="Text 3"/>
          <p:cNvSpPr/>
          <p:nvPr/>
        </p:nvSpPr>
        <p:spPr>
          <a:xfrm>
            <a:off x="1353312" y="969264"/>
            <a:ext cx="6675120" cy="530352"/>
          </a:xfrm>
          <a:prstGeom prst="rect">
            <a:avLst/>
          </a:prstGeom>
          <a:noFill/>
          <a:ln/>
        </p:spPr>
        <p:txBody>
          <a:bodyPr wrap="square" lIns="0" tIns="0" rIns="0" bIns="0" rtlCol="0" anchor="ctr"/>
          <a:lstStyle/>
          <a:p>
            <a:pPr indent="0" marL="0">
              <a:buNone/>
            </a:pPr>
            <a:r>
              <a:rPr lang="en-US" sz="1600" dirty="0">
                <a:solidFill>
                  <a:srgbClr val="FFFFFF"/>
                </a:solidFill>
                <a:latin typeface="Arial" pitchFamily="34" charset="0"/>
                <a:ea typeface="Arial" pitchFamily="34" charset="-122"/>
                <a:cs typeface="Arial" pitchFamily="34" charset="-120"/>
              </a:rPr>
              <a:t>Introduction &amp; Objectives</a:t>
            </a:r>
            <a:endParaRPr lang="en-US" sz="1600" dirty="0"/>
          </a:p>
        </p:txBody>
      </p:sp>
      <p:sp>
        <p:nvSpPr>
          <p:cNvPr id="7" name="Text 4"/>
          <p:cNvSpPr/>
          <p:nvPr/>
        </p:nvSpPr>
        <p:spPr>
          <a:xfrm>
            <a:off x="530352" y="1627632"/>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2.0</a:t>
            </a:r>
            <a:endParaRPr lang="en-US" sz="1600" dirty="0"/>
          </a:p>
        </p:txBody>
      </p:sp>
      <p:sp>
        <p:nvSpPr>
          <p:cNvPr id="8" name="Text 5"/>
          <p:cNvSpPr/>
          <p:nvPr/>
        </p:nvSpPr>
        <p:spPr>
          <a:xfrm>
            <a:off x="1353312" y="1627632"/>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The Real Impact of Thermal Bridging</a:t>
            </a:r>
            <a:endParaRPr lang="en-US" sz="1600" dirty="0"/>
          </a:p>
        </p:txBody>
      </p:sp>
      <p:sp>
        <p:nvSpPr>
          <p:cNvPr id="9" name="Text 6"/>
          <p:cNvSpPr/>
          <p:nvPr/>
        </p:nvSpPr>
        <p:spPr>
          <a:xfrm>
            <a:off x="530352" y="2286000"/>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3.0</a:t>
            </a:r>
            <a:endParaRPr lang="en-US" sz="1600" dirty="0"/>
          </a:p>
        </p:txBody>
      </p:sp>
      <p:sp>
        <p:nvSpPr>
          <p:cNvPr id="10" name="Text 7"/>
          <p:cNvSpPr/>
          <p:nvPr/>
        </p:nvSpPr>
        <p:spPr>
          <a:xfrm>
            <a:off x="1353312" y="2286000"/>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Calculation Workflow</a:t>
            </a:r>
            <a:endParaRPr lang="en-US" sz="1600" dirty="0"/>
          </a:p>
        </p:txBody>
      </p:sp>
      <p:sp>
        <p:nvSpPr>
          <p:cNvPr id="11" name="Text 8"/>
          <p:cNvSpPr/>
          <p:nvPr/>
        </p:nvSpPr>
        <p:spPr>
          <a:xfrm>
            <a:off x="530352" y="2944368"/>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4.0</a:t>
            </a:r>
            <a:endParaRPr lang="en-US" sz="1600" dirty="0"/>
          </a:p>
        </p:txBody>
      </p:sp>
      <p:sp>
        <p:nvSpPr>
          <p:cNvPr id="12" name="Text 9"/>
          <p:cNvSpPr/>
          <p:nvPr/>
        </p:nvSpPr>
        <p:spPr>
          <a:xfrm>
            <a:off x="1353312" y="2944368"/>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Design Levers &amp; Best Practices</a:t>
            </a:r>
            <a:endParaRPr lang="en-US" sz="1600" dirty="0"/>
          </a:p>
        </p:txBody>
      </p:sp>
      <p:sp>
        <p:nvSpPr>
          <p:cNvPr id="13" name="Text 10"/>
          <p:cNvSpPr/>
          <p:nvPr/>
        </p:nvSpPr>
        <p:spPr>
          <a:xfrm>
            <a:off x="530352" y="3602736"/>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5.0</a:t>
            </a:r>
            <a:endParaRPr lang="en-US" sz="1600" dirty="0"/>
          </a:p>
        </p:txBody>
      </p:sp>
      <p:sp>
        <p:nvSpPr>
          <p:cNvPr id="14" name="Text 11"/>
          <p:cNvSpPr/>
          <p:nvPr/>
        </p:nvSpPr>
        <p:spPr>
          <a:xfrm>
            <a:off x="1353312" y="3602736"/>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From Intent to Reality</a:t>
            </a:r>
            <a:endParaRPr lang="en-US" sz="1600" dirty="0"/>
          </a:p>
        </p:txBody>
      </p:sp>
      <p:sp>
        <p:nvSpPr>
          <p:cNvPr id="15" name="Text 12"/>
          <p:cNvSpPr/>
          <p:nvPr/>
        </p:nvSpPr>
        <p:spPr>
          <a:xfrm>
            <a:off x="530352" y="4261104"/>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6.0</a:t>
            </a:r>
            <a:endParaRPr lang="en-US" sz="1600" dirty="0"/>
          </a:p>
        </p:txBody>
      </p:sp>
      <p:sp>
        <p:nvSpPr>
          <p:cNvPr id="16" name="Text 13"/>
          <p:cNvSpPr/>
          <p:nvPr/>
        </p:nvSpPr>
        <p:spPr>
          <a:xfrm>
            <a:off x="1353312" y="4261104"/>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Key Takeaways &amp; Next Steps</a:t>
            </a:r>
            <a:endParaRPr lang="en-US" sz="1600" dirty="0"/>
          </a:p>
        </p:txBody>
      </p:sp>
      <p:sp>
        <p:nvSpPr>
          <p:cNvPr id="17" name="Shape 14"/>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18" name="Text 15"/>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19" name="Text 16"/>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20" name="Text 17"/>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2</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Rail penetration</a:t>
            </a:r>
            <a:pPr indent="0" marL="0">
              <a:buNone/>
            </a:pPr>
            <a:r>
              <a:rPr lang="en-US" sz="2600" dirty="0">
                <a:solidFill>
                  <a:srgbClr val="3F3E42"/>
                </a:solidFill>
                <a:latin typeface="Arial" pitchFamily="34" charset="0"/>
                <a:ea typeface="Arial" pitchFamily="34" charset="-122"/>
                <a:cs typeface="Arial" pitchFamily="34" charset="-120"/>
              </a:rPr>
              <a:t>: where the profiles interrupt insulation</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The profile creates a conductive path. Its penetration defines how far the insulation layer is interrupted.</a:t>
            </a:r>
            <a:endParaRPr lang="en-US" sz="1400" dirty="0"/>
          </a:p>
        </p:txBody>
      </p:sp>
      <p:sp>
        <p:nvSpPr>
          <p:cNvPr id="5" name="Shape 2"/>
          <p:cNvSpPr/>
          <p:nvPr/>
        </p:nvSpPr>
        <p:spPr>
          <a:xfrm>
            <a:off x="292608" y="1024128"/>
            <a:ext cx="3794760" cy="3794760"/>
          </a:xfrm>
          <a:prstGeom prst="roundRect">
            <a:avLst>
              <a:gd name="adj" fmla="val 2410"/>
            </a:avLst>
          </a:prstGeom>
          <a:solidFill>
            <a:srgbClr val="FFFFFF"/>
          </a:solidFill>
          <a:ln w="12700">
            <a:solidFill>
              <a:srgbClr val="E4E4E4"/>
            </a:solidFill>
            <a:prstDash val="solid"/>
          </a:ln>
          <a:effectLst>
            <a:outerShdw sx="100000" sy="100000" kx="0" ky="0" algn="bl" rotWithShape="0" blurRad="9.53156921924199e+82" dist="2.3828923048104974e+82" dir="4.9358138940850176e+97">
              <a:srgbClr val="000000">
                <a:alpha val="9.999999999999998e+98"/>
              </a:srgbClr>
            </a:outerShdw>
          </a:effectLst>
        </p:spPr>
      </p:sp>
      <p:sp>
        <p:nvSpPr>
          <p:cNvPr id="6" name="Text 3"/>
          <p:cNvSpPr/>
          <p:nvPr/>
        </p:nvSpPr>
        <p:spPr>
          <a:xfrm>
            <a:off x="438912" y="1115568"/>
            <a:ext cx="3520440" cy="274320"/>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1) The Reality on the Wall</a:t>
            </a:r>
            <a:endParaRPr lang="en-US" sz="1400" dirty="0"/>
          </a:p>
        </p:txBody>
      </p:sp>
      <p:pic>
        <p:nvPicPr>
          <p:cNvPr id="7" name="Image 1" descr="/workspace/deck/assets/t-p20-wall.jpg">    </p:cNvPr>
          <p:cNvPicPr>
            <a:picLocks noChangeAspect="1"/>
          </p:cNvPicPr>
          <p:nvPr/>
        </p:nvPicPr>
        <p:blipFill>
          <a:blip r:embed="rId2"/>
          <a:stretch>
            <a:fillRect/>
          </a:stretch>
        </p:blipFill>
        <p:spPr>
          <a:xfrm>
            <a:off x="438912" y="1417320"/>
            <a:ext cx="3520440" cy="3246120"/>
          </a:xfrm>
          <a:prstGeom prst="rect">
            <a:avLst/>
          </a:prstGeom>
        </p:spPr>
      </p:pic>
      <p:sp>
        <p:nvSpPr>
          <p:cNvPr id="8" name="Shape 4"/>
          <p:cNvSpPr/>
          <p:nvPr/>
        </p:nvSpPr>
        <p:spPr>
          <a:xfrm>
            <a:off x="548640" y="1554480"/>
            <a:ext cx="1691640" cy="1325880"/>
          </a:xfrm>
          <a:prstGeom prst="roundRect">
            <a:avLst>
              <a:gd name="adj" fmla="val 4138"/>
            </a:avLst>
          </a:prstGeom>
          <a:solidFill>
            <a:srgbClr val="D2051E"/>
          </a:solidFill>
          <a:ln w="12700">
            <a:solidFill>
              <a:srgbClr val="333333"/>
            </a:solidFill>
            <a:prstDash val="solid"/>
          </a:ln>
        </p:spPr>
      </p:sp>
      <p:sp>
        <p:nvSpPr>
          <p:cNvPr id="9" name="Text 5"/>
          <p:cNvSpPr/>
          <p:nvPr/>
        </p:nvSpPr>
        <p:spPr>
          <a:xfrm>
            <a:off x="640080" y="1627632"/>
            <a:ext cx="1508760" cy="777240"/>
          </a:xfrm>
          <a:prstGeom prst="rect">
            <a:avLst/>
          </a:prstGeom>
          <a:noFill/>
          <a:ln/>
        </p:spPr>
        <p:txBody>
          <a:bodyPr wrap="square" lIns="0" tIns="0" rIns="0" bIns="0" rtlCol="0" anchor="t"/>
          <a:lstStyle/>
          <a:p>
            <a:pPr indent="0" marL="0">
              <a:buNone/>
            </a:pPr>
            <a:r>
              <a:rPr lang="en-US" sz="1200" b="1" dirty="0">
                <a:solidFill>
                  <a:srgbClr val="FFFFFF"/>
                </a:solidFill>
                <a:latin typeface="Arial" pitchFamily="34" charset="0"/>
                <a:ea typeface="Arial" pitchFamily="34" charset="-122"/>
                <a:cs typeface="Arial" pitchFamily="34" charset="-120"/>
              </a:rPr>
              <a:t>EVERY</a:t>
            </a:r>
            <a:endParaRPr lang="en-US" sz="1200" dirty="0"/>
          </a:p>
          <a:p>
            <a:pPr indent="0" marL="0">
              <a:buNone/>
            </a:pPr>
            <a:r>
              <a:rPr lang="en-US" sz="1200" b="1" dirty="0">
                <a:solidFill>
                  <a:srgbClr val="FFFFFF"/>
                </a:solidFill>
                <a:latin typeface="Arial" pitchFamily="34" charset="0"/>
                <a:ea typeface="Arial" pitchFamily="34" charset="-122"/>
                <a:cs typeface="Arial" pitchFamily="34" charset="-120"/>
              </a:rPr>
              <a:t>PENETRATION</a:t>
            </a:r>
            <a:endParaRPr lang="en-US" sz="1200" dirty="0"/>
          </a:p>
          <a:p>
            <a:pPr indent="0" marL="0">
              <a:buNone/>
            </a:pPr>
            <a:r>
              <a:rPr lang="en-US" sz="1200" b="1" dirty="0">
                <a:solidFill>
                  <a:srgbClr val="FFFFFF"/>
                </a:solidFill>
                <a:latin typeface="Arial" pitchFamily="34" charset="0"/>
                <a:ea typeface="Arial" pitchFamily="34" charset="-122"/>
                <a:cs typeface="Arial" pitchFamily="34" charset="-120"/>
              </a:rPr>
              <a:t>COUNTS</a:t>
            </a:r>
            <a:endParaRPr lang="en-US" sz="1200" dirty="0"/>
          </a:p>
        </p:txBody>
      </p:sp>
      <p:sp>
        <p:nvSpPr>
          <p:cNvPr id="10" name="Text 6"/>
          <p:cNvSpPr/>
          <p:nvPr/>
        </p:nvSpPr>
        <p:spPr>
          <a:xfrm>
            <a:off x="640080" y="2377440"/>
            <a:ext cx="1508760" cy="438912"/>
          </a:xfrm>
          <a:prstGeom prst="rect">
            <a:avLst/>
          </a:prstGeom>
          <a:noFill/>
          <a:ln/>
        </p:spPr>
        <p:txBody>
          <a:bodyPr wrap="square" lIns="0" tIns="0" rIns="0" bIns="0" rtlCol="0" anchor="t"/>
          <a:lstStyle/>
          <a:p>
            <a:pPr indent="0" marL="0">
              <a:buNone/>
            </a:pPr>
            <a:r>
              <a:rPr lang="en-US" sz="1000" dirty="0">
                <a:solidFill>
                  <a:srgbClr val="FFFFFF"/>
                </a:solidFill>
                <a:latin typeface="Arial" pitchFamily="34" charset="0"/>
                <a:ea typeface="Arial" pitchFamily="34" charset="-122"/>
                <a:cs typeface="Arial" pitchFamily="34" charset="-120"/>
              </a:rPr>
              <a:t>Even small interruptions can create a thermal bridge that impacts the whole system</a:t>
            </a:r>
            <a:endParaRPr lang="en-US" sz="1000" dirty="0"/>
          </a:p>
        </p:txBody>
      </p:sp>
      <p:sp>
        <p:nvSpPr>
          <p:cNvPr id="11" name="Shape 7"/>
          <p:cNvSpPr/>
          <p:nvPr/>
        </p:nvSpPr>
        <p:spPr>
          <a:xfrm>
            <a:off x="4206240" y="1024128"/>
            <a:ext cx="3794760" cy="3794760"/>
          </a:xfrm>
          <a:prstGeom prst="roundRect">
            <a:avLst>
              <a:gd name="adj" fmla="val 2410"/>
            </a:avLst>
          </a:prstGeom>
          <a:solidFill>
            <a:srgbClr val="FFFFFF"/>
          </a:solidFill>
          <a:ln w="12700">
            <a:solidFill>
              <a:srgbClr val="E4E4E4"/>
            </a:solidFill>
            <a:prstDash val="solid"/>
          </a:ln>
          <a:effectLst>
            <a:outerShdw sx="100000" sy="100000" kx="0" ky="0" algn="bl" rotWithShape="0" blurRad="1.2105092908437327e+87" dist="3.0262732271093317e+86" dir="2.9614883364510103e+102">
              <a:srgbClr val="000000">
                <a:alpha val="9.999999999999998e+103"/>
              </a:srgbClr>
            </a:outerShdw>
          </a:effectLst>
        </p:spPr>
      </p:sp>
      <p:sp>
        <p:nvSpPr>
          <p:cNvPr id="12" name="Text 8"/>
          <p:cNvSpPr/>
          <p:nvPr/>
        </p:nvSpPr>
        <p:spPr>
          <a:xfrm>
            <a:off x="4343400" y="1115568"/>
            <a:ext cx="3520440" cy="274320"/>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2) Penetration Depth Defines Impact</a:t>
            </a:r>
            <a:endParaRPr lang="en-US" sz="1300" dirty="0"/>
          </a:p>
        </p:txBody>
      </p:sp>
      <p:pic>
        <p:nvPicPr>
          <p:cNvPr id="13" name="Image 2" descr="/workspace/deck/assets/t-p20-views.jpg">    </p:cNvPr>
          <p:cNvPicPr>
            <a:picLocks noChangeAspect="1"/>
          </p:cNvPicPr>
          <p:nvPr/>
        </p:nvPicPr>
        <p:blipFill>
          <a:blip r:embed="rId3"/>
          <a:stretch>
            <a:fillRect/>
          </a:stretch>
        </p:blipFill>
        <p:spPr>
          <a:xfrm>
            <a:off x="4343400" y="1444752"/>
            <a:ext cx="3520440" cy="3200400"/>
          </a:xfrm>
          <a:prstGeom prst="rect">
            <a:avLst/>
          </a:prstGeom>
        </p:spPr>
      </p:pic>
      <p:sp>
        <p:nvSpPr>
          <p:cNvPr id="14" name="Shape 9"/>
          <p:cNvSpPr/>
          <p:nvPr/>
        </p:nvSpPr>
        <p:spPr>
          <a:xfrm>
            <a:off x="8138160" y="1024128"/>
            <a:ext cx="3703320" cy="3794760"/>
          </a:xfrm>
          <a:prstGeom prst="roundRect">
            <a:avLst>
              <a:gd name="adj" fmla="val 2469"/>
            </a:avLst>
          </a:prstGeom>
          <a:solidFill>
            <a:srgbClr val="F7F7F7"/>
          </a:solidFill>
          <a:ln w="12700">
            <a:solidFill>
              <a:srgbClr val="333333"/>
            </a:solidFill>
            <a:prstDash val="solid"/>
          </a:ln>
        </p:spPr>
      </p:sp>
      <p:sp>
        <p:nvSpPr>
          <p:cNvPr id="15" name="Text 10"/>
          <p:cNvSpPr/>
          <p:nvPr/>
        </p:nvSpPr>
        <p:spPr>
          <a:xfrm>
            <a:off x="8275320" y="1115568"/>
            <a:ext cx="3429000" cy="274320"/>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3) Why It Matters</a:t>
            </a:r>
            <a:endParaRPr lang="en-US" sz="1400" dirty="0"/>
          </a:p>
        </p:txBody>
      </p:sp>
      <p:sp>
        <p:nvSpPr>
          <p:cNvPr id="16" name="Shape 11"/>
          <p:cNvSpPr/>
          <p:nvPr/>
        </p:nvSpPr>
        <p:spPr>
          <a:xfrm>
            <a:off x="8275320" y="1463040"/>
            <a:ext cx="365760" cy="365760"/>
          </a:xfrm>
          <a:prstGeom prst="ellipse">
            <a:avLst/>
          </a:prstGeom>
          <a:solidFill>
            <a:srgbClr val="FFFFFF"/>
          </a:solidFill>
          <a:ln w="12700">
            <a:solidFill>
              <a:srgbClr val="D2051E"/>
            </a:solidFill>
            <a:prstDash val="solid"/>
          </a:ln>
        </p:spPr>
      </p:sp>
      <p:pic>
        <p:nvPicPr>
          <p:cNvPr id="17" name="Image 3" descr="/workspace/deck/icons/layout.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57616" y="1545336"/>
            <a:ext cx="201168" cy="201168"/>
          </a:xfrm>
          <a:prstGeom prst="rect">
            <a:avLst/>
          </a:prstGeom>
        </p:spPr>
      </p:pic>
      <p:sp>
        <p:nvSpPr>
          <p:cNvPr id="18" name="Text 12"/>
          <p:cNvSpPr/>
          <p:nvPr/>
        </p:nvSpPr>
        <p:spPr>
          <a:xfrm>
            <a:off x="8732520" y="1463040"/>
            <a:ext cx="2926080" cy="256032"/>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DEFINES INSULATION INTERRUPTION</a:t>
            </a:r>
            <a:endParaRPr lang="en-US" sz="1100" dirty="0"/>
          </a:p>
        </p:txBody>
      </p:sp>
      <p:sp>
        <p:nvSpPr>
          <p:cNvPr id="19" name="Text 13"/>
          <p:cNvSpPr/>
          <p:nvPr/>
        </p:nvSpPr>
        <p:spPr>
          <a:xfrm>
            <a:off x="8732520" y="1719072"/>
            <a:ext cx="2926080" cy="45720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Determines how much of the insulation layer is interrupted.</a:t>
            </a:r>
            <a:endParaRPr lang="en-US" sz="1100" dirty="0"/>
          </a:p>
        </p:txBody>
      </p:sp>
      <p:sp>
        <p:nvSpPr>
          <p:cNvPr id="20" name="Shape 14"/>
          <p:cNvSpPr/>
          <p:nvPr/>
        </p:nvSpPr>
        <p:spPr>
          <a:xfrm>
            <a:off x="8275320" y="2267712"/>
            <a:ext cx="365760" cy="365760"/>
          </a:xfrm>
          <a:prstGeom prst="ellipse">
            <a:avLst/>
          </a:prstGeom>
          <a:solidFill>
            <a:srgbClr val="FFFFFF"/>
          </a:solidFill>
          <a:ln w="12700">
            <a:solidFill>
              <a:srgbClr val="D2051E"/>
            </a:solidFill>
            <a:prstDash val="solid"/>
          </a:ln>
        </p:spPr>
      </p:sp>
      <p:pic>
        <p:nvPicPr>
          <p:cNvPr id="21" name="Image 4" descr="/workspace/deck/icons/thermometer.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57616" y="2350008"/>
            <a:ext cx="201168" cy="201168"/>
          </a:xfrm>
          <a:prstGeom prst="rect">
            <a:avLst/>
          </a:prstGeom>
        </p:spPr>
      </p:pic>
      <p:sp>
        <p:nvSpPr>
          <p:cNvPr id="22" name="Text 15"/>
          <p:cNvSpPr/>
          <p:nvPr/>
        </p:nvSpPr>
        <p:spPr>
          <a:xfrm>
            <a:off x="8732520" y="2267712"/>
            <a:ext cx="2926080" cy="256032"/>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INFLUENCES THERMAL PERFORMANCE</a:t>
            </a:r>
            <a:endParaRPr lang="en-US" sz="1100" dirty="0"/>
          </a:p>
        </p:txBody>
      </p:sp>
      <p:sp>
        <p:nvSpPr>
          <p:cNvPr id="23" name="Text 16"/>
          <p:cNvSpPr/>
          <p:nvPr/>
        </p:nvSpPr>
        <p:spPr>
          <a:xfrm>
            <a:off x="8732520" y="2523744"/>
            <a:ext cx="2926080" cy="45720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Affects the thermal bridge input used in performance calculations.</a:t>
            </a:r>
            <a:endParaRPr lang="en-US" sz="1100" dirty="0"/>
          </a:p>
        </p:txBody>
      </p:sp>
      <p:sp>
        <p:nvSpPr>
          <p:cNvPr id="24" name="Shape 17"/>
          <p:cNvSpPr/>
          <p:nvPr/>
        </p:nvSpPr>
        <p:spPr>
          <a:xfrm>
            <a:off x="8275320" y="3072384"/>
            <a:ext cx="365760" cy="365760"/>
          </a:xfrm>
          <a:prstGeom prst="ellipse">
            <a:avLst/>
          </a:prstGeom>
          <a:solidFill>
            <a:srgbClr val="FFFFFF"/>
          </a:solidFill>
          <a:ln w="12700">
            <a:solidFill>
              <a:srgbClr val="D2051E"/>
            </a:solidFill>
            <a:prstDash val="solid"/>
          </a:ln>
        </p:spPr>
      </p:sp>
      <p:pic>
        <p:nvPicPr>
          <p:cNvPr id="25" name="Image 5" descr="/workspace/deck/icons/repeat.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57616" y="3154680"/>
            <a:ext cx="201168" cy="201168"/>
          </a:xfrm>
          <a:prstGeom prst="rect">
            <a:avLst/>
          </a:prstGeom>
        </p:spPr>
      </p:pic>
      <p:sp>
        <p:nvSpPr>
          <p:cNvPr id="26" name="Text 18"/>
          <p:cNvSpPr/>
          <p:nvPr/>
        </p:nvSpPr>
        <p:spPr>
          <a:xfrm>
            <a:off x="8732520" y="3072384"/>
            <a:ext cx="2926080" cy="256032"/>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REPETITION INCREASES IMPACT</a:t>
            </a:r>
            <a:endParaRPr lang="en-US" sz="1100" dirty="0"/>
          </a:p>
        </p:txBody>
      </p:sp>
      <p:sp>
        <p:nvSpPr>
          <p:cNvPr id="27" name="Text 19"/>
          <p:cNvSpPr/>
          <p:nvPr/>
        </p:nvSpPr>
        <p:spPr>
          <a:xfrm>
            <a:off x="8732520" y="3328416"/>
            <a:ext cx="2926080" cy="45720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Small penetrations can multiply into a larger whole-wall penalty when repeated.</a:t>
            </a:r>
            <a:endParaRPr lang="en-US" sz="1100" dirty="0"/>
          </a:p>
        </p:txBody>
      </p:sp>
      <p:sp>
        <p:nvSpPr>
          <p:cNvPr id="28" name="Shape 20"/>
          <p:cNvSpPr/>
          <p:nvPr/>
        </p:nvSpPr>
        <p:spPr>
          <a:xfrm>
            <a:off x="8275320" y="3877056"/>
            <a:ext cx="365760" cy="365760"/>
          </a:xfrm>
          <a:prstGeom prst="ellipse">
            <a:avLst/>
          </a:prstGeom>
          <a:solidFill>
            <a:srgbClr val="FFFFFF"/>
          </a:solidFill>
          <a:ln w="12700">
            <a:solidFill>
              <a:srgbClr val="D2051E"/>
            </a:solidFill>
            <a:prstDash val="solid"/>
          </a:ln>
        </p:spPr>
      </p:sp>
      <p:pic>
        <p:nvPicPr>
          <p:cNvPr id="29" name="Image 6" descr="/workspace/deck/icons/search.sv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57616" y="3959352"/>
            <a:ext cx="201168" cy="201168"/>
          </a:xfrm>
          <a:prstGeom prst="rect">
            <a:avLst/>
          </a:prstGeom>
        </p:spPr>
      </p:pic>
      <p:sp>
        <p:nvSpPr>
          <p:cNvPr id="30" name="Text 21"/>
          <p:cNvSpPr/>
          <p:nvPr/>
        </p:nvSpPr>
        <p:spPr>
          <a:xfrm>
            <a:off x="8732520" y="3877056"/>
            <a:ext cx="2926080" cy="256032"/>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DRIVES BETTER DECISIONS</a:t>
            </a:r>
            <a:endParaRPr lang="en-US" sz="1100" dirty="0"/>
          </a:p>
        </p:txBody>
      </p:sp>
      <p:sp>
        <p:nvSpPr>
          <p:cNvPr id="31" name="Text 22"/>
          <p:cNvSpPr/>
          <p:nvPr/>
        </p:nvSpPr>
        <p:spPr>
          <a:xfrm>
            <a:off x="8732520" y="4133088"/>
            <a:ext cx="2926080" cy="45720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Understanding penetration depth helps optimize details and improve assembly performance.</a:t>
            </a:r>
            <a:endParaRPr lang="en-US" sz="1100" dirty="0"/>
          </a:p>
        </p:txBody>
      </p:sp>
      <p:sp>
        <p:nvSpPr>
          <p:cNvPr id="32" name="Shape 23"/>
          <p:cNvSpPr/>
          <p:nvPr/>
        </p:nvSpPr>
        <p:spPr>
          <a:xfrm>
            <a:off x="292608" y="4937760"/>
            <a:ext cx="384048" cy="384048"/>
          </a:xfrm>
          <a:prstGeom prst="ellipse">
            <a:avLst/>
          </a:prstGeom>
          <a:solidFill>
            <a:srgbClr val="FFFFFF"/>
          </a:solidFill>
          <a:ln w="12700">
            <a:solidFill>
              <a:srgbClr val="D2051E"/>
            </a:solidFill>
            <a:prstDash val="solid"/>
          </a:ln>
        </p:spPr>
      </p:sp>
      <p:pic>
        <p:nvPicPr>
          <p:cNvPr id="33" name="Image 7" descr="/workspace/deck/icons/crosshair.sv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4048" y="5029200"/>
            <a:ext cx="201168" cy="201168"/>
          </a:xfrm>
          <a:prstGeom prst="rect">
            <a:avLst/>
          </a:prstGeom>
        </p:spPr>
      </p:pic>
      <p:sp>
        <p:nvSpPr>
          <p:cNvPr id="34" name="Text 24"/>
          <p:cNvSpPr/>
          <p:nvPr/>
        </p:nvSpPr>
        <p:spPr>
          <a:xfrm>
            <a:off x="731520" y="4919472"/>
            <a:ext cx="1783080" cy="219456"/>
          </a:xfrm>
          <a:prstGeom prst="rect">
            <a:avLst/>
          </a:prstGeom>
          <a:noFill/>
          <a:ln/>
        </p:spPr>
        <p:txBody>
          <a:bodyPr wrap="square" lIns="0" tIns="0" rIns="0" bIns="0" rtlCol="0" anchor="t"/>
          <a:lstStyle/>
          <a:p>
            <a:pPr indent="0" marL="0">
              <a:buNone/>
            </a:pPr>
            <a:r>
              <a:rPr lang="en-US" sz="1000" b="1" dirty="0">
                <a:solidFill>
                  <a:srgbClr val="3F3E42"/>
                </a:solidFill>
                <a:latin typeface="Arial" pitchFamily="34" charset="0"/>
                <a:ea typeface="Arial" pitchFamily="34" charset="-122"/>
                <a:cs typeface="Arial" pitchFamily="34" charset="-120"/>
              </a:rPr>
              <a:t>LOCAL PENETRATION</a:t>
            </a:r>
            <a:endParaRPr lang="en-US" sz="1000" dirty="0"/>
          </a:p>
        </p:txBody>
      </p:sp>
      <p:sp>
        <p:nvSpPr>
          <p:cNvPr id="35" name="Text 25"/>
          <p:cNvSpPr/>
          <p:nvPr/>
        </p:nvSpPr>
        <p:spPr>
          <a:xfrm>
            <a:off x="731520" y="5138928"/>
            <a:ext cx="1783080" cy="36576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Profile penetrates the insulation layer.</a:t>
            </a:r>
            <a:endParaRPr lang="en-US" sz="1000" dirty="0"/>
          </a:p>
        </p:txBody>
      </p:sp>
      <p:sp>
        <p:nvSpPr>
          <p:cNvPr id="36" name="Text 26"/>
          <p:cNvSpPr/>
          <p:nvPr/>
        </p:nvSpPr>
        <p:spPr>
          <a:xfrm>
            <a:off x="2377440" y="4983480"/>
            <a:ext cx="256032" cy="274320"/>
          </a:xfrm>
          <a:prstGeom prst="rect">
            <a:avLst/>
          </a:prstGeom>
          <a:noFill/>
          <a:ln/>
        </p:spPr>
        <p:txBody>
          <a:bodyPr wrap="square" lIns="0" tIns="0" rIns="0" bIns="0" rtlCol="0" anchor="t"/>
          <a:lstStyle/>
          <a:p>
            <a:pPr indent="0" marL="0">
              <a:buNone/>
            </a:pPr>
            <a:r>
              <a:rPr lang="en-US" sz="1400" dirty="0">
                <a:solidFill>
                  <a:srgbClr val="D2051E"/>
                </a:solidFill>
                <a:latin typeface="Arial" pitchFamily="34" charset="0"/>
                <a:ea typeface="Arial" pitchFamily="34" charset="-122"/>
                <a:cs typeface="Arial" pitchFamily="34" charset="-120"/>
              </a:rPr>
              <a:t>→</a:t>
            </a:r>
            <a:endParaRPr lang="en-US" sz="1400" dirty="0"/>
          </a:p>
        </p:txBody>
      </p:sp>
      <p:sp>
        <p:nvSpPr>
          <p:cNvPr id="37" name="Shape 27"/>
          <p:cNvSpPr/>
          <p:nvPr/>
        </p:nvSpPr>
        <p:spPr>
          <a:xfrm>
            <a:off x="2624328" y="4937760"/>
            <a:ext cx="384048" cy="384048"/>
          </a:xfrm>
          <a:prstGeom prst="ellipse">
            <a:avLst/>
          </a:prstGeom>
          <a:solidFill>
            <a:srgbClr val="FFFFFF"/>
          </a:solidFill>
          <a:ln w="12700">
            <a:solidFill>
              <a:srgbClr val="D2051E"/>
            </a:solidFill>
            <a:prstDash val="solid"/>
          </a:ln>
        </p:spPr>
      </p:sp>
      <p:pic>
        <p:nvPicPr>
          <p:cNvPr id="38" name="Image 8" descr="/workspace/deck/icons/repeat.sv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715768" y="5029200"/>
            <a:ext cx="201168" cy="201168"/>
          </a:xfrm>
          <a:prstGeom prst="rect">
            <a:avLst/>
          </a:prstGeom>
        </p:spPr>
      </p:pic>
      <p:sp>
        <p:nvSpPr>
          <p:cNvPr id="39" name="Text 28"/>
          <p:cNvSpPr/>
          <p:nvPr/>
        </p:nvSpPr>
        <p:spPr>
          <a:xfrm>
            <a:off x="3063240" y="4919472"/>
            <a:ext cx="1783080" cy="219456"/>
          </a:xfrm>
          <a:prstGeom prst="rect">
            <a:avLst/>
          </a:prstGeom>
          <a:noFill/>
          <a:ln/>
        </p:spPr>
        <p:txBody>
          <a:bodyPr wrap="square" lIns="0" tIns="0" rIns="0" bIns="0" rtlCol="0" anchor="t"/>
          <a:lstStyle/>
          <a:p>
            <a:pPr indent="0" marL="0">
              <a:buNone/>
            </a:pPr>
            <a:r>
              <a:rPr lang="en-US" sz="1000" b="1" dirty="0">
                <a:solidFill>
                  <a:srgbClr val="3F3E42"/>
                </a:solidFill>
                <a:latin typeface="Arial" pitchFamily="34" charset="0"/>
                <a:ea typeface="Arial" pitchFamily="34" charset="-122"/>
                <a:cs typeface="Arial" pitchFamily="34" charset="-120"/>
              </a:rPr>
              <a:t>INTERRUPTED INSULATION</a:t>
            </a:r>
            <a:endParaRPr lang="en-US" sz="1000" dirty="0"/>
          </a:p>
        </p:txBody>
      </p:sp>
      <p:sp>
        <p:nvSpPr>
          <p:cNvPr id="40" name="Text 29"/>
          <p:cNvSpPr/>
          <p:nvPr/>
        </p:nvSpPr>
        <p:spPr>
          <a:xfrm>
            <a:off x="3063240" y="5138928"/>
            <a:ext cx="1783080" cy="36576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Creates a conductive thermal path.</a:t>
            </a:r>
            <a:endParaRPr lang="en-US" sz="1000" dirty="0"/>
          </a:p>
        </p:txBody>
      </p:sp>
      <p:sp>
        <p:nvSpPr>
          <p:cNvPr id="41" name="Text 30"/>
          <p:cNvSpPr/>
          <p:nvPr/>
        </p:nvSpPr>
        <p:spPr>
          <a:xfrm>
            <a:off x="4709160" y="4983480"/>
            <a:ext cx="256032" cy="274320"/>
          </a:xfrm>
          <a:prstGeom prst="rect">
            <a:avLst/>
          </a:prstGeom>
          <a:noFill/>
          <a:ln/>
        </p:spPr>
        <p:txBody>
          <a:bodyPr wrap="square" lIns="0" tIns="0" rIns="0" bIns="0" rtlCol="0" anchor="t"/>
          <a:lstStyle/>
          <a:p>
            <a:pPr indent="0" marL="0">
              <a:buNone/>
            </a:pPr>
            <a:r>
              <a:rPr lang="en-US" sz="1400" dirty="0">
                <a:solidFill>
                  <a:srgbClr val="D2051E"/>
                </a:solidFill>
                <a:latin typeface="Arial" pitchFamily="34" charset="0"/>
                <a:ea typeface="Arial" pitchFamily="34" charset="-122"/>
                <a:cs typeface="Arial" pitchFamily="34" charset="-120"/>
              </a:rPr>
              <a:t>→</a:t>
            </a:r>
            <a:endParaRPr lang="en-US" sz="1400" dirty="0"/>
          </a:p>
        </p:txBody>
      </p:sp>
      <p:sp>
        <p:nvSpPr>
          <p:cNvPr id="42" name="Shape 31"/>
          <p:cNvSpPr/>
          <p:nvPr/>
        </p:nvSpPr>
        <p:spPr>
          <a:xfrm>
            <a:off x="4956048" y="4937760"/>
            <a:ext cx="384048" cy="384048"/>
          </a:xfrm>
          <a:prstGeom prst="ellipse">
            <a:avLst/>
          </a:prstGeom>
          <a:solidFill>
            <a:srgbClr val="FFFFFF"/>
          </a:solidFill>
          <a:ln w="12700">
            <a:solidFill>
              <a:srgbClr val="D2051E"/>
            </a:solidFill>
            <a:prstDash val="solid"/>
          </a:ln>
        </p:spPr>
      </p:sp>
      <p:pic>
        <p:nvPicPr>
          <p:cNvPr id="43" name="Image 9" descr="/workspace/deck/icons/flame.svg">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047488" y="5029200"/>
            <a:ext cx="201168" cy="201168"/>
          </a:xfrm>
          <a:prstGeom prst="rect">
            <a:avLst/>
          </a:prstGeom>
        </p:spPr>
      </p:pic>
      <p:sp>
        <p:nvSpPr>
          <p:cNvPr id="44" name="Text 32"/>
          <p:cNvSpPr/>
          <p:nvPr/>
        </p:nvSpPr>
        <p:spPr>
          <a:xfrm>
            <a:off x="5394960" y="4919472"/>
            <a:ext cx="1783080" cy="219456"/>
          </a:xfrm>
          <a:prstGeom prst="rect">
            <a:avLst/>
          </a:prstGeom>
          <a:noFill/>
          <a:ln/>
        </p:spPr>
        <p:txBody>
          <a:bodyPr wrap="square" lIns="0" tIns="0" rIns="0" bIns="0" rtlCol="0" anchor="t"/>
          <a:lstStyle/>
          <a:p>
            <a:pPr indent="0" marL="0">
              <a:buNone/>
            </a:pPr>
            <a:r>
              <a:rPr lang="en-US" sz="1000" b="1" dirty="0">
                <a:solidFill>
                  <a:srgbClr val="3F3E42"/>
                </a:solidFill>
                <a:latin typeface="Arial" pitchFamily="34" charset="0"/>
                <a:ea typeface="Arial" pitchFamily="34" charset="-122"/>
                <a:cs typeface="Arial" pitchFamily="34" charset="-120"/>
              </a:rPr>
              <a:t>ADDED HEAT-FLOW PATH</a:t>
            </a:r>
            <a:endParaRPr lang="en-US" sz="1000" dirty="0"/>
          </a:p>
        </p:txBody>
      </p:sp>
      <p:sp>
        <p:nvSpPr>
          <p:cNvPr id="45" name="Text 33"/>
          <p:cNvSpPr/>
          <p:nvPr/>
        </p:nvSpPr>
        <p:spPr>
          <a:xfrm>
            <a:off x="5394960" y="5138928"/>
            <a:ext cx="1783080" cy="36576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Increases heat transfer through the assembly.</a:t>
            </a:r>
            <a:endParaRPr lang="en-US" sz="1000" dirty="0"/>
          </a:p>
        </p:txBody>
      </p:sp>
      <p:sp>
        <p:nvSpPr>
          <p:cNvPr id="46" name="Text 34"/>
          <p:cNvSpPr/>
          <p:nvPr/>
        </p:nvSpPr>
        <p:spPr>
          <a:xfrm>
            <a:off x="7040880" y="4983480"/>
            <a:ext cx="256032" cy="274320"/>
          </a:xfrm>
          <a:prstGeom prst="rect">
            <a:avLst/>
          </a:prstGeom>
          <a:noFill/>
          <a:ln/>
        </p:spPr>
        <p:txBody>
          <a:bodyPr wrap="square" lIns="0" tIns="0" rIns="0" bIns="0" rtlCol="0" anchor="t"/>
          <a:lstStyle/>
          <a:p>
            <a:pPr indent="0" marL="0">
              <a:buNone/>
            </a:pPr>
            <a:r>
              <a:rPr lang="en-US" sz="1400" dirty="0">
                <a:solidFill>
                  <a:srgbClr val="D2051E"/>
                </a:solidFill>
                <a:latin typeface="Arial" pitchFamily="34" charset="0"/>
                <a:ea typeface="Arial" pitchFamily="34" charset="-122"/>
                <a:cs typeface="Arial" pitchFamily="34" charset="-120"/>
              </a:rPr>
              <a:t>→</a:t>
            </a:r>
            <a:endParaRPr lang="en-US" sz="1400" dirty="0"/>
          </a:p>
        </p:txBody>
      </p:sp>
      <p:sp>
        <p:nvSpPr>
          <p:cNvPr id="47" name="Shape 35"/>
          <p:cNvSpPr/>
          <p:nvPr/>
        </p:nvSpPr>
        <p:spPr>
          <a:xfrm>
            <a:off x="7287768" y="4937760"/>
            <a:ext cx="384048" cy="384048"/>
          </a:xfrm>
          <a:prstGeom prst="ellipse">
            <a:avLst/>
          </a:prstGeom>
          <a:solidFill>
            <a:srgbClr val="FFFFFF"/>
          </a:solidFill>
          <a:ln w="12700">
            <a:solidFill>
              <a:srgbClr val="D2051E"/>
            </a:solidFill>
            <a:prstDash val="solid"/>
          </a:ln>
        </p:spPr>
      </p:sp>
      <p:pic>
        <p:nvPicPr>
          <p:cNvPr id="48" name="Image 10" descr="/workspace/deck/icons/building.svg">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379208" y="5029200"/>
            <a:ext cx="201168" cy="201168"/>
          </a:xfrm>
          <a:prstGeom prst="rect">
            <a:avLst/>
          </a:prstGeom>
        </p:spPr>
      </p:pic>
      <p:sp>
        <p:nvSpPr>
          <p:cNvPr id="49" name="Text 36"/>
          <p:cNvSpPr/>
          <p:nvPr/>
        </p:nvSpPr>
        <p:spPr>
          <a:xfrm>
            <a:off x="7726680" y="4919472"/>
            <a:ext cx="1783080" cy="219456"/>
          </a:xfrm>
          <a:prstGeom prst="rect">
            <a:avLst/>
          </a:prstGeom>
          <a:noFill/>
          <a:ln/>
        </p:spPr>
        <p:txBody>
          <a:bodyPr wrap="square" lIns="0" tIns="0" rIns="0" bIns="0" rtlCol="0" anchor="t"/>
          <a:lstStyle/>
          <a:p>
            <a:pPr indent="0" marL="0">
              <a:buNone/>
            </a:pPr>
            <a:r>
              <a:rPr lang="en-US" sz="1000" b="1" dirty="0">
                <a:solidFill>
                  <a:srgbClr val="3F3E42"/>
                </a:solidFill>
                <a:latin typeface="Arial" pitchFamily="34" charset="0"/>
                <a:ea typeface="Arial" pitchFamily="34" charset="-122"/>
                <a:cs typeface="Arial" pitchFamily="34" charset="-120"/>
              </a:rPr>
              <a:t>WHOLE-WALL IMPACT</a:t>
            </a:r>
            <a:endParaRPr lang="en-US" sz="1000" dirty="0"/>
          </a:p>
        </p:txBody>
      </p:sp>
      <p:sp>
        <p:nvSpPr>
          <p:cNvPr id="50" name="Text 37"/>
          <p:cNvSpPr/>
          <p:nvPr/>
        </p:nvSpPr>
        <p:spPr>
          <a:xfrm>
            <a:off x="7726680" y="5138928"/>
            <a:ext cx="1783080" cy="36576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Reduces overall façade thermal performance.</a:t>
            </a:r>
            <a:endParaRPr lang="en-US" sz="1000" dirty="0"/>
          </a:p>
        </p:txBody>
      </p:sp>
      <p:sp>
        <p:nvSpPr>
          <p:cNvPr id="51" name="Shape 38"/>
          <p:cNvSpPr/>
          <p:nvPr/>
        </p:nvSpPr>
        <p:spPr>
          <a:xfrm>
            <a:off x="9601200" y="4919472"/>
            <a:ext cx="2240280" cy="960120"/>
          </a:xfrm>
          <a:prstGeom prst="roundRect">
            <a:avLst>
              <a:gd name="adj" fmla="val 7619"/>
            </a:avLst>
          </a:prstGeom>
          <a:solidFill>
            <a:srgbClr val="F7F7F7"/>
          </a:solidFill>
          <a:ln w="12700">
            <a:solidFill>
              <a:srgbClr val="333333"/>
            </a:solidFill>
            <a:prstDash val="solid"/>
          </a:ln>
        </p:spPr>
      </p:sp>
      <p:pic>
        <p:nvPicPr>
          <p:cNvPr id="52" name="Image 11" descr="/workspace/deck/icons/lightbulb.svg">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710928" y="5029200"/>
            <a:ext cx="256032" cy="256032"/>
          </a:xfrm>
          <a:prstGeom prst="rect">
            <a:avLst/>
          </a:prstGeom>
        </p:spPr>
      </p:pic>
      <p:sp>
        <p:nvSpPr>
          <p:cNvPr id="53" name="Text 39"/>
          <p:cNvSpPr/>
          <p:nvPr/>
        </p:nvSpPr>
        <p:spPr>
          <a:xfrm>
            <a:off x="10012680" y="4956048"/>
            <a:ext cx="1737360" cy="457200"/>
          </a:xfrm>
          <a:prstGeom prst="rect">
            <a:avLst/>
          </a:prstGeom>
          <a:noFill/>
          <a:ln/>
        </p:spPr>
        <p:txBody>
          <a:bodyPr wrap="square" lIns="0" tIns="0" rIns="0" bIns="0" rtlCol="0" anchor="t"/>
          <a:lstStyle/>
          <a:p>
            <a:pPr indent="0" marL="0">
              <a:buNone/>
            </a:pPr>
            <a:r>
              <a:rPr lang="en-US" sz="1100" b="1" dirty="0">
                <a:solidFill>
                  <a:srgbClr val="D2051E"/>
                </a:solidFill>
                <a:latin typeface="Arial" pitchFamily="34" charset="0"/>
                <a:ea typeface="Arial" pitchFamily="34" charset="-122"/>
                <a:cs typeface="Arial" pitchFamily="34" charset="-120"/>
              </a:rPr>
              <a:t>DESIGN SMARTER.</a:t>
            </a:r>
            <a:endParaRPr lang="en-US" sz="1100" dirty="0"/>
          </a:p>
          <a:p>
            <a:pPr indent="0" marL="0">
              <a:buNone/>
            </a:pPr>
            <a:r>
              <a:rPr lang="en-US" sz="1100" b="1" dirty="0">
                <a:solidFill>
                  <a:srgbClr val="D2051E"/>
                </a:solidFill>
                <a:latin typeface="Arial" pitchFamily="34" charset="0"/>
                <a:ea typeface="Arial" pitchFamily="34" charset="-122"/>
                <a:cs typeface="Arial" pitchFamily="34" charset="-120"/>
              </a:rPr>
              <a:t>BUILD BETTER.</a:t>
            </a:r>
            <a:endParaRPr lang="en-US" sz="1100" dirty="0"/>
          </a:p>
        </p:txBody>
      </p:sp>
      <p:sp>
        <p:nvSpPr>
          <p:cNvPr id="54" name="Text 40"/>
          <p:cNvSpPr/>
          <p:nvPr/>
        </p:nvSpPr>
        <p:spPr>
          <a:xfrm>
            <a:off x="9710928" y="5394960"/>
            <a:ext cx="2011680" cy="41148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Understand the detail.</a:t>
            </a:r>
            <a:endParaRPr lang="en-US" sz="1000" dirty="0"/>
          </a:p>
          <a:p>
            <a:pPr indent="0" marL="0">
              <a:buNone/>
            </a:pPr>
            <a:r>
              <a:rPr lang="en-US" sz="1000" dirty="0">
                <a:solidFill>
                  <a:srgbClr val="5A585C"/>
                </a:solidFill>
                <a:latin typeface="Arial" pitchFamily="34" charset="0"/>
                <a:ea typeface="Arial" pitchFamily="34" charset="-122"/>
                <a:cs typeface="Arial" pitchFamily="34" charset="-120"/>
              </a:rPr>
              <a:t>Improve the outcome.</a:t>
            </a:r>
            <a:endParaRPr lang="en-US" sz="1000" dirty="0"/>
          </a:p>
        </p:txBody>
      </p:sp>
      <p:sp>
        <p:nvSpPr>
          <p:cNvPr id="55" name="Shape 41"/>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56" name="Text 42"/>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57" name="Text 43"/>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58" name="Text 44"/>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20</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The Values Architects Should Ask For: </a:t>
            </a:r>
            <a:pPr indent="0" marL="0">
              <a:buNone/>
            </a:pPr>
            <a:r>
              <a:rPr lang="en-US" sz="2600" b="1" dirty="0">
                <a:solidFill>
                  <a:srgbClr val="3F3E42"/>
                </a:solidFill>
                <a:latin typeface="Arial" pitchFamily="34" charset="0"/>
                <a:ea typeface="Arial" pitchFamily="34" charset="-122"/>
                <a:cs typeface="Arial" pitchFamily="34" charset="-120"/>
              </a:rPr>
              <a:t>χ and Ψ</a:t>
            </a:r>
            <a:endParaRPr lang="en-US" sz="2600" dirty="0"/>
          </a:p>
        </p:txBody>
      </p:sp>
      <p:sp>
        <p:nvSpPr>
          <p:cNvPr id="3" name="Text 1"/>
          <p:cNvSpPr/>
          <p:nvPr/>
        </p:nvSpPr>
        <p:spPr>
          <a:xfrm>
            <a:off x="384048" y="603504"/>
            <a:ext cx="11430000" cy="219456"/>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MFT-Fox VI Small, SFS 75 / SFS 100, insulation thickness from 50 mm to 300 mm</a:t>
            </a:r>
            <a:endParaRPr lang="en-US" sz="1300" dirty="0"/>
          </a:p>
        </p:txBody>
      </p:sp>
      <p:sp>
        <p:nvSpPr>
          <p:cNvPr id="4" name="Text 2"/>
          <p:cNvSpPr/>
          <p:nvPr/>
        </p:nvSpPr>
        <p:spPr>
          <a:xfrm>
            <a:off x="384048" y="822960"/>
            <a:ext cx="11430000" cy="219456"/>
          </a:xfrm>
          <a:prstGeom prst="rect">
            <a:avLst/>
          </a:prstGeom>
          <a:noFill/>
          <a:ln/>
        </p:spPr>
        <p:txBody>
          <a:bodyPr wrap="square" lIns="0" tIns="0" rIns="0" bIns="0" rtlCol="0" anchor="t"/>
          <a:lstStyle/>
          <a:p>
            <a:pPr indent="0" marL="0">
              <a:buNone/>
            </a:pPr>
            <a:r>
              <a:rPr lang="en-US" sz="1300" dirty="0">
                <a:solidFill>
                  <a:srgbClr val="D2051E"/>
                </a:solidFill>
                <a:latin typeface="Arial" pitchFamily="34" charset="0"/>
                <a:ea typeface="Arial" pitchFamily="34" charset="-122"/>
                <a:cs typeface="Arial" pitchFamily="34" charset="-120"/>
              </a:rPr>
              <a:t>Point bridges scale by count. Linear bridges scale by length. This report gives both.</a:t>
            </a:r>
            <a:endParaRPr lang="en-US" sz="1300" dirty="0"/>
          </a:p>
        </p:txBody>
      </p:sp>
      <p:sp>
        <p:nvSpPr>
          <p:cNvPr id="5" name="Shape 3"/>
          <p:cNvSpPr/>
          <p:nvPr/>
        </p:nvSpPr>
        <p:spPr>
          <a:xfrm>
            <a:off x="292608" y="1115568"/>
            <a:ext cx="3977640" cy="3977640"/>
          </a:xfrm>
          <a:prstGeom prst="roundRect">
            <a:avLst>
              <a:gd name="adj" fmla="val 2299"/>
            </a:avLst>
          </a:prstGeom>
          <a:solidFill>
            <a:srgbClr val="FFFFFF"/>
          </a:solidFill>
          <a:ln w="12700">
            <a:solidFill>
              <a:srgbClr val="E4E4E4"/>
            </a:solidFill>
            <a:prstDash val="solid"/>
          </a:ln>
          <a:effectLst>
            <a:outerShdw sx="100000" sy="100000" kx="0" ky="0" algn="bl" rotWithShape="0" blurRad="1.5373467993715405e+91" dist="3.8433669984288512e+90" dir="1.7768930018706063e+107">
              <a:srgbClr val="000000">
                <a:alpha val="9.999999999999998e+108"/>
              </a:srgbClr>
            </a:outerShdw>
          </a:effectLst>
        </p:spPr>
      </p:sp>
      <p:pic>
        <p:nvPicPr>
          <p:cNvPr id="6" name="Image 0" descr="/workspace/deck/icons/fileText.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57200" y="1261872"/>
            <a:ext cx="256032" cy="256032"/>
          </a:xfrm>
          <a:prstGeom prst="rect">
            <a:avLst/>
          </a:prstGeom>
        </p:spPr>
      </p:pic>
      <p:sp>
        <p:nvSpPr>
          <p:cNvPr id="7" name="Text 4"/>
          <p:cNvSpPr/>
          <p:nvPr/>
        </p:nvSpPr>
        <p:spPr>
          <a:xfrm>
            <a:off x="804672" y="1243584"/>
            <a:ext cx="3200400" cy="292608"/>
          </a:xfrm>
          <a:prstGeom prst="rect">
            <a:avLst/>
          </a:prstGeom>
          <a:noFill/>
          <a:ln/>
        </p:spPr>
        <p:txBody>
          <a:bodyPr wrap="square" lIns="0" tIns="0" rIns="0" bIns="0" rtlCol="0" anchor="t"/>
          <a:lstStyle/>
          <a:p>
            <a:pPr indent="0" marL="0">
              <a:buNone/>
            </a:pPr>
            <a:r>
              <a:rPr lang="en-US" sz="1600" b="1" dirty="0">
                <a:solidFill>
                  <a:srgbClr val="3F3E42"/>
                </a:solidFill>
                <a:latin typeface="Arial" pitchFamily="34" charset="0"/>
                <a:ea typeface="Arial" pitchFamily="34" charset="-122"/>
                <a:cs typeface="Arial" pitchFamily="34" charset="-120"/>
              </a:rPr>
              <a:t>Report Evidence</a:t>
            </a:r>
            <a:endParaRPr lang="en-US" sz="1600" dirty="0"/>
          </a:p>
        </p:txBody>
      </p:sp>
      <p:pic>
        <p:nvPicPr>
          <p:cNvPr id="8" name="Image 1" descr="/workspace/deck/assets/t-p21-reports.jpg">    </p:cNvPr>
          <p:cNvPicPr>
            <a:picLocks noChangeAspect="1"/>
          </p:cNvPicPr>
          <p:nvPr/>
        </p:nvPicPr>
        <p:blipFill>
          <a:blip r:embed="rId3"/>
          <a:stretch>
            <a:fillRect/>
          </a:stretch>
        </p:blipFill>
        <p:spPr>
          <a:xfrm>
            <a:off x="457200" y="1627632"/>
            <a:ext cx="3657600" cy="1691640"/>
          </a:xfrm>
          <a:prstGeom prst="rect">
            <a:avLst/>
          </a:prstGeom>
        </p:spPr>
      </p:pic>
      <p:pic>
        <p:nvPicPr>
          <p:cNvPr id="9" name="Image 2" descr="/workspace/deck/icons/checkCircle.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2920" y="3429000"/>
            <a:ext cx="182880" cy="182880"/>
          </a:xfrm>
          <a:prstGeom prst="rect">
            <a:avLst/>
          </a:prstGeom>
        </p:spPr>
      </p:pic>
      <p:sp>
        <p:nvSpPr>
          <p:cNvPr id="10" name="Text 5"/>
          <p:cNvSpPr/>
          <p:nvPr/>
        </p:nvSpPr>
        <p:spPr>
          <a:xfrm>
            <a:off x="777240" y="3429000"/>
            <a:ext cx="3291840" cy="256032"/>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Independent Burian &amp; Kram Gutachten</a:t>
            </a:r>
            <a:endParaRPr lang="en-US" sz="1100" dirty="0"/>
          </a:p>
        </p:txBody>
      </p:sp>
      <p:pic>
        <p:nvPicPr>
          <p:cNvPr id="11" name="Image 3" descr="/workspace/deck/icons/checkCircle.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2920" y="3721608"/>
            <a:ext cx="182880" cy="182880"/>
          </a:xfrm>
          <a:prstGeom prst="rect">
            <a:avLst/>
          </a:prstGeom>
        </p:spPr>
      </p:pic>
      <p:sp>
        <p:nvSpPr>
          <p:cNvPr id="12" name="Text 6"/>
          <p:cNvSpPr/>
          <p:nvPr/>
        </p:nvSpPr>
        <p:spPr>
          <a:xfrm>
            <a:off x="777240" y="3721608"/>
            <a:ext cx="3291840" cy="256032"/>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Modeled bracket, rail, screw, and base condition</a:t>
            </a:r>
            <a:endParaRPr lang="en-US" sz="1100" dirty="0"/>
          </a:p>
        </p:txBody>
      </p:sp>
      <p:pic>
        <p:nvPicPr>
          <p:cNvPr id="13" name="Image 4" descr="/workspace/deck/icons/checkCircle.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2920" y="4014216"/>
            <a:ext cx="182880" cy="182880"/>
          </a:xfrm>
          <a:prstGeom prst="rect">
            <a:avLst/>
          </a:prstGeom>
        </p:spPr>
      </p:pic>
      <p:sp>
        <p:nvSpPr>
          <p:cNvPr id="14" name="Text 7"/>
          <p:cNvSpPr/>
          <p:nvPr/>
        </p:nvSpPr>
        <p:spPr>
          <a:xfrm>
            <a:off x="777240" y="4014216"/>
            <a:ext cx="3291840" cy="256032"/>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Multiple insulation thicknesses</a:t>
            </a:r>
            <a:endParaRPr lang="en-US" sz="1100" dirty="0"/>
          </a:p>
        </p:txBody>
      </p:sp>
      <p:pic>
        <p:nvPicPr>
          <p:cNvPr id="15" name="Image 5" descr="/workspace/deck/icons/checkCircle.sv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2920" y="4306824"/>
            <a:ext cx="182880" cy="182880"/>
          </a:xfrm>
          <a:prstGeom prst="rect">
            <a:avLst/>
          </a:prstGeom>
        </p:spPr>
      </p:pic>
      <p:sp>
        <p:nvSpPr>
          <p:cNvPr id="16" name="Text 8"/>
          <p:cNvSpPr/>
          <p:nvPr/>
        </p:nvSpPr>
        <p:spPr>
          <a:xfrm>
            <a:off x="777240" y="4306824"/>
            <a:ext cx="3291840" cy="256032"/>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Usable χ and Ψ values for Ueff calculations</a:t>
            </a:r>
            <a:endParaRPr lang="en-US" sz="1100" dirty="0"/>
          </a:p>
        </p:txBody>
      </p:sp>
      <p:sp>
        <p:nvSpPr>
          <p:cNvPr id="17" name="Text 9"/>
          <p:cNvSpPr/>
          <p:nvPr/>
        </p:nvSpPr>
        <p:spPr>
          <a:xfrm>
            <a:off x="457200" y="4663440"/>
            <a:ext cx="3657600" cy="29260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Credible data turns thermal claims into reviewable inputs.</a:t>
            </a:r>
            <a:endParaRPr lang="en-US" sz="1100" dirty="0"/>
          </a:p>
        </p:txBody>
      </p:sp>
      <p:sp>
        <p:nvSpPr>
          <p:cNvPr id="18" name="Shape 10"/>
          <p:cNvSpPr/>
          <p:nvPr/>
        </p:nvSpPr>
        <p:spPr>
          <a:xfrm>
            <a:off x="4389120" y="1115568"/>
            <a:ext cx="5074920" cy="3977640"/>
          </a:xfrm>
          <a:prstGeom prst="roundRect">
            <a:avLst>
              <a:gd name="adj" fmla="val 2299"/>
            </a:avLst>
          </a:prstGeom>
          <a:solidFill>
            <a:srgbClr val="FFFFFF"/>
          </a:solidFill>
          <a:ln w="12700">
            <a:solidFill>
              <a:srgbClr val="E4E4E4"/>
            </a:solidFill>
            <a:prstDash val="solid"/>
          </a:ln>
          <a:effectLst>
            <a:outerShdw sx="100000" sy="100000" kx="0" ky="0" algn="bl" rotWithShape="0" blurRad="1.9524304352018566e+95" dist="4.8810760880046414e+94" dir="1.0661358011223639e+112">
              <a:srgbClr val="000000">
                <a:alpha val="9.999999999999997e+113"/>
              </a:srgbClr>
            </a:outerShdw>
          </a:effectLst>
        </p:spPr>
      </p:sp>
      <p:pic>
        <p:nvPicPr>
          <p:cNvPr id="19" name="Image 6" descr="/workspace/deck/icons/barChart.sv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53712" y="1261872"/>
            <a:ext cx="256032" cy="256032"/>
          </a:xfrm>
          <a:prstGeom prst="rect">
            <a:avLst/>
          </a:prstGeom>
        </p:spPr>
      </p:pic>
      <p:sp>
        <p:nvSpPr>
          <p:cNvPr id="20" name="Text 11"/>
          <p:cNvSpPr/>
          <p:nvPr/>
        </p:nvSpPr>
        <p:spPr>
          <a:xfrm>
            <a:off x="4892040" y="1243584"/>
            <a:ext cx="4389120" cy="292608"/>
          </a:xfrm>
          <a:prstGeom prst="rect">
            <a:avLst/>
          </a:prstGeom>
          <a:noFill/>
          <a:ln/>
        </p:spPr>
        <p:txBody>
          <a:bodyPr wrap="square" lIns="0" tIns="0" rIns="0" bIns="0" rtlCol="0" anchor="t"/>
          <a:lstStyle/>
          <a:p>
            <a:pPr indent="0" marL="0">
              <a:buNone/>
            </a:pPr>
            <a:r>
              <a:rPr lang="en-US" sz="1600" b="1" dirty="0">
                <a:solidFill>
                  <a:srgbClr val="3F3E42"/>
                </a:solidFill>
                <a:latin typeface="Arial" pitchFamily="34" charset="0"/>
                <a:ea typeface="Arial" pitchFamily="34" charset="-122"/>
                <a:cs typeface="Arial" pitchFamily="34" charset="-120"/>
              </a:rPr>
              <a:t>Key extracted values</a:t>
            </a:r>
            <a:endParaRPr lang="en-US" sz="1600" dirty="0"/>
          </a:p>
        </p:txBody>
      </p:sp>
      <p:pic>
        <p:nvPicPr>
          <p:cNvPr id="21" name="Image 7" descr="/workspace/deck/assets/t-p21-table.jpg">    </p:cNvPr>
          <p:cNvPicPr>
            <a:picLocks noChangeAspect="1"/>
          </p:cNvPicPr>
          <p:nvPr/>
        </p:nvPicPr>
        <p:blipFill>
          <a:blip r:embed="rId14"/>
          <a:stretch>
            <a:fillRect/>
          </a:stretch>
        </p:blipFill>
        <p:spPr>
          <a:xfrm>
            <a:off x="4526280" y="1600200"/>
            <a:ext cx="4800600" cy="3291840"/>
          </a:xfrm>
          <a:prstGeom prst="rect">
            <a:avLst/>
          </a:prstGeom>
        </p:spPr>
      </p:pic>
      <p:sp>
        <p:nvSpPr>
          <p:cNvPr id="22" name="Shape 12"/>
          <p:cNvSpPr/>
          <p:nvPr/>
        </p:nvSpPr>
        <p:spPr>
          <a:xfrm>
            <a:off x="9601200" y="1115568"/>
            <a:ext cx="2267712" cy="3977640"/>
          </a:xfrm>
          <a:prstGeom prst="roundRect">
            <a:avLst>
              <a:gd name="adj" fmla="val 4032"/>
            </a:avLst>
          </a:prstGeom>
          <a:solidFill>
            <a:srgbClr val="FFFFFF"/>
          </a:solidFill>
          <a:ln w="12700">
            <a:solidFill>
              <a:srgbClr val="E4E4E4"/>
            </a:solidFill>
            <a:prstDash val="solid"/>
          </a:ln>
          <a:effectLst>
            <a:outerShdw sx="100000" sy="100000" kx="0" ky="0" algn="bl" rotWithShape="0" blurRad="2.4795866527063578e+99" dist="6.198966631765894e+98" dir="6.396814806734183e+116">
              <a:srgbClr val="000000">
                <a:alpha val="9.999999999999998e+118"/>
              </a:srgbClr>
            </a:outerShdw>
          </a:effectLst>
        </p:spPr>
      </p:sp>
      <p:sp>
        <p:nvSpPr>
          <p:cNvPr id="23" name="Shape 13"/>
          <p:cNvSpPr/>
          <p:nvPr/>
        </p:nvSpPr>
        <p:spPr>
          <a:xfrm>
            <a:off x="10378440" y="1325880"/>
            <a:ext cx="502920" cy="502920"/>
          </a:xfrm>
          <a:prstGeom prst="ellipse">
            <a:avLst/>
          </a:prstGeom>
          <a:solidFill>
            <a:srgbClr val="F8E6E8"/>
          </a:solidFill>
          <a:ln w="12700">
            <a:solidFill>
              <a:srgbClr val="333333"/>
            </a:solidFill>
            <a:prstDash val="solid"/>
          </a:ln>
        </p:spPr>
      </p:sp>
      <p:pic>
        <p:nvPicPr>
          <p:cNvPr id="24" name="Image 8" descr="/workspace/deck/icons/lightbulb.sv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497312" y="1444752"/>
            <a:ext cx="256032" cy="256032"/>
          </a:xfrm>
          <a:prstGeom prst="rect">
            <a:avLst/>
          </a:prstGeom>
        </p:spPr>
      </p:pic>
      <p:sp>
        <p:nvSpPr>
          <p:cNvPr id="25" name="Text 14"/>
          <p:cNvSpPr/>
          <p:nvPr/>
        </p:nvSpPr>
        <p:spPr>
          <a:xfrm>
            <a:off x="9692640" y="1938528"/>
            <a:ext cx="2084832" cy="365760"/>
          </a:xfrm>
          <a:prstGeom prst="rect">
            <a:avLst/>
          </a:prstGeom>
          <a:noFill/>
          <a:ln/>
        </p:spPr>
        <p:txBody>
          <a:bodyPr wrap="square" lIns="0" tIns="0" rIns="0" bIns="0" rtlCol="0" anchor="t"/>
          <a:lstStyle/>
          <a:p>
            <a:pPr algn="ctr" indent="0" marL="0">
              <a:buNone/>
            </a:pPr>
            <a:r>
              <a:rPr lang="en-US" sz="1400" b="1" dirty="0">
                <a:solidFill>
                  <a:srgbClr val="3F3E42"/>
                </a:solidFill>
                <a:latin typeface="Arial" pitchFamily="34" charset="0"/>
                <a:ea typeface="Arial" pitchFamily="34" charset="-122"/>
                <a:cs typeface="Arial" pitchFamily="34" charset="-120"/>
              </a:rPr>
              <a:t>Why this matters</a:t>
            </a:r>
            <a:endParaRPr lang="en-US" sz="1400" dirty="0"/>
          </a:p>
        </p:txBody>
      </p:sp>
      <p:sp>
        <p:nvSpPr>
          <p:cNvPr id="26" name="Text 15"/>
          <p:cNvSpPr/>
          <p:nvPr/>
        </p:nvSpPr>
        <p:spPr>
          <a:xfrm>
            <a:off x="9738360" y="2377440"/>
            <a:ext cx="1993392" cy="59436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χ quantifies discrete bracket heat flow</a:t>
            </a:r>
            <a:endParaRPr lang="en-US" sz="1200" dirty="0"/>
          </a:p>
        </p:txBody>
      </p:sp>
      <p:sp>
        <p:nvSpPr>
          <p:cNvPr id="27" name="Text 16"/>
          <p:cNvSpPr/>
          <p:nvPr/>
        </p:nvSpPr>
        <p:spPr>
          <a:xfrm>
            <a:off x="9738360" y="3017520"/>
            <a:ext cx="1993392" cy="59436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Ψ captures rail / line-based heat flow</a:t>
            </a:r>
            <a:endParaRPr lang="en-US" sz="1200" dirty="0"/>
          </a:p>
        </p:txBody>
      </p:sp>
      <p:sp>
        <p:nvSpPr>
          <p:cNvPr id="28" name="Text 17"/>
          <p:cNvSpPr/>
          <p:nvPr/>
        </p:nvSpPr>
        <p:spPr>
          <a:xfrm>
            <a:off x="9738360" y="3657600"/>
            <a:ext cx="1993392" cy="59436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Both are required to calculate real Ueff</a:t>
            </a:r>
            <a:endParaRPr lang="en-US" sz="1200" dirty="0"/>
          </a:p>
        </p:txBody>
      </p:sp>
      <p:sp>
        <p:nvSpPr>
          <p:cNvPr id="29" name="Shape 18"/>
          <p:cNvSpPr/>
          <p:nvPr/>
        </p:nvSpPr>
        <p:spPr>
          <a:xfrm>
            <a:off x="292608" y="5212080"/>
            <a:ext cx="11612880" cy="658368"/>
          </a:xfrm>
          <a:prstGeom prst="roundRect">
            <a:avLst>
              <a:gd name="adj" fmla="val 11111"/>
            </a:avLst>
          </a:prstGeom>
          <a:solidFill>
            <a:srgbClr val="D2051E"/>
          </a:solidFill>
          <a:ln w="12700">
            <a:solidFill>
              <a:srgbClr val="333333"/>
            </a:solidFill>
            <a:prstDash val="solid"/>
          </a:ln>
        </p:spPr>
      </p:sp>
      <p:pic>
        <p:nvPicPr>
          <p:cNvPr id="30" name="Image 9" descr="/workspace/deck/icons/shield-white.svg">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02920" y="5376672"/>
            <a:ext cx="292608" cy="292608"/>
          </a:xfrm>
          <a:prstGeom prst="rect">
            <a:avLst/>
          </a:prstGeom>
        </p:spPr>
      </p:pic>
      <p:sp>
        <p:nvSpPr>
          <p:cNvPr id="31" name="Text 19"/>
          <p:cNvSpPr/>
          <p:nvPr/>
        </p:nvSpPr>
        <p:spPr>
          <a:xfrm>
            <a:off x="960120" y="5212080"/>
            <a:ext cx="10744200" cy="658368"/>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The thermal report is not backup documentation. It is the source of truth for χ and Ψ used to calculate U</a:t>
            </a:r>
            <a:pPr indent="0" marL="0">
              <a:buNone/>
            </a:pPr>
            <a:r>
              <a:rPr lang="en-US" sz="1400" b="1" baseline="-40000" dirty="0">
                <a:solidFill>
                  <a:srgbClr val="FFFFFF"/>
                </a:solidFill>
                <a:latin typeface="Arial" pitchFamily="34" charset="0"/>
                <a:ea typeface="Arial" pitchFamily="34" charset="-122"/>
                <a:cs typeface="Arial" pitchFamily="34" charset="-120"/>
              </a:rPr>
              <a:t>eff</a:t>
            </a:r>
            <a:pPr indent="0" marL="0">
              <a:buNone/>
            </a:pPr>
            <a:r>
              <a:rPr lang="en-US" sz="1400" b="1" dirty="0">
                <a:solidFill>
                  <a:srgbClr val="FFFFFF"/>
                </a:solidFill>
                <a:latin typeface="Arial" pitchFamily="34" charset="0"/>
                <a:ea typeface="Arial" pitchFamily="34" charset="-122"/>
                <a:cs typeface="Arial" pitchFamily="34" charset="-120"/>
              </a:rPr>
              <a:t>.</a:t>
            </a:r>
            <a:endParaRPr lang="en-US" sz="1400" dirty="0"/>
          </a:p>
        </p:txBody>
      </p:sp>
      <p:sp>
        <p:nvSpPr>
          <p:cNvPr id="32" name="Text 20"/>
          <p:cNvSpPr/>
          <p:nvPr/>
        </p:nvSpPr>
        <p:spPr>
          <a:xfrm>
            <a:off x="384048" y="5925312"/>
            <a:ext cx="11430000" cy="201168"/>
          </a:xfrm>
          <a:prstGeom prst="rect">
            <a:avLst/>
          </a:prstGeom>
          <a:noFill/>
          <a:ln/>
        </p:spPr>
        <p:txBody>
          <a:bodyPr wrap="square" lIns="0" tIns="0" rIns="0" bIns="0" rtlCol="0" anchor="t"/>
          <a:lstStyle/>
          <a:p>
            <a:pPr indent="0" marL="0">
              <a:buNone/>
            </a:pPr>
            <a:r>
              <a:rPr lang="en-US" sz="1000" dirty="0">
                <a:solidFill>
                  <a:srgbClr val="6E6C70"/>
                </a:solidFill>
                <a:latin typeface="Arial" pitchFamily="34" charset="0"/>
                <a:ea typeface="Arial" pitchFamily="34" charset="-122"/>
                <a:cs typeface="Arial" pitchFamily="34" charset="-120"/>
              </a:rPr>
              <a:t>Source: Burian &amp; Kram Bauphysik GmbH, GUTACHTEN V1.0, MFT-Fox VI Small, summarized from report.</a:t>
            </a:r>
            <a:endParaRPr lang="en-US" sz="1000" dirty="0"/>
          </a:p>
        </p:txBody>
      </p:sp>
      <p:sp>
        <p:nvSpPr>
          <p:cNvPr id="33" name="Shape 21"/>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34" name="Text 22"/>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35" name="Text 23"/>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36" name="Text 24"/>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21</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How to review a thermal transmittance report</a:t>
            </a:r>
            <a:endParaRPr lang="en-US" sz="2600" dirty="0"/>
          </a:p>
        </p:txBody>
      </p:sp>
      <p:sp>
        <p:nvSpPr>
          <p:cNvPr id="3" name="Shape 1"/>
          <p:cNvSpPr/>
          <p:nvPr/>
        </p:nvSpPr>
        <p:spPr>
          <a:xfrm>
            <a:off x="292608" y="713232"/>
            <a:ext cx="3977640" cy="4617720"/>
          </a:xfrm>
          <a:prstGeom prst="roundRect">
            <a:avLst>
              <a:gd name="adj" fmla="val 2299"/>
            </a:avLst>
          </a:prstGeom>
          <a:solidFill>
            <a:srgbClr val="FFFFFF"/>
          </a:solidFill>
          <a:ln w="12700">
            <a:solidFill>
              <a:srgbClr val="E4E4E4"/>
            </a:solidFill>
            <a:prstDash val="solid"/>
          </a:ln>
          <a:effectLst>
            <a:outerShdw sx="100000" sy="100000" kx="0" ky="0" algn="bl" rotWithShape="0" blurRad="3.149075048937074e+103" dist="7.872687622342685e+102" dir="3.83808888404051e+121">
              <a:srgbClr val="000000">
                <a:alpha val="9.999999999999997e+123"/>
              </a:srgbClr>
            </a:outerShdw>
          </a:effectLst>
        </p:spPr>
      </p:sp>
      <p:sp>
        <p:nvSpPr>
          <p:cNvPr id="4" name="Text 2"/>
          <p:cNvSpPr/>
          <p:nvPr/>
        </p:nvSpPr>
        <p:spPr>
          <a:xfrm>
            <a:off x="457200" y="822960"/>
            <a:ext cx="3657600" cy="274320"/>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Gutachten report evidence</a:t>
            </a:r>
            <a:endParaRPr lang="en-US" sz="1400" dirty="0"/>
          </a:p>
        </p:txBody>
      </p:sp>
      <p:sp>
        <p:nvSpPr>
          <p:cNvPr id="5" name="Text 3"/>
          <p:cNvSpPr/>
          <p:nvPr/>
        </p:nvSpPr>
        <p:spPr>
          <a:xfrm>
            <a:off x="457200" y="1115568"/>
            <a:ext cx="3657600" cy="20116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Modeled geometry</a:t>
            </a:r>
            <a:endParaRPr lang="en-US" sz="1200" dirty="0"/>
          </a:p>
        </p:txBody>
      </p:sp>
      <p:pic>
        <p:nvPicPr>
          <p:cNvPr id="6" name="Image 0" descr="/workspace/deck/assets/t-p22-g1.jpg">    </p:cNvPr>
          <p:cNvPicPr>
            <a:picLocks noChangeAspect="1"/>
          </p:cNvPicPr>
          <p:nvPr/>
        </p:nvPicPr>
        <p:blipFill>
          <a:blip r:embed="rId1"/>
          <a:stretch>
            <a:fillRect/>
          </a:stretch>
        </p:blipFill>
        <p:spPr>
          <a:xfrm>
            <a:off x="457200" y="1353312"/>
            <a:ext cx="1783080" cy="1234440"/>
          </a:xfrm>
          <a:prstGeom prst="rect">
            <a:avLst/>
          </a:prstGeom>
        </p:spPr>
      </p:pic>
      <p:pic>
        <p:nvPicPr>
          <p:cNvPr id="7" name="Image 1" descr="/workspace/deck/assets/t-p22-g2.jpg">    </p:cNvPr>
          <p:cNvPicPr>
            <a:picLocks noChangeAspect="1"/>
          </p:cNvPicPr>
          <p:nvPr/>
        </p:nvPicPr>
        <p:blipFill>
          <a:blip r:embed="rId2"/>
          <a:stretch>
            <a:fillRect/>
          </a:stretch>
        </p:blipFill>
        <p:spPr>
          <a:xfrm>
            <a:off x="2331720" y="1353312"/>
            <a:ext cx="1783080" cy="1234440"/>
          </a:xfrm>
          <a:prstGeom prst="rect">
            <a:avLst/>
          </a:prstGeom>
        </p:spPr>
      </p:pic>
      <p:sp>
        <p:nvSpPr>
          <p:cNvPr id="8" name="Text 4"/>
          <p:cNvSpPr/>
          <p:nvPr/>
        </p:nvSpPr>
        <p:spPr>
          <a:xfrm>
            <a:off x="457200" y="2697480"/>
            <a:ext cx="3657600" cy="20116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Reported values</a:t>
            </a:r>
            <a:endParaRPr lang="en-US" sz="1200" dirty="0"/>
          </a:p>
        </p:txBody>
      </p:sp>
      <p:pic>
        <p:nvPicPr>
          <p:cNvPr id="9" name="Image 2" descr="/workspace/deck/assets/t-p22-table.jpg">    </p:cNvPr>
          <p:cNvPicPr>
            <a:picLocks noChangeAspect="1"/>
          </p:cNvPicPr>
          <p:nvPr/>
        </p:nvPicPr>
        <p:blipFill>
          <a:blip r:embed="rId3"/>
          <a:stretch>
            <a:fillRect/>
          </a:stretch>
        </p:blipFill>
        <p:spPr>
          <a:xfrm>
            <a:off x="457200" y="2926080"/>
            <a:ext cx="3657600" cy="1417320"/>
          </a:xfrm>
          <a:prstGeom prst="rect">
            <a:avLst/>
          </a:prstGeom>
        </p:spPr>
      </p:pic>
      <p:sp>
        <p:nvSpPr>
          <p:cNvPr id="10" name="Text 5"/>
          <p:cNvSpPr/>
          <p:nvPr/>
        </p:nvSpPr>
        <p:spPr>
          <a:xfrm>
            <a:off x="457200" y="4434840"/>
            <a:ext cx="3657600" cy="219456"/>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Independent third-party report</a:t>
            </a:r>
            <a:endParaRPr lang="en-US" sz="1100" dirty="0"/>
          </a:p>
        </p:txBody>
      </p:sp>
      <p:sp>
        <p:nvSpPr>
          <p:cNvPr id="11" name="Text 6"/>
          <p:cNvSpPr/>
          <p:nvPr/>
        </p:nvSpPr>
        <p:spPr>
          <a:xfrm>
            <a:off x="457200" y="4672584"/>
            <a:ext cx="3657600" cy="219456"/>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System-specific geometry and assembly inputs</a:t>
            </a:r>
            <a:endParaRPr lang="en-US" sz="1100" dirty="0"/>
          </a:p>
        </p:txBody>
      </p:sp>
      <p:sp>
        <p:nvSpPr>
          <p:cNvPr id="12" name="Text 7"/>
          <p:cNvSpPr/>
          <p:nvPr/>
        </p:nvSpPr>
        <p:spPr>
          <a:xfrm>
            <a:off x="457200" y="4910328"/>
            <a:ext cx="3657600" cy="219456"/>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χ and Ψ values for project calculations</a:t>
            </a:r>
            <a:endParaRPr lang="en-US" sz="1100" dirty="0"/>
          </a:p>
        </p:txBody>
      </p:sp>
      <p:sp>
        <p:nvSpPr>
          <p:cNvPr id="13" name="Text 8"/>
          <p:cNvSpPr/>
          <p:nvPr/>
        </p:nvSpPr>
        <p:spPr>
          <a:xfrm>
            <a:off x="4480560" y="713232"/>
            <a:ext cx="7315200" cy="256032"/>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Before using χ and Ψ, confirm the modeled inputs match the project.</a:t>
            </a:r>
            <a:endParaRPr lang="en-US" sz="1400" dirty="0"/>
          </a:p>
        </p:txBody>
      </p:sp>
      <p:sp>
        <p:nvSpPr>
          <p:cNvPr id="14" name="Text 9"/>
          <p:cNvSpPr/>
          <p:nvPr/>
        </p:nvSpPr>
        <p:spPr>
          <a:xfrm>
            <a:off x="4480560" y="969264"/>
            <a:ext cx="7315200" cy="256032"/>
          </a:xfrm>
          <a:prstGeom prst="rect">
            <a:avLst/>
          </a:prstGeom>
          <a:noFill/>
          <a:ln/>
        </p:spPr>
        <p:txBody>
          <a:bodyPr wrap="square" lIns="0" tIns="0" rIns="0" bIns="0" rtlCol="0" anchor="t"/>
          <a:lstStyle/>
          <a:p>
            <a:pPr indent="0" marL="0">
              <a:buNone/>
            </a:pPr>
            <a:r>
              <a:rPr lang="en-US" sz="1400" b="1" dirty="0">
                <a:solidFill>
                  <a:srgbClr val="D2051E"/>
                </a:solidFill>
                <a:latin typeface="Arial" pitchFamily="34" charset="0"/>
                <a:ea typeface="Arial" pitchFamily="34" charset="-122"/>
                <a:cs typeface="Arial" pitchFamily="34" charset="-120"/>
              </a:rPr>
              <a:t>The report gives χ and Ψ. The project layout gives n and L.</a:t>
            </a:r>
            <a:endParaRPr lang="en-US" sz="1400" dirty="0"/>
          </a:p>
        </p:txBody>
      </p:sp>
      <p:sp>
        <p:nvSpPr>
          <p:cNvPr id="15" name="Shape 10"/>
          <p:cNvSpPr/>
          <p:nvPr/>
        </p:nvSpPr>
        <p:spPr>
          <a:xfrm>
            <a:off x="4480560" y="1325880"/>
            <a:ext cx="3611880" cy="1572768"/>
          </a:xfrm>
          <a:prstGeom prst="roundRect">
            <a:avLst>
              <a:gd name="adj" fmla="val 4651"/>
            </a:avLst>
          </a:prstGeom>
          <a:solidFill>
            <a:srgbClr val="F7F7F7"/>
          </a:solidFill>
          <a:ln w="12700">
            <a:solidFill>
              <a:srgbClr val="333333"/>
            </a:solidFill>
            <a:prstDash val="solid"/>
          </a:ln>
        </p:spPr>
      </p:sp>
      <p:sp>
        <p:nvSpPr>
          <p:cNvPr id="16" name="Shape 11"/>
          <p:cNvSpPr/>
          <p:nvPr/>
        </p:nvSpPr>
        <p:spPr>
          <a:xfrm>
            <a:off x="4590288" y="1435608"/>
            <a:ext cx="384048" cy="384048"/>
          </a:xfrm>
          <a:prstGeom prst="ellipse">
            <a:avLst/>
          </a:prstGeom>
          <a:solidFill>
            <a:srgbClr val="FFFFFF"/>
          </a:solidFill>
          <a:ln w="12700">
            <a:solidFill>
              <a:srgbClr val="D2051E"/>
            </a:solidFill>
            <a:prstDash val="solid"/>
          </a:ln>
        </p:spPr>
      </p:sp>
      <p:pic>
        <p:nvPicPr>
          <p:cNvPr id="17" name="Image 3" descr="/workspace/deck/icons/ruler.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81728" y="1527048"/>
            <a:ext cx="201168" cy="201168"/>
          </a:xfrm>
          <a:prstGeom prst="rect">
            <a:avLst/>
          </a:prstGeom>
        </p:spPr>
      </p:pic>
      <p:sp>
        <p:nvSpPr>
          <p:cNvPr id="18" name="Text 12"/>
          <p:cNvSpPr/>
          <p:nvPr/>
        </p:nvSpPr>
        <p:spPr>
          <a:xfrm>
            <a:off x="5047488" y="1453896"/>
            <a:ext cx="2880360" cy="292608"/>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1. Match the system</a:t>
            </a:r>
            <a:endParaRPr lang="en-US" sz="1300" dirty="0"/>
          </a:p>
        </p:txBody>
      </p:sp>
      <p:sp>
        <p:nvSpPr>
          <p:cNvPr id="19" name="Shape 13"/>
          <p:cNvSpPr/>
          <p:nvPr/>
        </p:nvSpPr>
        <p:spPr>
          <a:xfrm>
            <a:off x="5047488" y="1764792"/>
            <a:ext cx="2834640" cy="0"/>
          </a:xfrm>
          <a:prstGeom prst="line">
            <a:avLst/>
          </a:prstGeom>
          <a:noFill/>
          <a:ln w="12700">
            <a:solidFill>
              <a:srgbClr val="D2051E"/>
            </a:solidFill>
            <a:prstDash val="solid"/>
          </a:ln>
        </p:spPr>
      </p:sp>
      <p:sp>
        <p:nvSpPr>
          <p:cNvPr id="20" name="Text 14"/>
          <p:cNvSpPr/>
          <p:nvPr/>
        </p:nvSpPr>
        <p:spPr>
          <a:xfrm>
            <a:off x="4663440" y="1828800"/>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Bracket family and size</a:t>
            </a:r>
            <a:endParaRPr lang="en-US" sz="1200" dirty="0"/>
          </a:p>
        </p:txBody>
      </p:sp>
      <p:sp>
        <p:nvSpPr>
          <p:cNvPr id="21" name="Text 15"/>
          <p:cNvSpPr/>
          <p:nvPr/>
        </p:nvSpPr>
        <p:spPr>
          <a:xfrm>
            <a:off x="4663440" y="2066544"/>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Rail/profile geometry</a:t>
            </a:r>
            <a:endParaRPr lang="en-US" sz="1200" dirty="0"/>
          </a:p>
        </p:txBody>
      </p:sp>
      <p:sp>
        <p:nvSpPr>
          <p:cNvPr id="22" name="Text 16"/>
          <p:cNvSpPr/>
          <p:nvPr/>
        </p:nvSpPr>
        <p:spPr>
          <a:xfrm>
            <a:off x="4663440" y="2304288"/>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Stand-off / protrusion</a:t>
            </a:r>
            <a:endParaRPr lang="en-US" sz="1200" dirty="0"/>
          </a:p>
        </p:txBody>
      </p:sp>
      <p:sp>
        <p:nvSpPr>
          <p:cNvPr id="23" name="Text 17"/>
          <p:cNvSpPr/>
          <p:nvPr/>
        </p:nvSpPr>
        <p:spPr>
          <a:xfrm>
            <a:off x="4663440" y="2542032"/>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Thermal break location</a:t>
            </a:r>
            <a:endParaRPr lang="en-US" sz="1200" dirty="0"/>
          </a:p>
        </p:txBody>
      </p:sp>
      <p:sp>
        <p:nvSpPr>
          <p:cNvPr id="24" name="Shape 18"/>
          <p:cNvSpPr/>
          <p:nvPr/>
        </p:nvSpPr>
        <p:spPr>
          <a:xfrm>
            <a:off x="8229600" y="1325880"/>
            <a:ext cx="3611880" cy="1572768"/>
          </a:xfrm>
          <a:prstGeom prst="roundRect">
            <a:avLst>
              <a:gd name="adj" fmla="val 4651"/>
            </a:avLst>
          </a:prstGeom>
          <a:solidFill>
            <a:srgbClr val="F7F7F7"/>
          </a:solidFill>
          <a:ln w="12700">
            <a:solidFill>
              <a:srgbClr val="333333"/>
            </a:solidFill>
            <a:prstDash val="solid"/>
          </a:ln>
        </p:spPr>
      </p:sp>
      <p:sp>
        <p:nvSpPr>
          <p:cNvPr id="25" name="Shape 19"/>
          <p:cNvSpPr/>
          <p:nvPr/>
        </p:nvSpPr>
        <p:spPr>
          <a:xfrm>
            <a:off x="8339328" y="1435608"/>
            <a:ext cx="384048" cy="384048"/>
          </a:xfrm>
          <a:prstGeom prst="ellipse">
            <a:avLst/>
          </a:prstGeom>
          <a:solidFill>
            <a:srgbClr val="FFFFFF"/>
          </a:solidFill>
          <a:ln w="12700">
            <a:solidFill>
              <a:srgbClr val="D2051E"/>
            </a:solidFill>
            <a:prstDash val="solid"/>
          </a:ln>
        </p:spPr>
      </p:sp>
      <p:pic>
        <p:nvPicPr>
          <p:cNvPr id="26" name="Image 4" descr="/workspace/deck/icons/layers.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0768" y="1527048"/>
            <a:ext cx="201168" cy="201168"/>
          </a:xfrm>
          <a:prstGeom prst="rect">
            <a:avLst/>
          </a:prstGeom>
        </p:spPr>
      </p:pic>
      <p:sp>
        <p:nvSpPr>
          <p:cNvPr id="27" name="Text 20"/>
          <p:cNvSpPr/>
          <p:nvPr/>
        </p:nvSpPr>
        <p:spPr>
          <a:xfrm>
            <a:off x="8796528" y="1453896"/>
            <a:ext cx="2880360" cy="292608"/>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2. Match the wall</a:t>
            </a:r>
            <a:endParaRPr lang="en-US" sz="1300" dirty="0"/>
          </a:p>
        </p:txBody>
      </p:sp>
      <p:sp>
        <p:nvSpPr>
          <p:cNvPr id="28" name="Shape 21"/>
          <p:cNvSpPr/>
          <p:nvPr/>
        </p:nvSpPr>
        <p:spPr>
          <a:xfrm>
            <a:off x="8796528" y="1764792"/>
            <a:ext cx="2834640" cy="0"/>
          </a:xfrm>
          <a:prstGeom prst="line">
            <a:avLst/>
          </a:prstGeom>
          <a:noFill/>
          <a:ln w="12700">
            <a:solidFill>
              <a:srgbClr val="D2051E"/>
            </a:solidFill>
            <a:prstDash val="solid"/>
          </a:ln>
        </p:spPr>
      </p:sp>
      <p:sp>
        <p:nvSpPr>
          <p:cNvPr id="29" name="Text 22"/>
          <p:cNvSpPr/>
          <p:nvPr/>
        </p:nvSpPr>
        <p:spPr>
          <a:xfrm>
            <a:off x="8412480" y="1828800"/>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Base material / backup type</a:t>
            </a:r>
            <a:endParaRPr lang="en-US" sz="1200" dirty="0"/>
          </a:p>
        </p:txBody>
      </p:sp>
      <p:sp>
        <p:nvSpPr>
          <p:cNvPr id="30" name="Text 23"/>
          <p:cNvSpPr/>
          <p:nvPr/>
        </p:nvSpPr>
        <p:spPr>
          <a:xfrm>
            <a:off x="8412480" y="2066544"/>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Insulation type and thickness</a:t>
            </a:r>
            <a:endParaRPr lang="en-US" sz="1200" dirty="0"/>
          </a:p>
        </p:txBody>
      </p:sp>
      <p:sp>
        <p:nvSpPr>
          <p:cNvPr id="31" name="Text 24"/>
          <p:cNvSpPr/>
          <p:nvPr/>
        </p:nvSpPr>
        <p:spPr>
          <a:xfrm>
            <a:off x="8412480" y="2304288"/>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Layer build-up and cavity</a:t>
            </a:r>
            <a:endParaRPr lang="en-US" sz="1200" dirty="0"/>
          </a:p>
        </p:txBody>
      </p:sp>
      <p:sp>
        <p:nvSpPr>
          <p:cNvPr id="32" name="Text 25"/>
          <p:cNvSpPr/>
          <p:nvPr/>
        </p:nvSpPr>
        <p:spPr>
          <a:xfrm>
            <a:off x="8412480" y="2542032"/>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Fastener path</a:t>
            </a:r>
            <a:endParaRPr lang="en-US" sz="1200" dirty="0"/>
          </a:p>
        </p:txBody>
      </p:sp>
      <p:sp>
        <p:nvSpPr>
          <p:cNvPr id="33" name="Shape 26"/>
          <p:cNvSpPr/>
          <p:nvPr/>
        </p:nvSpPr>
        <p:spPr>
          <a:xfrm>
            <a:off x="4480560" y="3017520"/>
            <a:ext cx="3611880" cy="1572768"/>
          </a:xfrm>
          <a:prstGeom prst="roundRect">
            <a:avLst>
              <a:gd name="adj" fmla="val 4651"/>
            </a:avLst>
          </a:prstGeom>
          <a:solidFill>
            <a:srgbClr val="F7F7F7"/>
          </a:solidFill>
          <a:ln w="12700">
            <a:solidFill>
              <a:srgbClr val="333333"/>
            </a:solidFill>
            <a:prstDash val="solid"/>
          </a:ln>
        </p:spPr>
      </p:sp>
      <p:sp>
        <p:nvSpPr>
          <p:cNvPr id="34" name="Shape 27"/>
          <p:cNvSpPr/>
          <p:nvPr/>
        </p:nvSpPr>
        <p:spPr>
          <a:xfrm>
            <a:off x="4590288" y="3127248"/>
            <a:ext cx="384048" cy="384048"/>
          </a:xfrm>
          <a:prstGeom prst="ellipse">
            <a:avLst/>
          </a:prstGeom>
          <a:solidFill>
            <a:srgbClr val="FFFFFF"/>
          </a:solidFill>
          <a:ln w="12700">
            <a:solidFill>
              <a:srgbClr val="D2051E"/>
            </a:solidFill>
            <a:prstDash val="solid"/>
          </a:ln>
        </p:spPr>
      </p:sp>
      <p:pic>
        <p:nvPicPr>
          <p:cNvPr id="35" name="Image 5" descr="/workspace/deck/icons/search.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81728" y="3218688"/>
            <a:ext cx="201168" cy="201168"/>
          </a:xfrm>
          <a:prstGeom prst="rect">
            <a:avLst/>
          </a:prstGeom>
        </p:spPr>
      </p:pic>
      <p:sp>
        <p:nvSpPr>
          <p:cNvPr id="36" name="Text 28"/>
          <p:cNvSpPr/>
          <p:nvPr/>
        </p:nvSpPr>
        <p:spPr>
          <a:xfrm>
            <a:off x="5047488" y="3145536"/>
            <a:ext cx="2880360" cy="292608"/>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3. Verify the report</a:t>
            </a:r>
            <a:endParaRPr lang="en-US" sz="1300" dirty="0"/>
          </a:p>
        </p:txBody>
      </p:sp>
      <p:sp>
        <p:nvSpPr>
          <p:cNvPr id="37" name="Shape 29"/>
          <p:cNvSpPr/>
          <p:nvPr/>
        </p:nvSpPr>
        <p:spPr>
          <a:xfrm>
            <a:off x="5047488" y="3456432"/>
            <a:ext cx="2834640" cy="0"/>
          </a:xfrm>
          <a:prstGeom prst="line">
            <a:avLst/>
          </a:prstGeom>
          <a:noFill/>
          <a:ln w="12700">
            <a:solidFill>
              <a:srgbClr val="D2051E"/>
            </a:solidFill>
            <a:prstDash val="solid"/>
          </a:ln>
        </p:spPr>
      </p:sp>
      <p:sp>
        <p:nvSpPr>
          <p:cNvPr id="38" name="Text 30"/>
          <p:cNvSpPr/>
          <p:nvPr/>
        </p:nvSpPr>
        <p:spPr>
          <a:xfrm>
            <a:off x="4663440" y="3520440"/>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Method / standard used</a:t>
            </a:r>
            <a:endParaRPr lang="en-US" sz="1200" dirty="0"/>
          </a:p>
        </p:txBody>
      </p:sp>
      <p:sp>
        <p:nvSpPr>
          <p:cNvPr id="39" name="Text 31"/>
          <p:cNvSpPr/>
          <p:nvPr/>
        </p:nvSpPr>
        <p:spPr>
          <a:xfrm>
            <a:off x="4663440" y="3758184"/>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With rail vs without rail</a:t>
            </a:r>
            <a:endParaRPr lang="en-US" sz="1200" dirty="0"/>
          </a:p>
        </p:txBody>
      </p:sp>
      <p:sp>
        <p:nvSpPr>
          <p:cNvPr id="40" name="Text 32"/>
          <p:cNvSpPr/>
          <p:nvPr/>
        </p:nvSpPr>
        <p:spPr>
          <a:xfrm>
            <a:off x="4663440" y="3995928"/>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χ = point bridge [W/K]</a:t>
            </a:r>
            <a:endParaRPr lang="en-US" sz="1200" dirty="0"/>
          </a:p>
        </p:txBody>
      </p:sp>
      <p:sp>
        <p:nvSpPr>
          <p:cNvPr id="41" name="Text 33"/>
          <p:cNvSpPr/>
          <p:nvPr/>
        </p:nvSpPr>
        <p:spPr>
          <a:xfrm>
            <a:off x="4663440" y="4233672"/>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Ψ = linear bridge [W/m·K]</a:t>
            </a:r>
            <a:endParaRPr lang="en-US" sz="1200" dirty="0"/>
          </a:p>
        </p:txBody>
      </p:sp>
      <p:sp>
        <p:nvSpPr>
          <p:cNvPr id="42" name="Shape 34"/>
          <p:cNvSpPr/>
          <p:nvPr/>
        </p:nvSpPr>
        <p:spPr>
          <a:xfrm>
            <a:off x="8229600" y="3017520"/>
            <a:ext cx="3611880" cy="1572768"/>
          </a:xfrm>
          <a:prstGeom prst="roundRect">
            <a:avLst>
              <a:gd name="adj" fmla="val 4651"/>
            </a:avLst>
          </a:prstGeom>
          <a:solidFill>
            <a:srgbClr val="F7F7F7"/>
          </a:solidFill>
          <a:ln w="12700">
            <a:solidFill>
              <a:srgbClr val="333333"/>
            </a:solidFill>
            <a:prstDash val="solid"/>
          </a:ln>
        </p:spPr>
      </p:sp>
      <p:sp>
        <p:nvSpPr>
          <p:cNvPr id="43" name="Shape 35"/>
          <p:cNvSpPr/>
          <p:nvPr/>
        </p:nvSpPr>
        <p:spPr>
          <a:xfrm>
            <a:off x="8339328" y="3127248"/>
            <a:ext cx="384048" cy="384048"/>
          </a:xfrm>
          <a:prstGeom prst="ellipse">
            <a:avLst/>
          </a:prstGeom>
          <a:solidFill>
            <a:srgbClr val="FFFFFF"/>
          </a:solidFill>
          <a:ln w="12700">
            <a:solidFill>
              <a:srgbClr val="D2051E"/>
            </a:solidFill>
            <a:prstDash val="solid"/>
          </a:ln>
        </p:spPr>
      </p:sp>
      <p:pic>
        <p:nvPicPr>
          <p:cNvPr id="44" name="Image 6" descr="/workspace/deck/icons/calculator.sv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30768" y="3218688"/>
            <a:ext cx="201168" cy="201168"/>
          </a:xfrm>
          <a:prstGeom prst="rect">
            <a:avLst/>
          </a:prstGeom>
        </p:spPr>
      </p:pic>
      <p:sp>
        <p:nvSpPr>
          <p:cNvPr id="45" name="Text 36"/>
          <p:cNvSpPr/>
          <p:nvPr/>
        </p:nvSpPr>
        <p:spPr>
          <a:xfrm>
            <a:off x="8796528" y="3145536"/>
            <a:ext cx="2880360" cy="292608"/>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4. Use the values correctly</a:t>
            </a:r>
            <a:endParaRPr lang="en-US" sz="1300" dirty="0"/>
          </a:p>
        </p:txBody>
      </p:sp>
      <p:sp>
        <p:nvSpPr>
          <p:cNvPr id="46" name="Shape 37"/>
          <p:cNvSpPr/>
          <p:nvPr/>
        </p:nvSpPr>
        <p:spPr>
          <a:xfrm>
            <a:off x="8796528" y="3456432"/>
            <a:ext cx="2834640" cy="0"/>
          </a:xfrm>
          <a:prstGeom prst="line">
            <a:avLst/>
          </a:prstGeom>
          <a:noFill/>
          <a:ln w="12700">
            <a:solidFill>
              <a:srgbClr val="D2051E"/>
            </a:solidFill>
            <a:prstDash val="solid"/>
          </a:ln>
        </p:spPr>
      </p:sp>
      <p:sp>
        <p:nvSpPr>
          <p:cNvPr id="47" name="Text 38"/>
          <p:cNvSpPr/>
          <p:nvPr/>
        </p:nvSpPr>
        <p:spPr>
          <a:xfrm>
            <a:off x="8412480" y="3520440"/>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χ applies to brackets</a:t>
            </a:r>
            <a:endParaRPr lang="en-US" sz="1200" dirty="0"/>
          </a:p>
        </p:txBody>
      </p:sp>
      <p:sp>
        <p:nvSpPr>
          <p:cNvPr id="48" name="Text 39"/>
          <p:cNvSpPr/>
          <p:nvPr/>
        </p:nvSpPr>
        <p:spPr>
          <a:xfrm>
            <a:off x="8412480" y="3758184"/>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Ψ applies to rails</a:t>
            </a:r>
            <a:endParaRPr lang="en-US" sz="1200" dirty="0"/>
          </a:p>
        </p:txBody>
      </p:sp>
      <p:sp>
        <p:nvSpPr>
          <p:cNvPr id="49" name="Text 40"/>
          <p:cNvSpPr/>
          <p:nvPr/>
        </p:nvSpPr>
        <p:spPr>
          <a:xfrm>
            <a:off x="8412480" y="3995928"/>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Use project n and L later</a:t>
            </a:r>
            <a:endParaRPr lang="en-US" sz="1200" dirty="0"/>
          </a:p>
        </p:txBody>
      </p:sp>
      <p:sp>
        <p:nvSpPr>
          <p:cNvPr id="50" name="Text 41"/>
          <p:cNvSpPr/>
          <p:nvPr/>
        </p:nvSpPr>
        <p:spPr>
          <a:xfrm>
            <a:off x="8412480" y="4233672"/>
            <a:ext cx="3246120" cy="219456"/>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Avoid double counting</a:t>
            </a:r>
            <a:endParaRPr lang="en-US" sz="1200" dirty="0"/>
          </a:p>
        </p:txBody>
      </p:sp>
      <p:sp>
        <p:nvSpPr>
          <p:cNvPr id="51" name="Shape 42"/>
          <p:cNvSpPr/>
          <p:nvPr/>
        </p:nvSpPr>
        <p:spPr>
          <a:xfrm>
            <a:off x="292608" y="5440680"/>
            <a:ext cx="11612880" cy="384048"/>
          </a:xfrm>
          <a:prstGeom prst="roundRect">
            <a:avLst>
              <a:gd name="adj" fmla="val 11905"/>
            </a:avLst>
          </a:prstGeom>
          <a:solidFill>
            <a:srgbClr val="F8E6E8"/>
          </a:solidFill>
          <a:ln w="12700">
            <a:solidFill>
              <a:srgbClr val="333333"/>
            </a:solidFill>
            <a:prstDash val="solid"/>
          </a:ln>
        </p:spPr>
      </p:sp>
      <p:pic>
        <p:nvPicPr>
          <p:cNvPr id="52" name="Image 7" descr="/workspace/deck/icons/alertTriangle.sv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7200" y="5513832"/>
            <a:ext cx="219456" cy="219456"/>
          </a:xfrm>
          <a:prstGeom prst="rect">
            <a:avLst/>
          </a:prstGeom>
        </p:spPr>
      </p:pic>
      <p:sp>
        <p:nvSpPr>
          <p:cNvPr id="53" name="Text 43"/>
          <p:cNvSpPr/>
          <p:nvPr/>
        </p:nvSpPr>
        <p:spPr>
          <a:xfrm>
            <a:off x="777240" y="5440680"/>
            <a:ext cx="10972800" cy="384048"/>
          </a:xfrm>
          <a:prstGeom prst="rect">
            <a:avLst/>
          </a:prstGeom>
          <a:noFill/>
          <a:ln/>
        </p:spPr>
        <p:txBody>
          <a:bodyPr wrap="square" lIns="0" tIns="0" rIns="0" bIns="0" rtlCol="0" anchor="ctr"/>
          <a:lstStyle/>
          <a:p>
            <a:pPr indent="0" marL="0">
              <a:buNone/>
            </a:pPr>
            <a:r>
              <a:rPr lang="en-US" sz="1200" b="1" dirty="0">
                <a:solidFill>
                  <a:srgbClr val="D2051E"/>
                </a:solidFill>
                <a:latin typeface="Arial" pitchFamily="34" charset="0"/>
                <a:ea typeface="Arial" pitchFamily="34" charset="-122"/>
                <a:cs typeface="Arial" pitchFamily="34" charset="-120"/>
              </a:rPr>
              <a:t>Important: </a:t>
            </a:r>
            <a:pPr indent="0" marL="0">
              <a:buNone/>
            </a:pPr>
            <a:r>
              <a:rPr lang="en-US" sz="1200" dirty="0">
                <a:solidFill>
                  <a:srgbClr val="3F3E42"/>
                </a:solidFill>
                <a:latin typeface="Arial" pitchFamily="34" charset="0"/>
                <a:ea typeface="Arial" pitchFamily="34" charset="-122"/>
                <a:cs typeface="Arial" pitchFamily="34" charset="-120"/>
              </a:rPr>
              <a:t>spacing and density do not define χ or Ψ. They matter later in the project Ueff calculation.</a:t>
            </a:r>
            <a:endParaRPr lang="en-US" sz="1200" dirty="0"/>
          </a:p>
        </p:txBody>
      </p:sp>
      <p:sp>
        <p:nvSpPr>
          <p:cNvPr id="54" name="Shape 44"/>
          <p:cNvSpPr/>
          <p:nvPr/>
        </p:nvSpPr>
        <p:spPr>
          <a:xfrm>
            <a:off x="292608" y="5897880"/>
            <a:ext cx="11612880" cy="384048"/>
          </a:xfrm>
          <a:prstGeom prst="roundRect">
            <a:avLst>
              <a:gd name="adj" fmla="val 14286"/>
            </a:avLst>
          </a:prstGeom>
          <a:solidFill>
            <a:srgbClr val="FFFFFF"/>
          </a:solidFill>
          <a:ln w="12700">
            <a:solidFill>
              <a:srgbClr val="D2051E"/>
            </a:solidFill>
            <a:prstDash val="solid"/>
          </a:ln>
        </p:spPr>
      </p:sp>
      <p:sp>
        <p:nvSpPr>
          <p:cNvPr id="55" name="Text 45"/>
          <p:cNvSpPr/>
          <p:nvPr/>
        </p:nvSpPr>
        <p:spPr>
          <a:xfrm>
            <a:off x="457200" y="5897880"/>
            <a:ext cx="5943600" cy="384048"/>
          </a:xfrm>
          <a:prstGeom prst="rect">
            <a:avLst/>
          </a:prstGeom>
          <a:noFill/>
          <a:ln/>
        </p:spPr>
        <p:txBody>
          <a:bodyPr wrap="square" lIns="0" tIns="0" rIns="0" bIns="0" rtlCol="0" anchor="ctr"/>
          <a:lstStyle/>
          <a:p>
            <a:pPr indent="0" marL="0">
              <a:buNone/>
            </a:pPr>
            <a:r>
              <a:rPr lang="en-US" sz="1300" b="1" dirty="0">
                <a:solidFill>
                  <a:srgbClr val="3F3E42"/>
                </a:solidFill>
                <a:latin typeface="Arial" pitchFamily="34" charset="0"/>
                <a:ea typeface="Arial" pitchFamily="34" charset="-122"/>
                <a:cs typeface="Arial" pitchFamily="34" charset="-120"/>
              </a:rPr>
              <a:t>U</a:t>
            </a:r>
            <a:pPr indent="0" marL="0">
              <a:buNone/>
            </a:pPr>
            <a:r>
              <a:rPr lang="en-US" sz="1300" b="1" baseline="-40000" dirty="0">
                <a:solidFill>
                  <a:srgbClr val="3F3E42"/>
                </a:solidFill>
                <a:latin typeface="Arial" pitchFamily="34" charset="0"/>
                <a:ea typeface="Arial" pitchFamily="34" charset="-122"/>
                <a:cs typeface="Arial" pitchFamily="34" charset="-120"/>
              </a:rPr>
              <a:t>eff</a:t>
            </a:r>
            <a:pPr indent="0" marL="0">
              <a:buNone/>
            </a:pPr>
            <a:r>
              <a:rPr lang="en-US" sz="1300" b="1" dirty="0">
                <a:solidFill>
                  <a:srgbClr val="3F3E42"/>
                </a:solidFill>
                <a:latin typeface="Arial" pitchFamily="34" charset="0"/>
                <a:ea typeface="Arial" pitchFamily="34" charset="-122"/>
                <a:cs typeface="Arial" pitchFamily="34" charset="-120"/>
              </a:rPr>
              <a:t>  =  U</a:t>
            </a:r>
            <a:pPr indent="0" marL="0">
              <a:buNone/>
            </a:pPr>
            <a:r>
              <a:rPr lang="en-US" sz="1300" b="1" baseline="-40000" dirty="0">
                <a:solidFill>
                  <a:srgbClr val="3F3E42"/>
                </a:solidFill>
                <a:latin typeface="Arial" pitchFamily="34" charset="0"/>
                <a:ea typeface="Arial" pitchFamily="34" charset="-122"/>
                <a:cs typeface="Arial" pitchFamily="34" charset="-120"/>
              </a:rPr>
              <a:t>0</a:t>
            </a:r>
            <a:pPr indent="0" marL="0">
              <a:buNone/>
            </a:pPr>
            <a:r>
              <a:rPr lang="en-US" sz="1300" b="1" dirty="0">
                <a:solidFill>
                  <a:srgbClr val="3F3E42"/>
                </a:solidFill>
                <a:latin typeface="Arial" pitchFamily="34" charset="0"/>
                <a:ea typeface="Arial" pitchFamily="34" charset="-122"/>
                <a:cs typeface="Arial" pitchFamily="34" charset="-120"/>
              </a:rPr>
              <a:t>  +  (χ × n) / A  +  (Ψ × L) / A</a:t>
            </a:r>
            <a:endParaRPr lang="en-US" sz="1300" dirty="0"/>
          </a:p>
        </p:txBody>
      </p:sp>
      <p:pic>
        <p:nvPicPr>
          <p:cNvPr id="56" name="Image 8" descr="/workspace/deck/icons/refresh.sv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583680" y="5971032"/>
            <a:ext cx="201168" cy="201168"/>
          </a:xfrm>
          <a:prstGeom prst="rect">
            <a:avLst/>
          </a:prstGeom>
        </p:spPr>
      </p:pic>
      <p:sp>
        <p:nvSpPr>
          <p:cNvPr id="57" name="Text 46"/>
          <p:cNvSpPr/>
          <p:nvPr/>
        </p:nvSpPr>
        <p:spPr>
          <a:xfrm>
            <a:off x="6858000" y="5897880"/>
            <a:ext cx="4892040" cy="384048"/>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Recalculate if geometry, backup type, insulation thickness, rail condition, or fastener assumptions change.</a:t>
            </a:r>
            <a:endParaRPr lang="en-US" sz="1100" dirty="0"/>
          </a:p>
        </p:txBody>
      </p:sp>
      <p:sp>
        <p:nvSpPr>
          <p:cNvPr id="58" name="Shape 47"/>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59" name="Text 48"/>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60" name="Text 49"/>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61" name="Text 50"/>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22</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201168"/>
            <a:ext cx="11338560" cy="384048"/>
          </a:xfrm>
          <a:prstGeom prst="rect">
            <a:avLst/>
          </a:prstGeom>
          <a:noFill/>
          <a:ln/>
        </p:spPr>
        <p:txBody>
          <a:bodyPr wrap="square" lIns="0" tIns="0" rIns="0" bIns="0" rtlCol="0" anchor="t"/>
          <a:lstStyle/>
          <a:p>
            <a:pPr indent="0" marL="0">
              <a:buNone/>
            </a:pPr>
            <a:r>
              <a:rPr lang="en-US" sz="2600" b="1" dirty="0">
                <a:solidFill>
                  <a:srgbClr val="D2051E"/>
                </a:solidFill>
                <a:latin typeface="Arial" pitchFamily="34" charset="0"/>
                <a:ea typeface="Arial" pitchFamily="34" charset="-122"/>
                <a:cs typeface="Arial" pitchFamily="34" charset="-120"/>
              </a:rPr>
              <a:t>Poll Question 2:</a:t>
            </a:r>
            <a:endParaRPr lang="en-US" sz="2600" dirty="0"/>
          </a:p>
        </p:txBody>
      </p:sp>
      <p:sp>
        <p:nvSpPr>
          <p:cNvPr id="3" name="Text 1"/>
          <p:cNvSpPr/>
          <p:nvPr/>
        </p:nvSpPr>
        <p:spPr>
          <a:xfrm>
            <a:off x="384048" y="585216"/>
            <a:ext cx="11338560" cy="777240"/>
          </a:xfrm>
          <a:prstGeom prst="rect">
            <a:avLst/>
          </a:prstGeom>
          <a:noFill/>
          <a:ln/>
        </p:spPr>
        <p:txBody>
          <a:bodyPr wrap="square" lIns="0" tIns="0" rIns="0" bIns="0" rtlCol="0" anchor="t"/>
          <a:lstStyle/>
          <a:p>
            <a:pPr indent="0" marL="0">
              <a:buNone/>
            </a:pPr>
            <a:r>
              <a:rPr lang="en-US" sz="2200" dirty="0">
                <a:solidFill>
                  <a:srgbClr val="3F3E42"/>
                </a:solidFill>
                <a:latin typeface="Arial" pitchFamily="34" charset="0"/>
                <a:ea typeface="Arial" pitchFamily="34" charset="-122"/>
                <a:cs typeface="Arial" pitchFamily="34" charset="-120"/>
              </a:rPr>
              <a:t>On your projects, how often do you request or receive a project-specific thermal report for rainscreen subframing?</a:t>
            </a:r>
            <a:endParaRPr lang="en-US" sz="2200" dirty="0"/>
          </a:p>
        </p:txBody>
      </p:sp>
      <p:sp>
        <p:nvSpPr>
          <p:cNvPr id="4" name="Shape 2"/>
          <p:cNvSpPr/>
          <p:nvPr/>
        </p:nvSpPr>
        <p:spPr>
          <a:xfrm>
            <a:off x="384048" y="1481328"/>
            <a:ext cx="658368" cy="658368"/>
          </a:xfrm>
          <a:prstGeom prst="roundRect">
            <a:avLst>
              <a:gd name="adj" fmla="val 11111"/>
            </a:avLst>
          </a:prstGeom>
          <a:solidFill>
            <a:srgbClr val="D2051E"/>
          </a:solidFill>
          <a:ln w="12700">
            <a:solidFill>
              <a:srgbClr val="333333"/>
            </a:solidFill>
            <a:prstDash val="solid"/>
          </a:ln>
        </p:spPr>
      </p:sp>
      <p:pic>
        <p:nvPicPr>
          <p:cNvPr id="5" name="Image 0" descr="/workspace/deck/icons/clipboardCheck-white.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12064" y="1609344"/>
            <a:ext cx="402336" cy="402336"/>
          </a:xfrm>
          <a:prstGeom prst="rect">
            <a:avLst/>
          </a:prstGeom>
        </p:spPr>
      </p:pic>
      <p:sp>
        <p:nvSpPr>
          <p:cNvPr id="6" name="Text 3"/>
          <p:cNvSpPr/>
          <p:nvPr/>
        </p:nvSpPr>
        <p:spPr>
          <a:xfrm>
            <a:off x="1170432" y="1481328"/>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A</a:t>
            </a:r>
            <a:endParaRPr lang="en-US" sz="2600" dirty="0"/>
          </a:p>
        </p:txBody>
      </p:sp>
      <p:sp>
        <p:nvSpPr>
          <p:cNvPr id="7" name="Shape 4"/>
          <p:cNvSpPr/>
          <p:nvPr/>
        </p:nvSpPr>
        <p:spPr>
          <a:xfrm>
            <a:off x="1737360" y="1481328"/>
            <a:ext cx="10012680" cy="658368"/>
          </a:xfrm>
          <a:prstGeom prst="roundRect">
            <a:avLst>
              <a:gd name="adj" fmla="val 11111"/>
            </a:avLst>
          </a:prstGeom>
          <a:solidFill>
            <a:srgbClr val="F2F2F2"/>
          </a:solidFill>
          <a:ln w="12700">
            <a:solidFill>
              <a:srgbClr val="333333"/>
            </a:solidFill>
            <a:prstDash val="solid"/>
          </a:ln>
        </p:spPr>
      </p:sp>
      <p:sp>
        <p:nvSpPr>
          <p:cNvPr id="8" name="Text 5"/>
          <p:cNvSpPr/>
          <p:nvPr/>
        </p:nvSpPr>
        <p:spPr>
          <a:xfrm>
            <a:off x="1938528" y="1481328"/>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Almost always, it is part of our normal review process</a:t>
            </a:r>
            <a:endParaRPr lang="en-US" sz="1600" dirty="0"/>
          </a:p>
        </p:txBody>
      </p:sp>
      <p:sp>
        <p:nvSpPr>
          <p:cNvPr id="9" name="Shape 6"/>
          <p:cNvSpPr/>
          <p:nvPr/>
        </p:nvSpPr>
        <p:spPr>
          <a:xfrm>
            <a:off x="384048" y="2286000"/>
            <a:ext cx="658368" cy="658368"/>
          </a:xfrm>
          <a:prstGeom prst="roundRect">
            <a:avLst>
              <a:gd name="adj" fmla="val 11111"/>
            </a:avLst>
          </a:prstGeom>
          <a:solidFill>
            <a:srgbClr val="D2051E"/>
          </a:solidFill>
          <a:ln w="12700">
            <a:solidFill>
              <a:srgbClr val="333333"/>
            </a:solidFill>
            <a:prstDash val="solid"/>
          </a:ln>
        </p:spPr>
      </p:sp>
      <p:pic>
        <p:nvPicPr>
          <p:cNvPr id="10" name="Image 1" descr="/workspace/deck/icons/building-white.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064" y="2414016"/>
            <a:ext cx="402336" cy="402336"/>
          </a:xfrm>
          <a:prstGeom prst="rect">
            <a:avLst/>
          </a:prstGeom>
        </p:spPr>
      </p:pic>
      <p:sp>
        <p:nvSpPr>
          <p:cNvPr id="11" name="Text 7"/>
          <p:cNvSpPr/>
          <p:nvPr/>
        </p:nvSpPr>
        <p:spPr>
          <a:xfrm>
            <a:off x="1170432" y="2286000"/>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B</a:t>
            </a:r>
            <a:endParaRPr lang="en-US" sz="2600" dirty="0"/>
          </a:p>
        </p:txBody>
      </p:sp>
      <p:sp>
        <p:nvSpPr>
          <p:cNvPr id="12" name="Shape 8"/>
          <p:cNvSpPr/>
          <p:nvPr/>
        </p:nvSpPr>
        <p:spPr>
          <a:xfrm>
            <a:off x="1737360" y="2286000"/>
            <a:ext cx="10012680" cy="658368"/>
          </a:xfrm>
          <a:prstGeom prst="roundRect">
            <a:avLst>
              <a:gd name="adj" fmla="val 11111"/>
            </a:avLst>
          </a:prstGeom>
          <a:solidFill>
            <a:srgbClr val="F2F2F2"/>
          </a:solidFill>
          <a:ln w="12700">
            <a:solidFill>
              <a:srgbClr val="333333"/>
            </a:solidFill>
            <a:prstDash val="solid"/>
          </a:ln>
        </p:spPr>
      </p:sp>
      <p:sp>
        <p:nvSpPr>
          <p:cNvPr id="13" name="Text 9"/>
          <p:cNvSpPr/>
          <p:nvPr/>
        </p:nvSpPr>
        <p:spPr>
          <a:xfrm>
            <a:off x="1938528" y="2286000"/>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Often, but mainly on higher-performance or more complex projects</a:t>
            </a:r>
            <a:endParaRPr lang="en-US" sz="1600" dirty="0"/>
          </a:p>
        </p:txBody>
      </p:sp>
      <p:sp>
        <p:nvSpPr>
          <p:cNvPr id="14" name="Shape 10"/>
          <p:cNvSpPr/>
          <p:nvPr/>
        </p:nvSpPr>
        <p:spPr>
          <a:xfrm>
            <a:off x="384048" y="3090672"/>
            <a:ext cx="658368" cy="658368"/>
          </a:xfrm>
          <a:prstGeom prst="roundRect">
            <a:avLst>
              <a:gd name="adj" fmla="val 11111"/>
            </a:avLst>
          </a:prstGeom>
          <a:solidFill>
            <a:srgbClr val="D2051E"/>
          </a:solidFill>
          <a:ln w="12700">
            <a:solidFill>
              <a:srgbClr val="333333"/>
            </a:solidFill>
            <a:prstDash val="solid"/>
          </a:ln>
        </p:spPr>
      </p:sp>
      <p:pic>
        <p:nvPicPr>
          <p:cNvPr id="15" name="Image 2" descr="/workspace/deck/icons/users-white.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2064" y="3218688"/>
            <a:ext cx="402336" cy="402336"/>
          </a:xfrm>
          <a:prstGeom prst="rect">
            <a:avLst/>
          </a:prstGeom>
        </p:spPr>
      </p:pic>
      <p:sp>
        <p:nvSpPr>
          <p:cNvPr id="16" name="Text 11"/>
          <p:cNvSpPr/>
          <p:nvPr/>
        </p:nvSpPr>
        <p:spPr>
          <a:xfrm>
            <a:off x="1170432" y="3090672"/>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C</a:t>
            </a:r>
            <a:endParaRPr lang="en-US" sz="2600" dirty="0"/>
          </a:p>
        </p:txBody>
      </p:sp>
      <p:sp>
        <p:nvSpPr>
          <p:cNvPr id="17" name="Shape 12"/>
          <p:cNvSpPr/>
          <p:nvPr/>
        </p:nvSpPr>
        <p:spPr>
          <a:xfrm>
            <a:off x="1737360" y="3090672"/>
            <a:ext cx="10012680" cy="658368"/>
          </a:xfrm>
          <a:prstGeom prst="roundRect">
            <a:avLst>
              <a:gd name="adj" fmla="val 11111"/>
            </a:avLst>
          </a:prstGeom>
          <a:solidFill>
            <a:srgbClr val="F2F2F2"/>
          </a:solidFill>
          <a:ln w="12700">
            <a:solidFill>
              <a:srgbClr val="333333"/>
            </a:solidFill>
            <a:prstDash val="solid"/>
          </a:ln>
        </p:spPr>
      </p:sp>
      <p:sp>
        <p:nvSpPr>
          <p:cNvPr id="18" name="Text 13"/>
          <p:cNvSpPr/>
          <p:nvPr/>
        </p:nvSpPr>
        <p:spPr>
          <a:xfrm>
            <a:off x="1938528" y="3090672"/>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Sometimes, usually when the owner, energy consultant, or envelope consultant asks for it</a:t>
            </a:r>
            <a:endParaRPr lang="en-US" sz="1600" dirty="0"/>
          </a:p>
        </p:txBody>
      </p:sp>
      <p:sp>
        <p:nvSpPr>
          <p:cNvPr id="19" name="Shape 14"/>
          <p:cNvSpPr/>
          <p:nvPr/>
        </p:nvSpPr>
        <p:spPr>
          <a:xfrm>
            <a:off x="384048" y="3895344"/>
            <a:ext cx="658368" cy="658368"/>
          </a:xfrm>
          <a:prstGeom prst="roundRect">
            <a:avLst>
              <a:gd name="adj" fmla="val 11111"/>
            </a:avLst>
          </a:prstGeom>
          <a:solidFill>
            <a:srgbClr val="D2051E"/>
          </a:solidFill>
          <a:ln w="12700">
            <a:solidFill>
              <a:srgbClr val="333333"/>
            </a:solidFill>
            <a:prstDash val="solid"/>
          </a:ln>
        </p:spPr>
      </p:sp>
      <p:pic>
        <p:nvPicPr>
          <p:cNvPr id="20" name="Image 3" descr="/workspace/deck/icons/fileText-white.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2064" y="4023360"/>
            <a:ext cx="402336" cy="402336"/>
          </a:xfrm>
          <a:prstGeom prst="rect">
            <a:avLst/>
          </a:prstGeom>
        </p:spPr>
      </p:pic>
      <p:sp>
        <p:nvSpPr>
          <p:cNvPr id="21" name="Text 15"/>
          <p:cNvSpPr/>
          <p:nvPr/>
        </p:nvSpPr>
        <p:spPr>
          <a:xfrm>
            <a:off x="1170432" y="3895344"/>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D</a:t>
            </a:r>
            <a:endParaRPr lang="en-US" sz="2600" dirty="0"/>
          </a:p>
        </p:txBody>
      </p:sp>
      <p:sp>
        <p:nvSpPr>
          <p:cNvPr id="22" name="Shape 16"/>
          <p:cNvSpPr/>
          <p:nvPr/>
        </p:nvSpPr>
        <p:spPr>
          <a:xfrm>
            <a:off x="1737360" y="3895344"/>
            <a:ext cx="10012680" cy="658368"/>
          </a:xfrm>
          <a:prstGeom prst="roundRect">
            <a:avLst>
              <a:gd name="adj" fmla="val 11111"/>
            </a:avLst>
          </a:prstGeom>
          <a:solidFill>
            <a:srgbClr val="F2F2F2"/>
          </a:solidFill>
          <a:ln w="12700">
            <a:solidFill>
              <a:srgbClr val="333333"/>
            </a:solidFill>
            <a:prstDash val="solid"/>
          </a:ln>
        </p:spPr>
      </p:sp>
      <p:sp>
        <p:nvSpPr>
          <p:cNvPr id="23" name="Text 17"/>
          <p:cNvSpPr/>
          <p:nvPr/>
        </p:nvSpPr>
        <p:spPr>
          <a:xfrm>
            <a:off x="1938528" y="3895344"/>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Rarely or never, we typically rely on insulation R-value or generic product data</a:t>
            </a:r>
            <a:endParaRPr lang="en-US" sz="1600" dirty="0"/>
          </a:p>
        </p:txBody>
      </p:sp>
      <p:sp>
        <p:nvSpPr>
          <p:cNvPr id="24" name="Shape 18"/>
          <p:cNvSpPr/>
          <p:nvPr/>
        </p:nvSpPr>
        <p:spPr>
          <a:xfrm>
            <a:off x="384048" y="4700016"/>
            <a:ext cx="658368" cy="658368"/>
          </a:xfrm>
          <a:prstGeom prst="roundRect">
            <a:avLst>
              <a:gd name="adj" fmla="val 11111"/>
            </a:avLst>
          </a:prstGeom>
          <a:solidFill>
            <a:srgbClr val="D2051E"/>
          </a:solidFill>
          <a:ln w="12700">
            <a:solidFill>
              <a:srgbClr val="333333"/>
            </a:solidFill>
            <a:prstDash val="solid"/>
          </a:ln>
        </p:spPr>
      </p:sp>
      <p:pic>
        <p:nvPicPr>
          <p:cNvPr id="25" name="Image 4" descr="/workspace/deck/icons/message-white.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2064" y="4828032"/>
            <a:ext cx="402336" cy="402336"/>
          </a:xfrm>
          <a:prstGeom prst="rect">
            <a:avLst/>
          </a:prstGeom>
        </p:spPr>
      </p:pic>
      <p:sp>
        <p:nvSpPr>
          <p:cNvPr id="26" name="Text 19"/>
          <p:cNvSpPr/>
          <p:nvPr/>
        </p:nvSpPr>
        <p:spPr>
          <a:xfrm>
            <a:off x="1170432" y="4700016"/>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E</a:t>
            </a:r>
            <a:endParaRPr lang="en-US" sz="2600" dirty="0"/>
          </a:p>
        </p:txBody>
      </p:sp>
      <p:sp>
        <p:nvSpPr>
          <p:cNvPr id="27" name="Shape 20"/>
          <p:cNvSpPr/>
          <p:nvPr/>
        </p:nvSpPr>
        <p:spPr>
          <a:xfrm>
            <a:off x="1737360" y="4700016"/>
            <a:ext cx="10012680" cy="658368"/>
          </a:xfrm>
          <a:prstGeom prst="roundRect">
            <a:avLst>
              <a:gd name="adj" fmla="val 11111"/>
            </a:avLst>
          </a:prstGeom>
          <a:solidFill>
            <a:srgbClr val="F2F2F2"/>
          </a:solidFill>
          <a:ln w="12700">
            <a:solidFill>
              <a:srgbClr val="333333"/>
            </a:solidFill>
            <a:prstDash val="solid"/>
          </a:ln>
        </p:spPr>
      </p:sp>
      <p:sp>
        <p:nvSpPr>
          <p:cNvPr id="28" name="Text 21"/>
          <p:cNvSpPr/>
          <p:nvPr/>
        </p:nvSpPr>
        <p:spPr>
          <a:xfrm>
            <a:off x="1938528" y="4700016"/>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Other (tell us in the chat!)</a:t>
            </a:r>
            <a:endParaRPr lang="en-US" sz="1600" dirty="0"/>
          </a:p>
        </p:txBody>
      </p:sp>
      <p:sp>
        <p:nvSpPr>
          <p:cNvPr id="29" name="Shape 22"/>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30" name="Text 23"/>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31" name="Text 24"/>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32" name="Text 25"/>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23</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Agenda</a:t>
            </a:r>
            <a:endParaRPr lang="en-US" sz="2600" dirty="0"/>
          </a:p>
        </p:txBody>
      </p:sp>
      <p:pic>
        <p:nvPicPr>
          <p:cNvPr id="3"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4" name="Text 1"/>
          <p:cNvSpPr/>
          <p:nvPr/>
        </p:nvSpPr>
        <p:spPr>
          <a:xfrm>
            <a:off x="530352" y="969264"/>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1.0</a:t>
            </a:r>
            <a:endParaRPr lang="en-US" sz="1600" dirty="0"/>
          </a:p>
        </p:txBody>
      </p:sp>
      <p:sp>
        <p:nvSpPr>
          <p:cNvPr id="5" name="Text 2"/>
          <p:cNvSpPr/>
          <p:nvPr/>
        </p:nvSpPr>
        <p:spPr>
          <a:xfrm>
            <a:off x="1353312" y="969264"/>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Introduction &amp; Objectives</a:t>
            </a:r>
            <a:endParaRPr lang="en-US" sz="1600" dirty="0"/>
          </a:p>
        </p:txBody>
      </p:sp>
      <p:sp>
        <p:nvSpPr>
          <p:cNvPr id="6" name="Text 3"/>
          <p:cNvSpPr/>
          <p:nvPr/>
        </p:nvSpPr>
        <p:spPr>
          <a:xfrm>
            <a:off x="530352" y="1627632"/>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2.0</a:t>
            </a:r>
            <a:endParaRPr lang="en-US" sz="1600" dirty="0"/>
          </a:p>
        </p:txBody>
      </p:sp>
      <p:sp>
        <p:nvSpPr>
          <p:cNvPr id="7" name="Text 4"/>
          <p:cNvSpPr/>
          <p:nvPr/>
        </p:nvSpPr>
        <p:spPr>
          <a:xfrm>
            <a:off x="1353312" y="1627632"/>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The Real Impact of Thermal Bridging</a:t>
            </a:r>
            <a:endParaRPr lang="en-US" sz="1600" dirty="0"/>
          </a:p>
        </p:txBody>
      </p:sp>
      <p:sp>
        <p:nvSpPr>
          <p:cNvPr id="8" name="Shape 5"/>
          <p:cNvSpPr/>
          <p:nvPr/>
        </p:nvSpPr>
        <p:spPr>
          <a:xfrm>
            <a:off x="384048" y="2286000"/>
            <a:ext cx="7818120" cy="530352"/>
          </a:xfrm>
          <a:prstGeom prst="rect">
            <a:avLst/>
          </a:prstGeom>
          <a:solidFill>
            <a:srgbClr val="D2051E"/>
          </a:solidFill>
          <a:ln w="12700">
            <a:solidFill>
              <a:srgbClr val="333333"/>
            </a:solidFill>
            <a:prstDash val="solid"/>
          </a:ln>
        </p:spPr>
      </p:sp>
      <p:sp>
        <p:nvSpPr>
          <p:cNvPr id="9" name="Text 6"/>
          <p:cNvSpPr/>
          <p:nvPr/>
        </p:nvSpPr>
        <p:spPr>
          <a:xfrm>
            <a:off x="530352" y="2286000"/>
            <a:ext cx="777240" cy="530352"/>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3.0</a:t>
            </a:r>
            <a:endParaRPr lang="en-US" sz="1600" dirty="0"/>
          </a:p>
        </p:txBody>
      </p:sp>
      <p:sp>
        <p:nvSpPr>
          <p:cNvPr id="10" name="Text 7"/>
          <p:cNvSpPr/>
          <p:nvPr/>
        </p:nvSpPr>
        <p:spPr>
          <a:xfrm>
            <a:off x="1353312" y="2286000"/>
            <a:ext cx="6675120" cy="530352"/>
          </a:xfrm>
          <a:prstGeom prst="rect">
            <a:avLst/>
          </a:prstGeom>
          <a:noFill/>
          <a:ln/>
        </p:spPr>
        <p:txBody>
          <a:bodyPr wrap="square" lIns="0" tIns="0" rIns="0" bIns="0" rtlCol="0" anchor="ctr"/>
          <a:lstStyle/>
          <a:p>
            <a:pPr indent="0" marL="0">
              <a:buNone/>
            </a:pPr>
            <a:r>
              <a:rPr lang="en-US" sz="1600" dirty="0">
                <a:solidFill>
                  <a:srgbClr val="FFFFFF"/>
                </a:solidFill>
                <a:latin typeface="Arial" pitchFamily="34" charset="0"/>
                <a:ea typeface="Arial" pitchFamily="34" charset="-122"/>
                <a:cs typeface="Arial" pitchFamily="34" charset="-120"/>
              </a:rPr>
              <a:t>Calculation Workflow</a:t>
            </a:r>
            <a:endParaRPr lang="en-US" sz="1600" dirty="0"/>
          </a:p>
        </p:txBody>
      </p:sp>
      <p:sp>
        <p:nvSpPr>
          <p:cNvPr id="11" name="Text 8"/>
          <p:cNvSpPr/>
          <p:nvPr/>
        </p:nvSpPr>
        <p:spPr>
          <a:xfrm>
            <a:off x="530352" y="2944368"/>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4.0</a:t>
            </a:r>
            <a:endParaRPr lang="en-US" sz="1600" dirty="0"/>
          </a:p>
        </p:txBody>
      </p:sp>
      <p:sp>
        <p:nvSpPr>
          <p:cNvPr id="12" name="Text 9"/>
          <p:cNvSpPr/>
          <p:nvPr/>
        </p:nvSpPr>
        <p:spPr>
          <a:xfrm>
            <a:off x="1353312" y="2944368"/>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Design Levers &amp; Best Practices</a:t>
            </a:r>
            <a:endParaRPr lang="en-US" sz="1600" dirty="0"/>
          </a:p>
        </p:txBody>
      </p:sp>
      <p:sp>
        <p:nvSpPr>
          <p:cNvPr id="13" name="Text 10"/>
          <p:cNvSpPr/>
          <p:nvPr/>
        </p:nvSpPr>
        <p:spPr>
          <a:xfrm>
            <a:off x="530352" y="3602736"/>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5.0</a:t>
            </a:r>
            <a:endParaRPr lang="en-US" sz="1600" dirty="0"/>
          </a:p>
        </p:txBody>
      </p:sp>
      <p:sp>
        <p:nvSpPr>
          <p:cNvPr id="14" name="Text 11"/>
          <p:cNvSpPr/>
          <p:nvPr/>
        </p:nvSpPr>
        <p:spPr>
          <a:xfrm>
            <a:off x="1353312" y="3602736"/>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From Intent to Reality</a:t>
            </a:r>
            <a:endParaRPr lang="en-US" sz="1600" dirty="0"/>
          </a:p>
        </p:txBody>
      </p:sp>
      <p:sp>
        <p:nvSpPr>
          <p:cNvPr id="15" name="Text 12"/>
          <p:cNvSpPr/>
          <p:nvPr/>
        </p:nvSpPr>
        <p:spPr>
          <a:xfrm>
            <a:off x="530352" y="4261104"/>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6.0</a:t>
            </a:r>
            <a:endParaRPr lang="en-US" sz="1600" dirty="0"/>
          </a:p>
        </p:txBody>
      </p:sp>
      <p:sp>
        <p:nvSpPr>
          <p:cNvPr id="16" name="Text 13"/>
          <p:cNvSpPr/>
          <p:nvPr/>
        </p:nvSpPr>
        <p:spPr>
          <a:xfrm>
            <a:off x="1353312" y="4261104"/>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Key Takeaways &amp; Next Steps</a:t>
            </a:r>
            <a:endParaRPr lang="en-US" sz="1600" dirty="0"/>
          </a:p>
        </p:txBody>
      </p:sp>
      <p:sp>
        <p:nvSpPr>
          <p:cNvPr id="17" name="Shape 14"/>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18" name="Text 15"/>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19" name="Text 16"/>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20" name="Text 17"/>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24</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Step 1: Define the thermal inputs</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Thermal performance starts with the same layout decisions that control structure and constructability.</a:t>
            </a:r>
            <a:endParaRPr lang="en-US" sz="1400" dirty="0"/>
          </a:p>
        </p:txBody>
      </p:sp>
      <p:pic>
        <p:nvPicPr>
          <p:cNvPr id="5" name="Image 1" descr="/workspace/deck/assets/t-p25-bldg.jpg">    </p:cNvPr>
          <p:cNvPicPr>
            <a:picLocks noChangeAspect="1"/>
          </p:cNvPicPr>
          <p:nvPr/>
        </p:nvPicPr>
        <p:blipFill>
          <a:blip r:embed="rId2"/>
          <a:stretch>
            <a:fillRect/>
          </a:stretch>
        </p:blipFill>
        <p:spPr>
          <a:xfrm>
            <a:off x="256032" y="1005840"/>
            <a:ext cx="3063240" cy="4617720"/>
          </a:xfrm>
          <a:prstGeom prst="rect">
            <a:avLst/>
          </a:prstGeom>
        </p:spPr>
      </p:pic>
      <p:sp>
        <p:nvSpPr>
          <p:cNvPr id="6" name="Shape 2"/>
          <p:cNvSpPr/>
          <p:nvPr/>
        </p:nvSpPr>
        <p:spPr>
          <a:xfrm>
            <a:off x="3429000" y="1005840"/>
            <a:ext cx="3246120" cy="2240280"/>
          </a:xfrm>
          <a:prstGeom prst="roundRect">
            <a:avLst>
              <a:gd name="adj" fmla="val 3265"/>
            </a:avLst>
          </a:prstGeom>
          <a:solidFill>
            <a:srgbClr val="FFFFFF"/>
          </a:solidFill>
          <a:ln w="12700">
            <a:solidFill>
              <a:srgbClr val="E4E4E4"/>
            </a:solidFill>
            <a:prstDash val="solid"/>
          </a:ln>
        </p:spPr>
      </p:sp>
      <p:sp>
        <p:nvSpPr>
          <p:cNvPr id="7" name="Text 3"/>
          <p:cNvSpPr/>
          <p:nvPr/>
        </p:nvSpPr>
        <p:spPr>
          <a:xfrm>
            <a:off x="3520440" y="1060704"/>
            <a:ext cx="3063240" cy="237744"/>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Section View</a:t>
            </a:r>
            <a:endParaRPr lang="en-US" sz="1300" dirty="0"/>
          </a:p>
        </p:txBody>
      </p:sp>
      <p:pic>
        <p:nvPicPr>
          <p:cNvPr id="8" name="Image 2" descr="/workspace/deck/assets/t-p25-section.jpg">    </p:cNvPr>
          <p:cNvPicPr>
            <a:picLocks noChangeAspect="1"/>
          </p:cNvPicPr>
          <p:nvPr/>
        </p:nvPicPr>
        <p:blipFill>
          <a:blip r:embed="rId3"/>
          <a:stretch>
            <a:fillRect/>
          </a:stretch>
        </p:blipFill>
        <p:spPr>
          <a:xfrm>
            <a:off x="3520440" y="1316736"/>
            <a:ext cx="3063240" cy="1828800"/>
          </a:xfrm>
          <a:prstGeom prst="rect">
            <a:avLst/>
          </a:prstGeom>
        </p:spPr>
      </p:pic>
      <p:sp>
        <p:nvSpPr>
          <p:cNvPr id="9" name="Shape 4"/>
          <p:cNvSpPr/>
          <p:nvPr/>
        </p:nvSpPr>
        <p:spPr>
          <a:xfrm>
            <a:off x="3429000" y="3337560"/>
            <a:ext cx="3246120" cy="2286000"/>
          </a:xfrm>
          <a:prstGeom prst="roundRect">
            <a:avLst>
              <a:gd name="adj" fmla="val 3200"/>
            </a:avLst>
          </a:prstGeom>
          <a:solidFill>
            <a:srgbClr val="FFFFFF"/>
          </a:solidFill>
          <a:ln w="12700">
            <a:solidFill>
              <a:srgbClr val="E4E4E4"/>
            </a:solidFill>
            <a:prstDash val="solid"/>
          </a:ln>
        </p:spPr>
      </p:sp>
      <p:sp>
        <p:nvSpPr>
          <p:cNvPr id="10" name="Text 5"/>
          <p:cNvSpPr/>
          <p:nvPr/>
        </p:nvSpPr>
        <p:spPr>
          <a:xfrm>
            <a:off x="3520440" y="3383280"/>
            <a:ext cx="3063240" cy="219456"/>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Plan View</a:t>
            </a:r>
            <a:endParaRPr lang="en-US" sz="1300" dirty="0"/>
          </a:p>
        </p:txBody>
      </p:sp>
      <p:pic>
        <p:nvPicPr>
          <p:cNvPr id="11" name="Image 3" descr="/workspace/deck/assets/t-p25-plan.jpg">    </p:cNvPr>
          <p:cNvPicPr>
            <a:picLocks noChangeAspect="1"/>
          </p:cNvPicPr>
          <p:nvPr/>
        </p:nvPicPr>
        <p:blipFill>
          <a:blip r:embed="rId4"/>
          <a:stretch>
            <a:fillRect/>
          </a:stretch>
        </p:blipFill>
        <p:spPr>
          <a:xfrm>
            <a:off x="3520440" y="3621024"/>
            <a:ext cx="3063240" cy="1874520"/>
          </a:xfrm>
          <a:prstGeom prst="rect">
            <a:avLst/>
          </a:prstGeom>
        </p:spPr>
      </p:pic>
      <p:sp>
        <p:nvSpPr>
          <p:cNvPr id="12" name="Shape 6"/>
          <p:cNvSpPr/>
          <p:nvPr/>
        </p:nvSpPr>
        <p:spPr>
          <a:xfrm>
            <a:off x="6784848" y="1005840"/>
            <a:ext cx="5074920" cy="2240280"/>
          </a:xfrm>
          <a:prstGeom prst="roundRect">
            <a:avLst>
              <a:gd name="adj" fmla="val 3265"/>
            </a:avLst>
          </a:prstGeom>
          <a:solidFill>
            <a:srgbClr val="FFFFFF"/>
          </a:solidFill>
          <a:ln w="12700">
            <a:solidFill>
              <a:srgbClr val="E4E4E4"/>
            </a:solidFill>
            <a:prstDash val="solid"/>
          </a:ln>
        </p:spPr>
      </p:sp>
      <p:sp>
        <p:nvSpPr>
          <p:cNvPr id="13" name="Text 7"/>
          <p:cNvSpPr/>
          <p:nvPr/>
        </p:nvSpPr>
        <p:spPr>
          <a:xfrm>
            <a:off x="6903720" y="1060704"/>
            <a:ext cx="2743200" cy="237744"/>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Reference Area:</a:t>
            </a:r>
            <a:endParaRPr lang="en-US" sz="1300" dirty="0"/>
          </a:p>
        </p:txBody>
      </p:sp>
      <p:pic>
        <p:nvPicPr>
          <p:cNvPr id="14" name="Image 4" descr="/workspace/deck/assets/t-p25-ref.jpg">    </p:cNvPr>
          <p:cNvPicPr>
            <a:picLocks noChangeAspect="1"/>
          </p:cNvPicPr>
          <p:nvPr/>
        </p:nvPicPr>
        <p:blipFill>
          <a:blip r:embed="rId5"/>
          <a:stretch>
            <a:fillRect/>
          </a:stretch>
        </p:blipFill>
        <p:spPr>
          <a:xfrm>
            <a:off x="6903720" y="1335024"/>
            <a:ext cx="2880360" cy="1783080"/>
          </a:xfrm>
          <a:prstGeom prst="rect">
            <a:avLst/>
          </a:prstGeom>
        </p:spPr>
      </p:pic>
      <p:sp>
        <p:nvSpPr>
          <p:cNvPr id="15" name="Text 8"/>
          <p:cNvSpPr/>
          <p:nvPr/>
        </p:nvSpPr>
        <p:spPr>
          <a:xfrm>
            <a:off x="9875520" y="1335024"/>
            <a:ext cx="1828800" cy="201168"/>
          </a:xfrm>
          <a:prstGeom prst="rect">
            <a:avLst/>
          </a:prstGeom>
          <a:noFill/>
          <a:ln/>
        </p:spPr>
        <p:txBody>
          <a:bodyPr wrap="square" lIns="0" tIns="0" rIns="0" bIns="0" rtlCol="0" anchor="t"/>
          <a:lstStyle/>
          <a:p>
            <a:pPr indent="0" marL="0">
              <a:buNone/>
            </a:pPr>
            <a:r>
              <a:rPr lang="en-US" sz="1000" b="1" dirty="0">
                <a:solidFill>
                  <a:srgbClr val="D2051E"/>
                </a:solidFill>
                <a:latin typeface="Arial" pitchFamily="34" charset="0"/>
                <a:ea typeface="Arial" pitchFamily="34" charset="-122"/>
                <a:cs typeface="Arial" pitchFamily="34" charset="-120"/>
              </a:rPr>
              <a:t>Reference Area</a:t>
            </a:r>
            <a:endParaRPr lang="en-US" sz="1000" dirty="0"/>
          </a:p>
        </p:txBody>
      </p:sp>
      <p:sp>
        <p:nvSpPr>
          <p:cNvPr id="16" name="Text 9"/>
          <p:cNvSpPr/>
          <p:nvPr/>
        </p:nvSpPr>
        <p:spPr>
          <a:xfrm>
            <a:off x="9875520" y="1517904"/>
            <a:ext cx="1828800" cy="38404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690.62 ft²</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64.17 m²</a:t>
            </a:r>
            <a:endParaRPr lang="en-US" sz="1100" dirty="0"/>
          </a:p>
        </p:txBody>
      </p:sp>
      <p:sp>
        <p:nvSpPr>
          <p:cNvPr id="17" name="Text 10"/>
          <p:cNvSpPr/>
          <p:nvPr/>
        </p:nvSpPr>
        <p:spPr>
          <a:xfrm>
            <a:off x="9875520" y="1929384"/>
            <a:ext cx="1828800" cy="201168"/>
          </a:xfrm>
          <a:prstGeom prst="rect">
            <a:avLst/>
          </a:prstGeom>
          <a:noFill/>
          <a:ln/>
        </p:spPr>
        <p:txBody>
          <a:bodyPr wrap="square" lIns="0" tIns="0" rIns="0" bIns="0" rtlCol="0" anchor="t"/>
          <a:lstStyle/>
          <a:p>
            <a:pPr indent="0" marL="0">
              <a:buNone/>
            </a:pPr>
            <a:r>
              <a:rPr lang="en-US" sz="1000" b="1" dirty="0">
                <a:solidFill>
                  <a:srgbClr val="D2051E"/>
                </a:solidFill>
                <a:latin typeface="Arial" pitchFamily="34" charset="0"/>
                <a:ea typeface="Arial" pitchFamily="34" charset="-122"/>
                <a:cs typeface="Arial" pitchFamily="34" charset="-120"/>
              </a:rPr>
              <a:t>No. of Brackets</a:t>
            </a:r>
            <a:endParaRPr lang="en-US" sz="1000" dirty="0"/>
          </a:p>
        </p:txBody>
      </p:sp>
      <p:sp>
        <p:nvSpPr>
          <p:cNvPr id="18" name="Text 11"/>
          <p:cNvSpPr/>
          <p:nvPr/>
        </p:nvSpPr>
        <p:spPr>
          <a:xfrm>
            <a:off x="9875520" y="2112264"/>
            <a:ext cx="1828800" cy="38404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208</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point bridges</a:t>
            </a:r>
            <a:endParaRPr lang="en-US" sz="1100" dirty="0"/>
          </a:p>
        </p:txBody>
      </p:sp>
      <p:sp>
        <p:nvSpPr>
          <p:cNvPr id="19" name="Text 12"/>
          <p:cNvSpPr/>
          <p:nvPr/>
        </p:nvSpPr>
        <p:spPr>
          <a:xfrm>
            <a:off x="9875520" y="2523744"/>
            <a:ext cx="1828800" cy="201168"/>
          </a:xfrm>
          <a:prstGeom prst="rect">
            <a:avLst/>
          </a:prstGeom>
          <a:noFill/>
          <a:ln/>
        </p:spPr>
        <p:txBody>
          <a:bodyPr wrap="square" lIns="0" tIns="0" rIns="0" bIns="0" rtlCol="0" anchor="t"/>
          <a:lstStyle/>
          <a:p>
            <a:pPr indent="0" marL="0">
              <a:buNone/>
            </a:pPr>
            <a:r>
              <a:rPr lang="en-US" sz="1000" b="1" dirty="0">
                <a:solidFill>
                  <a:srgbClr val="D2051E"/>
                </a:solidFill>
                <a:latin typeface="Arial" pitchFamily="34" charset="0"/>
                <a:ea typeface="Arial" pitchFamily="34" charset="-122"/>
                <a:cs typeface="Arial" pitchFamily="34" charset="-120"/>
              </a:rPr>
              <a:t>Total profile length</a:t>
            </a:r>
            <a:endParaRPr lang="en-US" sz="1000" dirty="0"/>
          </a:p>
        </p:txBody>
      </p:sp>
      <p:sp>
        <p:nvSpPr>
          <p:cNvPr id="20" name="Text 13"/>
          <p:cNvSpPr/>
          <p:nvPr/>
        </p:nvSpPr>
        <p:spPr>
          <a:xfrm>
            <a:off x="9875520" y="2706624"/>
            <a:ext cx="1828800" cy="38404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363 ft</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110.6 m</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linear bridges</a:t>
            </a:r>
            <a:endParaRPr lang="en-US" sz="1100" dirty="0"/>
          </a:p>
        </p:txBody>
      </p:sp>
      <p:sp>
        <p:nvSpPr>
          <p:cNvPr id="21" name="Shape 14"/>
          <p:cNvSpPr/>
          <p:nvPr/>
        </p:nvSpPr>
        <p:spPr>
          <a:xfrm>
            <a:off x="6784848" y="3337560"/>
            <a:ext cx="5074920" cy="2286000"/>
          </a:xfrm>
          <a:prstGeom prst="roundRect">
            <a:avLst>
              <a:gd name="adj" fmla="val 3200"/>
            </a:avLst>
          </a:prstGeom>
          <a:solidFill>
            <a:srgbClr val="FFFFFF"/>
          </a:solidFill>
          <a:ln w="12700">
            <a:solidFill>
              <a:srgbClr val="E4E4E4"/>
            </a:solidFill>
            <a:prstDash val="solid"/>
          </a:ln>
        </p:spPr>
      </p:sp>
      <p:sp>
        <p:nvSpPr>
          <p:cNvPr id="22" name="Text 15"/>
          <p:cNvSpPr/>
          <p:nvPr/>
        </p:nvSpPr>
        <p:spPr>
          <a:xfrm>
            <a:off x="6903720" y="3401568"/>
            <a:ext cx="2194560" cy="219456"/>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Legend</a:t>
            </a:r>
            <a:endParaRPr lang="en-US" sz="1300" dirty="0"/>
          </a:p>
        </p:txBody>
      </p:sp>
      <p:sp>
        <p:nvSpPr>
          <p:cNvPr id="23" name="Shape 16"/>
          <p:cNvSpPr/>
          <p:nvPr/>
        </p:nvSpPr>
        <p:spPr>
          <a:xfrm>
            <a:off x="6949440" y="3758184"/>
            <a:ext cx="256032" cy="146304"/>
          </a:xfrm>
          <a:prstGeom prst="rect">
            <a:avLst/>
          </a:prstGeom>
          <a:solidFill>
            <a:srgbClr val="D2051E"/>
          </a:solidFill>
          <a:ln w="12700">
            <a:solidFill>
              <a:srgbClr val="333333"/>
            </a:solidFill>
            <a:prstDash val="solid"/>
          </a:ln>
        </p:spPr>
      </p:sp>
      <p:sp>
        <p:nvSpPr>
          <p:cNvPr id="24" name="Text 17"/>
          <p:cNvSpPr/>
          <p:nvPr/>
        </p:nvSpPr>
        <p:spPr>
          <a:xfrm>
            <a:off x="7315200" y="3703320"/>
            <a:ext cx="2743200" cy="292608"/>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MFT-L 2 1/2"×2"×0.1"  10'-0"</a:t>
            </a:r>
            <a:endParaRPr lang="en-US" sz="1100" dirty="0"/>
          </a:p>
        </p:txBody>
      </p:sp>
      <p:sp>
        <p:nvSpPr>
          <p:cNvPr id="25" name="Shape 18"/>
          <p:cNvSpPr/>
          <p:nvPr/>
        </p:nvSpPr>
        <p:spPr>
          <a:xfrm>
            <a:off x="6949440" y="4105656"/>
            <a:ext cx="256032" cy="146304"/>
          </a:xfrm>
          <a:prstGeom prst="rect">
            <a:avLst/>
          </a:prstGeom>
          <a:solidFill>
            <a:srgbClr val="2E7D4F"/>
          </a:solidFill>
          <a:ln w="12700">
            <a:solidFill>
              <a:srgbClr val="333333"/>
            </a:solidFill>
            <a:prstDash val="solid"/>
          </a:ln>
        </p:spPr>
      </p:sp>
      <p:sp>
        <p:nvSpPr>
          <p:cNvPr id="26" name="Text 19"/>
          <p:cNvSpPr/>
          <p:nvPr/>
        </p:nvSpPr>
        <p:spPr>
          <a:xfrm>
            <a:off x="7315200" y="4050792"/>
            <a:ext cx="2743200" cy="292608"/>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MFT-Z 40×29.8×1.9  6 m</a:t>
            </a:r>
            <a:endParaRPr lang="en-US" sz="1100" dirty="0"/>
          </a:p>
        </p:txBody>
      </p:sp>
      <p:sp>
        <p:nvSpPr>
          <p:cNvPr id="27" name="Shape 20"/>
          <p:cNvSpPr/>
          <p:nvPr/>
        </p:nvSpPr>
        <p:spPr>
          <a:xfrm>
            <a:off x="6949440" y="4453128"/>
            <a:ext cx="256032" cy="146304"/>
          </a:xfrm>
          <a:prstGeom prst="rect">
            <a:avLst/>
          </a:prstGeom>
          <a:solidFill>
            <a:srgbClr val="D2051E"/>
          </a:solidFill>
          <a:ln w="12700">
            <a:solidFill>
              <a:srgbClr val="333333"/>
            </a:solidFill>
            <a:prstDash val="solid"/>
          </a:ln>
        </p:spPr>
      </p:sp>
      <p:sp>
        <p:nvSpPr>
          <p:cNvPr id="28" name="Text 21"/>
          <p:cNvSpPr/>
          <p:nvPr/>
        </p:nvSpPr>
        <p:spPr>
          <a:xfrm>
            <a:off x="7315200" y="4398264"/>
            <a:ext cx="2743200" cy="292608"/>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MFT-FOX VTR 100 M</a:t>
            </a:r>
            <a:endParaRPr lang="en-US" sz="1100" dirty="0"/>
          </a:p>
        </p:txBody>
      </p:sp>
      <p:sp>
        <p:nvSpPr>
          <p:cNvPr id="29" name="Shape 22"/>
          <p:cNvSpPr/>
          <p:nvPr/>
        </p:nvSpPr>
        <p:spPr>
          <a:xfrm>
            <a:off x="6949440" y="4800600"/>
            <a:ext cx="256032" cy="146304"/>
          </a:xfrm>
          <a:prstGeom prst="rect">
            <a:avLst/>
          </a:prstGeom>
          <a:solidFill>
            <a:srgbClr val="4A90D9"/>
          </a:solidFill>
          <a:ln w="12700">
            <a:solidFill>
              <a:srgbClr val="333333"/>
            </a:solidFill>
            <a:prstDash val="solid"/>
          </a:ln>
        </p:spPr>
      </p:sp>
      <p:sp>
        <p:nvSpPr>
          <p:cNvPr id="30" name="Text 23"/>
          <p:cNvSpPr/>
          <p:nvPr/>
        </p:nvSpPr>
        <p:spPr>
          <a:xfrm>
            <a:off x="7315200" y="4745736"/>
            <a:ext cx="2743200" cy="292608"/>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MFT-FOX VTR 100 M</a:t>
            </a:r>
            <a:endParaRPr lang="en-US" sz="1100" dirty="0"/>
          </a:p>
        </p:txBody>
      </p:sp>
      <p:pic>
        <p:nvPicPr>
          <p:cNvPr id="31" name="Image 5" descr="/workspace/deck/assets/t-p25-bracket.jpg">    </p:cNvPr>
          <p:cNvPicPr>
            <a:picLocks noChangeAspect="1"/>
          </p:cNvPicPr>
          <p:nvPr/>
        </p:nvPicPr>
        <p:blipFill>
          <a:blip r:embed="rId6"/>
          <a:stretch>
            <a:fillRect/>
          </a:stretch>
        </p:blipFill>
        <p:spPr>
          <a:xfrm>
            <a:off x="10195560" y="3566160"/>
            <a:ext cx="1508760" cy="1417320"/>
          </a:xfrm>
          <a:prstGeom prst="rect">
            <a:avLst/>
          </a:prstGeom>
        </p:spPr>
      </p:pic>
      <p:sp>
        <p:nvSpPr>
          <p:cNvPr id="32" name="Text 24"/>
          <p:cNvSpPr/>
          <p:nvPr/>
        </p:nvSpPr>
        <p:spPr>
          <a:xfrm>
            <a:off x="10149840" y="5010912"/>
            <a:ext cx="1600200" cy="457200"/>
          </a:xfrm>
          <a:prstGeom prst="rect">
            <a:avLst/>
          </a:prstGeom>
          <a:noFill/>
          <a:ln/>
        </p:spPr>
        <p:txBody>
          <a:bodyPr wrap="square" lIns="0" tIns="0" rIns="0" bIns="0" rtlCol="0" anchor="t"/>
          <a:lstStyle/>
          <a:p>
            <a:pPr algn="ctr" indent="0" marL="0">
              <a:buNone/>
            </a:pPr>
            <a:r>
              <a:rPr lang="en-US" sz="1000" dirty="0">
                <a:solidFill>
                  <a:srgbClr val="5A585C"/>
                </a:solidFill>
                <a:latin typeface="Arial" pitchFamily="34" charset="0"/>
                <a:ea typeface="Arial" pitchFamily="34" charset="-122"/>
                <a:cs typeface="Arial" pitchFamily="34" charset="-120"/>
              </a:rPr>
              <a:t>Stainless Steel</a:t>
            </a:r>
            <a:endParaRPr lang="en-US" sz="1000" dirty="0"/>
          </a:p>
          <a:p>
            <a:pPr algn="ctr" indent="0" marL="0">
              <a:buNone/>
            </a:pPr>
            <a:r>
              <a:rPr lang="en-US" sz="1000" dirty="0">
                <a:solidFill>
                  <a:srgbClr val="5A585C"/>
                </a:solidFill>
                <a:latin typeface="Arial" pitchFamily="34" charset="0"/>
                <a:ea typeface="Arial" pitchFamily="34" charset="-122"/>
                <a:cs typeface="Arial" pitchFamily="34" charset="-120"/>
              </a:rPr>
              <a:t>Thermally broken bracket</a:t>
            </a:r>
            <a:endParaRPr lang="en-US" sz="1000" dirty="0"/>
          </a:p>
        </p:txBody>
      </p:sp>
      <p:sp>
        <p:nvSpPr>
          <p:cNvPr id="33" name="Text 25"/>
          <p:cNvSpPr/>
          <p:nvPr/>
        </p:nvSpPr>
        <p:spPr>
          <a:xfrm>
            <a:off x="292608" y="5687568"/>
            <a:ext cx="11612880" cy="292608"/>
          </a:xfrm>
          <a:prstGeom prst="rect">
            <a:avLst/>
          </a:prstGeom>
          <a:noFill/>
          <a:ln/>
        </p:spPr>
        <p:txBody>
          <a:bodyPr wrap="square" lIns="0" tIns="0" rIns="0" bIns="0" rtlCol="0" anchor="t"/>
          <a:lstStyle/>
          <a:p>
            <a:pPr algn="ctr" indent="0" marL="0">
              <a:buNone/>
            </a:pPr>
            <a:r>
              <a:rPr lang="en-US" sz="1400" b="1" dirty="0">
                <a:solidFill>
                  <a:srgbClr val="D2051E"/>
                </a:solidFill>
                <a:latin typeface="Arial" pitchFamily="34" charset="0"/>
                <a:ea typeface="Arial" pitchFamily="34" charset="-122"/>
                <a:cs typeface="Arial" pitchFamily="34" charset="-120"/>
              </a:rPr>
              <a:t>Thermal performance starts with understanding the inputs that influence performance</a:t>
            </a:r>
            <a:endParaRPr lang="en-US" sz="1400" dirty="0"/>
          </a:p>
        </p:txBody>
      </p:sp>
      <p:sp>
        <p:nvSpPr>
          <p:cNvPr id="34" name="Shape 26"/>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35" name="Text 27"/>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36" name="Text 28"/>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37" name="Text 29"/>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25</a:t>
            </a:r>
            <a:endParaRPr lang="en-US"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Step 2: Establish clear-field baseline</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Calculate the one-dimensional wall performance before applying thermal bridge corrections</a:t>
            </a:r>
            <a:endParaRPr lang="en-US" sz="1400" dirty="0"/>
          </a:p>
        </p:txBody>
      </p:sp>
      <p:sp>
        <p:nvSpPr>
          <p:cNvPr id="5" name="Shape 2"/>
          <p:cNvSpPr/>
          <p:nvPr/>
        </p:nvSpPr>
        <p:spPr>
          <a:xfrm>
            <a:off x="292608" y="1005840"/>
            <a:ext cx="7452360" cy="4160520"/>
          </a:xfrm>
          <a:prstGeom prst="roundRect">
            <a:avLst>
              <a:gd name="adj" fmla="val 2198"/>
            </a:avLst>
          </a:prstGeom>
          <a:solidFill>
            <a:srgbClr val="FFFFFF"/>
          </a:solidFill>
          <a:ln w="12700">
            <a:solidFill>
              <a:srgbClr val="E4E4E4"/>
            </a:solidFill>
            <a:prstDash val="solid"/>
          </a:ln>
          <a:effectLst>
            <a:outerShdw sx="100000" sy="100000" kx="0" ky="0" algn="bl" rotWithShape="0" blurRad="3.9993253121500844e+107" dist="9.998313280375211e+106" dir="2.302853330424306e+126">
              <a:srgbClr val="000000">
                <a:alpha val="9.999999999999997e+128"/>
              </a:srgbClr>
            </a:outerShdw>
          </a:effectLst>
        </p:spPr>
      </p:sp>
      <p:sp>
        <p:nvSpPr>
          <p:cNvPr id="6" name="Shape 3"/>
          <p:cNvSpPr/>
          <p:nvPr/>
        </p:nvSpPr>
        <p:spPr>
          <a:xfrm>
            <a:off x="457200" y="1133856"/>
            <a:ext cx="384048" cy="384048"/>
          </a:xfrm>
          <a:prstGeom prst="ellipse">
            <a:avLst/>
          </a:prstGeom>
          <a:solidFill>
            <a:srgbClr val="D2051E"/>
          </a:solidFill>
          <a:ln w="12700">
            <a:solidFill>
              <a:srgbClr val="333333"/>
            </a:solidFill>
            <a:prstDash val="solid"/>
          </a:ln>
        </p:spPr>
      </p:sp>
      <p:pic>
        <p:nvPicPr>
          <p:cNvPr id="7" name="Image 1" descr="/workspace/deck/icons/table-white.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8640" y="1225296"/>
            <a:ext cx="201168" cy="201168"/>
          </a:xfrm>
          <a:prstGeom prst="rect">
            <a:avLst/>
          </a:prstGeom>
        </p:spPr>
      </p:pic>
      <p:sp>
        <p:nvSpPr>
          <p:cNvPr id="8" name="Text 4"/>
          <p:cNvSpPr/>
          <p:nvPr/>
        </p:nvSpPr>
        <p:spPr>
          <a:xfrm>
            <a:off x="960120" y="1115568"/>
            <a:ext cx="6583680" cy="219456"/>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Step 2.1</a:t>
            </a:r>
            <a:endParaRPr lang="en-US" sz="1400" dirty="0"/>
          </a:p>
        </p:txBody>
      </p:sp>
      <p:sp>
        <p:nvSpPr>
          <p:cNvPr id="9" name="Text 5"/>
          <p:cNvSpPr/>
          <p:nvPr/>
        </p:nvSpPr>
        <p:spPr>
          <a:xfrm>
            <a:off x="960120" y="1335024"/>
            <a:ext cx="6583680" cy="20116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Calculate total thermal resistance in metric units</a:t>
            </a:r>
            <a:endParaRPr lang="en-US" sz="1200" dirty="0"/>
          </a:p>
        </p:txBody>
      </p:sp>
      <p:sp>
        <p:nvSpPr>
          <p:cNvPr id="10" name="Text 6"/>
          <p:cNvSpPr/>
          <p:nvPr/>
        </p:nvSpPr>
        <p:spPr>
          <a:xfrm>
            <a:off x="411480" y="1627632"/>
            <a:ext cx="2788920" cy="365760"/>
          </a:xfrm>
          <a:prstGeom prst="rect">
            <a:avLst/>
          </a:prstGeom>
          <a:noFill/>
          <a:ln/>
        </p:spPr>
        <p:txBody>
          <a:bodyPr wrap="square" lIns="0" tIns="0" rIns="0" bIns="0" rtlCol="0" anchor="t"/>
          <a:lstStyle/>
          <a:p>
            <a:pPr indent="0" marL="0">
              <a:buNone/>
            </a:pPr>
            <a:r>
              <a:rPr lang="en-US" sz="900" b="1" dirty="0">
                <a:solidFill>
                  <a:srgbClr val="3F3E42"/>
                </a:solidFill>
                <a:latin typeface="Arial" pitchFamily="34" charset="0"/>
                <a:ea typeface="Arial" pitchFamily="34" charset="-122"/>
                <a:cs typeface="Arial" pitchFamily="34" charset="-120"/>
              </a:rPr>
              <a:t>Layer (inside to outside)</a:t>
            </a:r>
            <a:endParaRPr lang="en-US" sz="900" dirty="0"/>
          </a:p>
        </p:txBody>
      </p:sp>
      <p:sp>
        <p:nvSpPr>
          <p:cNvPr id="11" name="Text 7"/>
          <p:cNvSpPr/>
          <p:nvPr/>
        </p:nvSpPr>
        <p:spPr>
          <a:xfrm>
            <a:off x="3246120" y="1627632"/>
            <a:ext cx="1005840" cy="365760"/>
          </a:xfrm>
          <a:prstGeom prst="rect">
            <a:avLst/>
          </a:prstGeom>
          <a:noFill/>
          <a:ln/>
        </p:spPr>
        <p:txBody>
          <a:bodyPr wrap="square" lIns="0" tIns="0" rIns="0" bIns="0" rtlCol="0" anchor="t"/>
          <a:lstStyle/>
          <a:p>
            <a:pPr indent="0" marL="0">
              <a:buNone/>
            </a:pPr>
            <a:r>
              <a:rPr lang="en-US" sz="900" b="1" dirty="0">
                <a:solidFill>
                  <a:srgbClr val="3F3E42"/>
                </a:solidFill>
                <a:latin typeface="Arial" pitchFamily="34" charset="0"/>
                <a:ea typeface="Arial" pitchFamily="34" charset="-122"/>
                <a:cs typeface="Arial" pitchFamily="34" charset="-120"/>
              </a:rPr>
              <a:t>Thickness [in]</a:t>
            </a:r>
            <a:endParaRPr lang="en-US" sz="900" dirty="0"/>
          </a:p>
        </p:txBody>
      </p:sp>
      <p:sp>
        <p:nvSpPr>
          <p:cNvPr id="12" name="Text 8"/>
          <p:cNvSpPr/>
          <p:nvPr/>
        </p:nvSpPr>
        <p:spPr>
          <a:xfrm>
            <a:off x="4297680" y="1627632"/>
            <a:ext cx="1005840" cy="365760"/>
          </a:xfrm>
          <a:prstGeom prst="rect">
            <a:avLst/>
          </a:prstGeom>
          <a:noFill/>
          <a:ln/>
        </p:spPr>
        <p:txBody>
          <a:bodyPr wrap="square" lIns="0" tIns="0" rIns="0" bIns="0" rtlCol="0" anchor="t"/>
          <a:lstStyle/>
          <a:p>
            <a:pPr indent="0" marL="0">
              <a:buNone/>
            </a:pPr>
            <a:r>
              <a:rPr lang="en-US" sz="900" b="1" dirty="0">
                <a:solidFill>
                  <a:srgbClr val="3F3E42"/>
                </a:solidFill>
                <a:latin typeface="Arial" pitchFamily="34" charset="0"/>
                <a:ea typeface="Arial" pitchFamily="34" charset="-122"/>
                <a:cs typeface="Arial" pitchFamily="34" charset="-120"/>
              </a:rPr>
              <a:t>λ [W/m·K]</a:t>
            </a:r>
            <a:endParaRPr lang="en-US" sz="900" dirty="0"/>
          </a:p>
        </p:txBody>
      </p:sp>
      <p:sp>
        <p:nvSpPr>
          <p:cNvPr id="13" name="Text 9"/>
          <p:cNvSpPr/>
          <p:nvPr/>
        </p:nvSpPr>
        <p:spPr>
          <a:xfrm>
            <a:off x="5349240" y="1627632"/>
            <a:ext cx="1325880" cy="365760"/>
          </a:xfrm>
          <a:prstGeom prst="rect">
            <a:avLst/>
          </a:prstGeom>
          <a:noFill/>
          <a:ln/>
        </p:spPr>
        <p:txBody>
          <a:bodyPr wrap="square" lIns="0" tIns="0" rIns="0" bIns="0" rtlCol="0" anchor="t"/>
          <a:lstStyle/>
          <a:p>
            <a:pPr indent="0" marL="0">
              <a:buNone/>
            </a:pPr>
            <a:r>
              <a:rPr lang="en-US" sz="900" b="1" dirty="0">
                <a:solidFill>
                  <a:srgbClr val="3F3E42"/>
                </a:solidFill>
                <a:latin typeface="Arial" pitchFamily="34" charset="0"/>
                <a:ea typeface="Arial" pitchFamily="34" charset="-122"/>
                <a:cs typeface="Arial" pitchFamily="34" charset="-120"/>
              </a:rPr>
              <a:t>R contribution [m²·K/W]</a:t>
            </a:r>
            <a:endParaRPr lang="en-US" sz="900" dirty="0"/>
          </a:p>
        </p:txBody>
      </p:sp>
      <p:sp>
        <p:nvSpPr>
          <p:cNvPr id="14" name="Text 10"/>
          <p:cNvSpPr/>
          <p:nvPr/>
        </p:nvSpPr>
        <p:spPr>
          <a:xfrm>
            <a:off x="6720840" y="1627632"/>
            <a:ext cx="868680" cy="365760"/>
          </a:xfrm>
          <a:prstGeom prst="rect">
            <a:avLst/>
          </a:prstGeom>
          <a:noFill/>
          <a:ln/>
        </p:spPr>
        <p:txBody>
          <a:bodyPr wrap="square" lIns="0" tIns="0" rIns="0" bIns="0" rtlCol="0" anchor="t"/>
          <a:lstStyle/>
          <a:p>
            <a:pPr indent="0" marL="0">
              <a:buNone/>
            </a:pPr>
            <a:r>
              <a:rPr lang="en-US" sz="900" b="1" dirty="0">
                <a:solidFill>
                  <a:srgbClr val="3F3E42"/>
                </a:solidFill>
                <a:latin typeface="Arial" pitchFamily="34" charset="0"/>
                <a:ea typeface="Arial" pitchFamily="34" charset="-122"/>
                <a:cs typeface="Arial" pitchFamily="34" charset="-120"/>
              </a:rPr>
              <a:t>Temp. drop [K]</a:t>
            </a:r>
            <a:endParaRPr lang="en-US" sz="900" dirty="0"/>
          </a:p>
        </p:txBody>
      </p:sp>
      <p:sp>
        <p:nvSpPr>
          <p:cNvPr id="15" name="Shape 11"/>
          <p:cNvSpPr/>
          <p:nvPr/>
        </p:nvSpPr>
        <p:spPr>
          <a:xfrm>
            <a:off x="411480" y="1993392"/>
            <a:ext cx="7178040" cy="0"/>
          </a:xfrm>
          <a:prstGeom prst="line">
            <a:avLst/>
          </a:prstGeom>
          <a:noFill/>
          <a:ln w="12700">
            <a:solidFill>
              <a:srgbClr val="D0D0D0"/>
            </a:solidFill>
            <a:prstDash val="solid"/>
          </a:ln>
        </p:spPr>
      </p:sp>
      <p:sp>
        <p:nvSpPr>
          <p:cNvPr id="16" name="Text 12"/>
          <p:cNvSpPr/>
          <p:nvPr/>
        </p:nvSpPr>
        <p:spPr>
          <a:xfrm>
            <a:off x="411480" y="2029968"/>
            <a:ext cx="278892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Interior film (heat transmission inside)</a:t>
            </a:r>
            <a:endParaRPr lang="en-US" sz="1100" dirty="0"/>
          </a:p>
        </p:txBody>
      </p:sp>
      <p:sp>
        <p:nvSpPr>
          <p:cNvPr id="17" name="Text 13"/>
          <p:cNvSpPr/>
          <p:nvPr/>
        </p:nvSpPr>
        <p:spPr>
          <a:xfrm>
            <a:off x="3246120" y="2029968"/>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a:t>
            </a:r>
            <a:endParaRPr lang="en-US" sz="1100" dirty="0"/>
          </a:p>
        </p:txBody>
      </p:sp>
      <p:sp>
        <p:nvSpPr>
          <p:cNvPr id="18" name="Text 14"/>
          <p:cNvSpPr/>
          <p:nvPr/>
        </p:nvSpPr>
        <p:spPr>
          <a:xfrm>
            <a:off x="4297680" y="2029968"/>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a:t>
            </a:r>
            <a:endParaRPr lang="en-US" sz="1100" dirty="0"/>
          </a:p>
        </p:txBody>
      </p:sp>
      <p:sp>
        <p:nvSpPr>
          <p:cNvPr id="19" name="Text 15"/>
          <p:cNvSpPr/>
          <p:nvPr/>
        </p:nvSpPr>
        <p:spPr>
          <a:xfrm>
            <a:off x="5349240" y="2029968"/>
            <a:ext cx="132588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0.1300</a:t>
            </a:r>
            <a:endParaRPr lang="en-US" sz="1100" dirty="0"/>
          </a:p>
        </p:txBody>
      </p:sp>
      <p:sp>
        <p:nvSpPr>
          <p:cNvPr id="20" name="Text 16"/>
          <p:cNvSpPr/>
          <p:nvPr/>
        </p:nvSpPr>
        <p:spPr>
          <a:xfrm>
            <a:off x="6720840" y="2029968"/>
            <a:ext cx="86868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0.4</a:t>
            </a:r>
            <a:endParaRPr lang="en-US" sz="1100" dirty="0"/>
          </a:p>
        </p:txBody>
      </p:sp>
      <p:sp>
        <p:nvSpPr>
          <p:cNvPr id="21" name="Text 17"/>
          <p:cNvSpPr/>
          <p:nvPr/>
        </p:nvSpPr>
        <p:spPr>
          <a:xfrm>
            <a:off x="411480" y="2322576"/>
            <a:ext cx="278892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DensGlass sheathing</a:t>
            </a:r>
            <a:endParaRPr lang="en-US" sz="1100" dirty="0"/>
          </a:p>
        </p:txBody>
      </p:sp>
      <p:sp>
        <p:nvSpPr>
          <p:cNvPr id="22" name="Text 18"/>
          <p:cNvSpPr/>
          <p:nvPr/>
        </p:nvSpPr>
        <p:spPr>
          <a:xfrm>
            <a:off x="3246120" y="2322576"/>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0.625</a:t>
            </a:r>
            <a:endParaRPr lang="en-US" sz="1100" dirty="0"/>
          </a:p>
        </p:txBody>
      </p:sp>
      <p:sp>
        <p:nvSpPr>
          <p:cNvPr id="23" name="Text 19"/>
          <p:cNvSpPr/>
          <p:nvPr/>
        </p:nvSpPr>
        <p:spPr>
          <a:xfrm>
            <a:off x="4297680" y="2322576"/>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0.128</a:t>
            </a:r>
            <a:endParaRPr lang="en-US" sz="1100" dirty="0"/>
          </a:p>
        </p:txBody>
      </p:sp>
      <p:sp>
        <p:nvSpPr>
          <p:cNvPr id="24" name="Text 20"/>
          <p:cNvSpPr/>
          <p:nvPr/>
        </p:nvSpPr>
        <p:spPr>
          <a:xfrm>
            <a:off x="5349240" y="2322576"/>
            <a:ext cx="132588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0.1238</a:t>
            </a:r>
            <a:endParaRPr lang="en-US" sz="1100" dirty="0"/>
          </a:p>
        </p:txBody>
      </p:sp>
      <p:sp>
        <p:nvSpPr>
          <p:cNvPr id="25" name="Text 21"/>
          <p:cNvSpPr/>
          <p:nvPr/>
        </p:nvSpPr>
        <p:spPr>
          <a:xfrm>
            <a:off x="6720840" y="2322576"/>
            <a:ext cx="86868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0.5</a:t>
            </a:r>
            <a:endParaRPr lang="en-US" sz="1100" dirty="0"/>
          </a:p>
        </p:txBody>
      </p:sp>
      <p:sp>
        <p:nvSpPr>
          <p:cNvPr id="26" name="Text 22"/>
          <p:cNvSpPr/>
          <p:nvPr/>
        </p:nvSpPr>
        <p:spPr>
          <a:xfrm>
            <a:off x="411480" y="2615184"/>
            <a:ext cx="278892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Metal stud frame</a:t>
            </a:r>
            <a:endParaRPr lang="en-US" sz="1100" dirty="0"/>
          </a:p>
        </p:txBody>
      </p:sp>
      <p:sp>
        <p:nvSpPr>
          <p:cNvPr id="27" name="Text 23"/>
          <p:cNvSpPr/>
          <p:nvPr/>
        </p:nvSpPr>
        <p:spPr>
          <a:xfrm>
            <a:off x="3246120" y="2615184"/>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6</a:t>
            </a:r>
            <a:endParaRPr lang="en-US" sz="1100" dirty="0"/>
          </a:p>
        </p:txBody>
      </p:sp>
      <p:sp>
        <p:nvSpPr>
          <p:cNvPr id="28" name="Text 24"/>
          <p:cNvSpPr/>
          <p:nvPr/>
        </p:nvSpPr>
        <p:spPr>
          <a:xfrm>
            <a:off x="4297680" y="2615184"/>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0.679</a:t>
            </a:r>
            <a:endParaRPr lang="en-US" sz="1100" dirty="0"/>
          </a:p>
        </p:txBody>
      </p:sp>
      <p:sp>
        <p:nvSpPr>
          <p:cNvPr id="29" name="Text 25"/>
          <p:cNvSpPr/>
          <p:nvPr/>
        </p:nvSpPr>
        <p:spPr>
          <a:xfrm>
            <a:off x="5349240" y="2615184"/>
            <a:ext cx="132588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0.2246</a:t>
            </a:r>
            <a:endParaRPr lang="en-US" sz="1100" dirty="0"/>
          </a:p>
        </p:txBody>
      </p:sp>
      <p:sp>
        <p:nvSpPr>
          <p:cNvPr id="30" name="Text 26"/>
          <p:cNvSpPr/>
          <p:nvPr/>
        </p:nvSpPr>
        <p:spPr>
          <a:xfrm>
            <a:off x="6720840" y="2615184"/>
            <a:ext cx="86868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1.0</a:t>
            </a:r>
            <a:endParaRPr lang="en-US" sz="1100" dirty="0"/>
          </a:p>
        </p:txBody>
      </p:sp>
      <p:sp>
        <p:nvSpPr>
          <p:cNvPr id="31" name="Text 27"/>
          <p:cNvSpPr/>
          <p:nvPr/>
        </p:nvSpPr>
        <p:spPr>
          <a:xfrm>
            <a:off x="411480" y="2907792"/>
            <a:ext cx="278892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DensGlass sheathing</a:t>
            </a:r>
            <a:endParaRPr lang="en-US" sz="1100" dirty="0"/>
          </a:p>
        </p:txBody>
      </p:sp>
      <p:sp>
        <p:nvSpPr>
          <p:cNvPr id="32" name="Text 28"/>
          <p:cNvSpPr/>
          <p:nvPr/>
        </p:nvSpPr>
        <p:spPr>
          <a:xfrm>
            <a:off x="3246120" y="2907792"/>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0.625</a:t>
            </a:r>
            <a:endParaRPr lang="en-US" sz="1100" dirty="0"/>
          </a:p>
        </p:txBody>
      </p:sp>
      <p:sp>
        <p:nvSpPr>
          <p:cNvPr id="33" name="Text 29"/>
          <p:cNvSpPr/>
          <p:nvPr/>
        </p:nvSpPr>
        <p:spPr>
          <a:xfrm>
            <a:off x="4297680" y="2907792"/>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0.128</a:t>
            </a:r>
            <a:endParaRPr lang="en-US" sz="1100" dirty="0"/>
          </a:p>
        </p:txBody>
      </p:sp>
      <p:sp>
        <p:nvSpPr>
          <p:cNvPr id="34" name="Text 30"/>
          <p:cNvSpPr/>
          <p:nvPr/>
        </p:nvSpPr>
        <p:spPr>
          <a:xfrm>
            <a:off x="5349240" y="2907792"/>
            <a:ext cx="132588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0.1238</a:t>
            </a:r>
            <a:endParaRPr lang="en-US" sz="1100" dirty="0"/>
          </a:p>
        </p:txBody>
      </p:sp>
      <p:sp>
        <p:nvSpPr>
          <p:cNvPr id="35" name="Text 31"/>
          <p:cNvSpPr/>
          <p:nvPr/>
        </p:nvSpPr>
        <p:spPr>
          <a:xfrm>
            <a:off x="6720840" y="2907792"/>
            <a:ext cx="86868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0.5</a:t>
            </a:r>
            <a:endParaRPr lang="en-US" sz="1100" dirty="0"/>
          </a:p>
        </p:txBody>
      </p:sp>
      <p:sp>
        <p:nvSpPr>
          <p:cNvPr id="36" name="Text 32"/>
          <p:cNvSpPr/>
          <p:nvPr/>
        </p:nvSpPr>
        <p:spPr>
          <a:xfrm>
            <a:off x="411480" y="3200400"/>
            <a:ext cx="278892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Mineral wool insulation</a:t>
            </a:r>
            <a:endParaRPr lang="en-US" sz="1100" dirty="0"/>
          </a:p>
        </p:txBody>
      </p:sp>
      <p:sp>
        <p:nvSpPr>
          <p:cNvPr id="37" name="Text 33"/>
          <p:cNvSpPr/>
          <p:nvPr/>
        </p:nvSpPr>
        <p:spPr>
          <a:xfrm>
            <a:off x="3246120" y="3200400"/>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5</a:t>
            </a:r>
            <a:endParaRPr lang="en-US" sz="1100" dirty="0"/>
          </a:p>
        </p:txBody>
      </p:sp>
      <p:sp>
        <p:nvSpPr>
          <p:cNvPr id="38" name="Text 34"/>
          <p:cNvSpPr/>
          <p:nvPr/>
        </p:nvSpPr>
        <p:spPr>
          <a:xfrm>
            <a:off x="4297680" y="3200400"/>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0.035</a:t>
            </a:r>
            <a:endParaRPr lang="en-US" sz="1100" dirty="0"/>
          </a:p>
        </p:txBody>
      </p:sp>
      <p:sp>
        <p:nvSpPr>
          <p:cNvPr id="39" name="Text 35"/>
          <p:cNvSpPr/>
          <p:nvPr/>
        </p:nvSpPr>
        <p:spPr>
          <a:xfrm>
            <a:off x="5349240" y="3200400"/>
            <a:ext cx="1325880" cy="274320"/>
          </a:xfrm>
          <a:prstGeom prst="rect">
            <a:avLst/>
          </a:prstGeom>
          <a:noFill/>
          <a:ln/>
        </p:spPr>
        <p:txBody>
          <a:bodyPr wrap="square" lIns="0" tIns="0" rIns="0" bIns="0" rtlCol="0" anchor="t"/>
          <a:lstStyle/>
          <a:p>
            <a:pPr indent="0" marL="0">
              <a:buNone/>
            </a:pPr>
            <a:r>
              <a:rPr lang="en-US" sz="1100" b="1" dirty="0">
                <a:solidFill>
                  <a:srgbClr val="D2051E"/>
                </a:solidFill>
                <a:latin typeface="Arial" pitchFamily="34" charset="0"/>
                <a:ea typeface="Arial" pitchFamily="34" charset="-122"/>
                <a:cs typeface="Arial" pitchFamily="34" charset="-120"/>
              </a:rPr>
              <a:t>3.6286</a:t>
            </a:r>
            <a:endParaRPr lang="en-US" sz="1100" dirty="0"/>
          </a:p>
        </p:txBody>
      </p:sp>
      <p:sp>
        <p:nvSpPr>
          <p:cNvPr id="40" name="Text 36"/>
          <p:cNvSpPr/>
          <p:nvPr/>
        </p:nvSpPr>
        <p:spPr>
          <a:xfrm>
            <a:off x="6720840" y="3200400"/>
            <a:ext cx="868680" cy="274320"/>
          </a:xfrm>
          <a:prstGeom prst="rect">
            <a:avLst/>
          </a:prstGeom>
          <a:noFill/>
          <a:ln/>
        </p:spPr>
        <p:txBody>
          <a:bodyPr wrap="square" lIns="0" tIns="0" rIns="0" bIns="0" rtlCol="0" anchor="t"/>
          <a:lstStyle/>
          <a:p>
            <a:pPr indent="0" marL="0">
              <a:buNone/>
            </a:pPr>
            <a:r>
              <a:rPr lang="en-US" sz="1100" b="1" dirty="0">
                <a:solidFill>
                  <a:srgbClr val="D2051E"/>
                </a:solidFill>
                <a:latin typeface="Arial" pitchFamily="34" charset="0"/>
                <a:ea typeface="Arial" pitchFamily="34" charset="-122"/>
                <a:cs typeface="Arial" pitchFamily="34" charset="-120"/>
              </a:rPr>
              <a:t>15.2</a:t>
            </a:r>
            <a:endParaRPr lang="en-US" sz="1100" dirty="0"/>
          </a:p>
        </p:txBody>
      </p:sp>
      <p:sp>
        <p:nvSpPr>
          <p:cNvPr id="41" name="Text 37"/>
          <p:cNvSpPr/>
          <p:nvPr/>
        </p:nvSpPr>
        <p:spPr>
          <a:xfrm>
            <a:off x="411480" y="3493008"/>
            <a:ext cx="278892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Exterior film (heat transmission outside)</a:t>
            </a:r>
            <a:endParaRPr lang="en-US" sz="1100" dirty="0"/>
          </a:p>
        </p:txBody>
      </p:sp>
      <p:sp>
        <p:nvSpPr>
          <p:cNvPr id="42" name="Text 38"/>
          <p:cNvSpPr/>
          <p:nvPr/>
        </p:nvSpPr>
        <p:spPr>
          <a:xfrm>
            <a:off x="3246120" y="3493008"/>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a:t>
            </a:r>
            <a:endParaRPr lang="en-US" sz="1100" dirty="0"/>
          </a:p>
        </p:txBody>
      </p:sp>
      <p:sp>
        <p:nvSpPr>
          <p:cNvPr id="43" name="Text 39"/>
          <p:cNvSpPr/>
          <p:nvPr/>
        </p:nvSpPr>
        <p:spPr>
          <a:xfrm>
            <a:off x="4297680" y="3493008"/>
            <a:ext cx="100584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a:t>
            </a:r>
            <a:endParaRPr lang="en-US" sz="1100" dirty="0"/>
          </a:p>
        </p:txBody>
      </p:sp>
      <p:sp>
        <p:nvSpPr>
          <p:cNvPr id="44" name="Text 40"/>
          <p:cNvSpPr/>
          <p:nvPr/>
        </p:nvSpPr>
        <p:spPr>
          <a:xfrm>
            <a:off x="5349240" y="3493008"/>
            <a:ext cx="132588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0.1300</a:t>
            </a:r>
            <a:endParaRPr lang="en-US" sz="1100" dirty="0"/>
          </a:p>
        </p:txBody>
      </p:sp>
      <p:sp>
        <p:nvSpPr>
          <p:cNvPr id="45" name="Text 41"/>
          <p:cNvSpPr/>
          <p:nvPr/>
        </p:nvSpPr>
        <p:spPr>
          <a:xfrm>
            <a:off x="6720840" y="3493008"/>
            <a:ext cx="868680" cy="2743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0.6</a:t>
            </a:r>
            <a:endParaRPr lang="en-US" sz="1100" dirty="0"/>
          </a:p>
        </p:txBody>
      </p:sp>
      <p:sp>
        <p:nvSpPr>
          <p:cNvPr id="46" name="Shape 42"/>
          <p:cNvSpPr/>
          <p:nvPr/>
        </p:nvSpPr>
        <p:spPr>
          <a:xfrm>
            <a:off x="457200" y="3840480"/>
            <a:ext cx="4023360" cy="347472"/>
          </a:xfrm>
          <a:prstGeom prst="roundRect">
            <a:avLst>
              <a:gd name="adj" fmla="val 10526"/>
            </a:avLst>
          </a:prstGeom>
          <a:solidFill>
            <a:srgbClr val="FFFFFF"/>
          </a:solidFill>
          <a:ln w="12700">
            <a:solidFill>
              <a:srgbClr val="D2051E"/>
            </a:solidFill>
            <a:prstDash val="solid"/>
          </a:ln>
        </p:spPr>
      </p:sp>
      <p:sp>
        <p:nvSpPr>
          <p:cNvPr id="47" name="Text 43"/>
          <p:cNvSpPr/>
          <p:nvPr/>
        </p:nvSpPr>
        <p:spPr>
          <a:xfrm>
            <a:off x="457200" y="3840480"/>
            <a:ext cx="4023360" cy="347472"/>
          </a:xfrm>
          <a:prstGeom prst="rect">
            <a:avLst/>
          </a:prstGeom>
          <a:noFill/>
          <a:ln/>
        </p:spPr>
        <p:txBody>
          <a:bodyPr wrap="square" lIns="0" tIns="0" rIns="0" bIns="0" rtlCol="0" anchor="ctr"/>
          <a:lstStyle/>
          <a:p>
            <a:pPr algn="ctr" indent="0" marL="0">
              <a:buNone/>
            </a:pPr>
            <a:r>
              <a:rPr lang="en-US" sz="1300" b="1" dirty="0">
                <a:solidFill>
                  <a:srgbClr val="D2051E"/>
                </a:solidFill>
                <a:latin typeface="Arial" pitchFamily="34" charset="0"/>
                <a:ea typeface="Arial" pitchFamily="34" charset="-122"/>
                <a:cs typeface="Arial" pitchFamily="34" charset="-120"/>
              </a:rPr>
              <a:t>Rtotal = 4.361 m²·K/W</a:t>
            </a:r>
            <a:endParaRPr lang="en-US" sz="1300" dirty="0"/>
          </a:p>
        </p:txBody>
      </p:sp>
      <p:sp>
        <p:nvSpPr>
          <p:cNvPr id="48" name="Text 44"/>
          <p:cNvSpPr/>
          <p:nvPr/>
        </p:nvSpPr>
        <p:spPr>
          <a:xfrm>
            <a:off x="4663440" y="3840480"/>
            <a:ext cx="2834640" cy="347472"/>
          </a:xfrm>
          <a:prstGeom prst="rect">
            <a:avLst/>
          </a:prstGeom>
          <a:noFill/>
          <a:ln/>
        </p:spPr>
        <p:txBody>
          <a:bodyPr wrap="square" lIns="0" tIns="0" rIns="0" bIns="0" rtlCol="0" anchor="ctr"/>
          <a:lstStyle/>
          <a:p>
            <a:pPr algn="ctr" indent="0" marL="0">
              <a:buNone/>
            </a:pPr>
            <a:r>
              <a:rPr lang="en-US" sz="1300" b="1" dirty="0">
                <a:solidFill>
                  <a:srgbClr val="3F3E42"/>
                </a:solidFill>
                <a:latin typeface="Arial" pitchFamily="34" charset="0"/>
                <a:ea typeface="Arial" pitchFamily="34" charset="-122"/>
                <a:cs typeface="Arial" pitchFamily="34" charset="-120"/>
              </a:rPr>
              <a:t>ΣΔT = 18.5779 K</a:t>
            </a:r>
            <a:endParaRPr lang="en-US" sz="1300" dirty="0"/>
          </a:p>
        </p:txBody>
      </p:sp>
      <p:sp>
        <p:nvSpPr>
          <p:cNvPr id="49" name="Text 45"/>
          <p:cNvSpPr/>
          <p:nvPr/>
        </p:nvSpPr>
        <p:spPr>
          <a:xfrm>
            <a:off x="457200" y="4251960"/>
            <a:ext cx="2011680" cy="182880"/>
          </a:xfrm>
          <a:prstGeom prst="rect">
            <a:avLst/>
          </a:prstGeom>
          <a:noFill/>
          <a:ln/>
        </p:spPr>
        <p:txBody>
          <a:bodyPr wrap="square" lIns="0" tIns="0" rIns="0" bIns="0" rtlCol="0" anchor="t"/>
          <a:lstStyle/>
          <a:p>
            <a:pPr indent="0" marL="0">
              <a:buNone/>
            </a:pPr>
            <a:r>
              <a:rPr lang="en-US" sz="1000" dirty="0">
                <a:solidFill>
                  <a:srgbClr val="6E6C70"/>
                </a:solidFill>
                <a:latin typeface="Arial" pitchFamily="34" charset="0"/>
                <a:ea typeface="Arial" pitchFamily="34" charset="-122"/>
                <a:cs typeface="Arial" pitchFamily="34" charset="-120"/>
              </a:rPr>
              <a:t>Contribution to Rtotal</a:t>
            </a:r>
            <a:endParaRPr lang="en-US" sz="1000" dirty="0"/>
          </a:p>
        </p:txBody>
      </p:sp>
      <p:sp>
        <p:nvSpPr>
          <p:cNvPr id="50" name="Shape 46"/>
          <p:cNvSpPr/>
          <p:nvPr/>
        </p:nvSpPr>
        <p:spPr>
          <a:xfrm>
            <a:off x="457200" y="4462272"/>
            <a:ext cx="211226" cy="201168"/>
          </a:xfrm>
          <a:prstGeom prst="rect">
            <a:avLst/>
          </a:prstGeom>
          <a:solidFill>
            <a:srgbClr val="C8C8C8"/>
          </a:solidFill>
          <a:ln w="12700">
            <a:solidFill>
              <a:srgbClr val="333333"/>
            </a:solidFill>
            <a:prstDash val="solid"/>
          </a:ln>
        </p:spPr>
      </p:sp>
      <p:sp>
        <p:nvSpPr>
          <p:cNvPr id="51" name="Shape 47"/>
          <p:cNvSpPr/>
          <p:nvPr/>
        </p:nvSpPr>
        <p:spPr>
          <a:xfrm>
            <a:off x="668426" y="4462272"/>
            <a:ext cx="211226" cy="201168"/>
          </a:xfrm>
          <a:prstGeom prst="rect">
            <a:avLst/>
          </a:prstGeom>
          <a:solidFill>
            <a:srgbClr val="B0B0B0"/>
          </a:solidFill>
          <a:ln w="12700">
            <a:solidFill>
              <a:srgbClr val="333333"/>
            </a:solidFill>
            <a:prstDash val="solid"/>
          </a:ln>
        </p:spPr>
      </p:sp>
      <p:sp>
        <p:nvSpPr>
          <p:cNvPr id="52" name="Shape 48"/>
          <p:cNvSpPr/>
          <p:nvPr/>
        </p:nvSpPr>
        <p:spPr>
          <a:xfrm>
            <a:off x="879653" y="4462272"/>
            <a:ext cx="352044" cy="201168"/>
          </a:xfrm>
          <a:prstGeom prst="rect">
            <a:avLst/>
          </a:prstGeom>
          <a:solidFill>
            <a:srgbClr val="8A8A8A"/>
          </a:solidFill>
          <a:ln w="12700">
            <a:solidFill>
              <a:srgbClr val="333333"/>
            </a:solidFill>
            <a:prstDash val="solid"/>
          </a:ln>
        </p:spPr>
      </p:sp>
      <p:sp>
        <p:nvSpPr>
          <p:cNvPr id="53" name="Shape 49"/>
          <p:cNvSpPr/>
          <p:nvPr/>
        </p:nvSpPr>
        <p:spPr>
          <a:xfrm>
            <a:off x="1231697" y="4462272"/>
            <a:ext cx="211226" cy="201168"/>
          </a:xfrm>
          <a:prstGeom prst="rect">
            <a:avLst/>
          </a:prstGeom>
          <a:solidFill>
            <a:srgbClr val="6A6A6A"/>
          </a:solidFill>
          <a:ln w="12700">
            <a:solidFill>
              <a:srgbClr val="333333"/>
            </a:solidFill>
            <a:prstDash val="solid"/>
          </a:ln>
        </p:spPr>
      </p:sp>
      <p:sp>
        <p:nvSpPr>
          <p:cNvPr id="54" name="Shape 50"/>
          <p:cNvSpPr/>
          <p:nvPr/>
        </p:nvSpPr>
        <p:spPr>
          <a:xfrm>
            <a:off x="1442923" y="4462272"/>
            <a:ext cx="5843930" cy="201168"/>
          </a:xfrm>
          <a:prstGeom prst="rect">
            <a:avLst/>
          </a:prstGeom>
          <a:solidFill>
            <a:srgbClr val="D2051E"/>
          </a:solidFill>
          <a:ln w="12700">
            <a:solidFill>
              <a:srgbClr val="333333"/>
            </a:solidFill>
            <a:prstDash val="solid"/>
          </a:ln>
        </p:spPr>
      </p:sp>
      <p:sp>
        <p:nvSpPr>
          <p:cNvPr id="55" name="Shape 51"/>
          <p:cNvSpPr/>
          <p:nvPr/>
        </p:nvSpPr>
        <p:spPr>
          <a:xfrm>
            <a:off x="7286854" y="4462272"/>
            <a:ext cx="211226" cy="201168"/>
          </a:xfrm>
          <a:prstGeom prst="rect">
            <a:avLst/>
          </a:prstGeom>
          <a:solidFill>
            <a:srgbClr val="D0D0D0"/>
          </a:solidFill>
          <a:ln w="12700">
            <a:solidFill>
              <a:srgbClr val="333333"/>
            </a:solidFill>
            <a:prstDash val="solid"/>
          </a:ln>
        </p:spPr>
      </p:sp>
      <p:sp>
        <p:nvSpPr>
          <p:cNvPr id="56" name="Text 52"/>
          <p:cNvSpPr/>
          <p:nvPr/>
        </p:nvSpPr>
        <p:spPr>
          <a:xfrm>
            <a:off x="457200" y="4681728"/>
            <a:ext cx="7040880" cy="182880"/>
          </a:xfrm>
          <a:prstGeom prst="rect">
            <a:avLst/>
          </a:prstGeom>
          <a:noFill/>
          <a:ln/>
        </p:spPr>
        <p:txBody>
          <a:bodyPr wrap="square" lIns="0" tIns="0" rIns="0" bIns="0" rtlCol="0" anchor="t"/>
          <a:lstStyle/>
          <a:p>
            <a:pPr indent="0" marL="0">
              <a:buNone/>
            </a:pPr>
            <a:r>
              <a:rPr lang="en-US" sz="900" dirty="0">
                <a:solidFill>
                  <a:srgbClr val="6E6C70"/>
                </a:solidFill>
                <a:latin typeface="Arial" pitchFamily="34" charset="0"/>
                <a:ea typeface="Arial" pitchFamily="34" charset="-122"/>
                <a:cs typeface="Arial" pitchFamily="34" charset="-120"/>
              </a:rPr>
              <a:t>3%        3%        5%        3%                         83%                         3%</a:t>
            </a:r>
            <a:endParaRPr lang="en-US" sz="900" dirty="0"/>
          </a:p>
        </p:txBody>
      </p:sp>
      <p:sp>
        <p:nvSpPr>
          <p:cNvPr id="57" name="Text 53"/>
          <p:cNvSpPr/>
          <p:nvPr/>
        </p:nvSpPr>
        <p:spPr>
          <a:xfrm>
            <a:off x="457200" y="4864608"/>
            <a:ext cx="7040880" cy="201168"/>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Mineral wool insulation provides about 83% of the total thermal resistance.</a:t>
            </a:r>
            <a:endParaRPr lang="en-US" sz="1200" dirty="0"/>
          </a:p>
        </p:txBody>
      </p:sp>
      <p:sp>
        <p:nvSpPr>
          <p:cNvPr id="58" name="Shape 54"/>
          <p:cNvSpPr/>
          <p:nvPr/>
        </p:nvSpPr>
        <p:spPr>
          <a:xfrm>
            <a:off x="7882128" y="1005840"/>
            <a:ext cx="3977640" cy="4160520"/>
          </a:xfrm>
          <a:prstGeom prst="roundRect">
            <a:avLst>
              <a:gd name="adj" fmla="val 2299"/>
            </a:avLst>
          </a:prstGeom>
          <a:solidFill>
            <a:srgbClr val="FFFFFF"/>
          </a:solidFill>
          <a:ln w="12700">
            <a:solidFill>
              <a:srgbClr val="E4E4E4"/>
            </a:solidFill>
            <a:prstDash val="solid"/>
          </a:ln>
          <a:effectLst>
            <a:outerShdw sx="100000" sy="100000" kx="0" ky="0" algn="bl" rotWithShape="0" blurRad="5.079143146430607e+111" dist="1.2697857866076517e+111" dir="1.3817119982545836e+131">
              <a:srgbClr val="000000">
                <a:alpha val="9.999999999999997e+133"/>
              </a:srgbClr>
            </a:outerShdw>
          </a:effectLst>
        </p:spPr>
      </p:sp>
      <p:sp>
        <p:nvSpPr>
          <p:cNvPr id="59" name="Shape 55"/>
          <p:cNvSpPr/>
          <p:nvPr/>
        </p:nvSpPr>
        <p:spPr>
          <a:xfrm>
            <a:off x="8046720" y="1133856"/>
            <a:ext cx="384048" cy="384048"/>
          </a:xfrm>
          <a:prstGeom prst="ellipse">
            <a:avLst/>
          </a:prstGeom>
          <a:solidFill>
            <a:srgbClr val="D2051E"/>
          </a:solidFill>
          <a:ln w="12700">
            <a:solidFill>
              <a:srgbClr val="333333"/>
            </a:solidFill>
            <a:prstDash val="solid"/>
          </a:ln>
        </p:spPr>
      </p:sp>
      <p:pic>
        <p:nvPicPr>
          <p:cNvPr id="60" name="Image 2" descr="/workspace/deck/icons/calculator-white.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38160" y="1225296"/>
            <a:ext cx="201168" cy="201168"/>
          </a:xfrm>
          <a:prstGeom prst="rect">
            <a:avLst/>
          </a:prstGeom>
        </p:spPr>
      </p:pic>
      <p:sp>
        <p:nvSpPr>
          <p:cNvPr id="61" name="Text 56"/>
          <p:cNvSpPr/>
          <p:nvPr/>
        </p:nvSpPr>
        <p:spPr>
          <a:xfrm>
            <a:off x="8549640" y="1115568"/>
            <a:ext cx="3108960" cy="219456"/>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Step 2.2</a:t>
            </a:r>
            <a:endParaRPr lang="en-US" sz="1400" dirty="0"/>
          </a:p>
        </p:txBody>
      </p:sp>
      <p:sp>
        <p:nvSpPr>
          <p:cNvPr id="62" name="Text 57"/>
          <p:cNvSpPr/>
          <p:nvPr/>
        </p:nvSpPr>
        <p:spPr>
          <a:xfrm>
            <a:off x="8549640" y="1335024"/>
            <a:ext cx="3108960" cy="36576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Convert the clear-field baseline to imperial units</a:t>
            </a:r>
            <a:endParaRPr lang="en-US" sz="1200" dirty="0"/>
          </a:p>
        </p:txBody>
      </p:sp>
      <p:sp>
        <p:nvSpPr>
          <p:cNvPr id="63" name="Shape 58"/>
          <p:cNvSpPr/>
          <p:nvPr/>
        </p:nvSpPr>
        <p:spPr>
          <a:xfrm>
            <a:off x="8046720" y="1783080"/>
            <a:ext cx="3657600" cy="384048"/>
          </a:xfrm>
          <a:prstGeom prst="roundRect">
            <a:avLst>
              <a:gd name="adj" fmla="val 9524"/>
            </a:avLst>
          </a:prstGeom>
          <a:solidFill>
            <a:srgbClr val="F7F7F7"/>
          </a:solidFill>
          <a:ln w="12700">
            <a:solidFill>
              <a:srgbClr val="333333"/>
            </a:solidFill>
            <a:prstDash val="solid"/>
          </a:ln>
        </p:spPr>
      </p:sp>
      <p:sp>
        <p:nvSpPr>
          <p:cNvPr id="64" name="Text 59"/>
          <p:cNvSpPr/>
          <p:nvPr/>
        </p:nvSpPr>
        <p:spPr>
          <a:xfrm>
            <a:off x="8183880" y="1783080"/>
            <a:ext cx="3383280" cy="384048"/>
          </a:xfrm>
          <a:prstGeom prst="rect">
            <a:avLst/>
          </a:prstGeom>
          <a:noFill/>
          <a:ln/>
        </p:spPr>
        <p:txBody>
          <a:bodyPr wrap="square" lIns="0" tIns="0" rIns="0" bIns="0" rtlCol="0" anchor="ctr"/>
          <a:lstStyle/>
          <a:p>
            <a:pPr indent="0" marL="0">
              <a:buNone/>
            </a:pPr>
            <a:r>
              <a:rPr lang="en-US" sz="1100" dirty="0">
                <a:solidFill>
                  <a:srgbClr val="3F3E42"/>
                </a:solidFill>
                <a:latin typeface="Arial" pitchFamily="34" charset="0"/>
                <a:ea typeface="Arial" pitchFamily="34" charset="-122"/>
                <a:cs typeface="Arial" pitchFamily="34" charset="-120"/>
              </a:rPr>
              <a:t>1 m²·K/W  =  5.678263 h·ft²·°F/BTU</a:t>
            </a:r>
            <a:endParaRPr lang="en-US" sz="1100" dirty="0"/>
          </a:p>
        </p:txBody>
      </p:sp>
      <p:sp>
        <p:nvSpPr>
          <p:cNvPr id="65" name="Shape 60"/>
          <p:cNvSpPr/>
          <p:nvPr/>
        </p:nvSpPr>
        <p:spPr>
          <a:xfrm>
            <a:off x="8046720" y="2258568"/>
            <a:ext cx="3657600" cy="457200"/>
          </a:xfrm>
          <a:prstGeom prst="roundRect">
            <a:avLst>
              <a:gd name="adj" fmla="val 8000"/>
            </a:avLst>
          </a:prstGeom>
          <a:solidFill>
            <a:srgbClr val="F7F7F7"/>
          </a:solidFill>
          <a:ln w="12700">
            <a:solidFill>
              <a:srgbClr val="333333"/>
            </a:solidFill>
            <a:prstDash val="solid"/>
          </a:ln>
        </p:spPr>
      </p:sp>
      <p:sp>
        <p:nvSpPr>
          <p:cNvPr id="66" name="Text 61"/>
          <p:cNvSpPr/>
          <p:nvPr/>
        </p:nvSpPr>
        <p:spPr>
          <a:xfrm>
            <a:off x="8183880" y="2258568"/>
            <a:ext cx="3383280" cy="457200"/>
          </a:xfrm>
          <a:prstGeom prst="rect">
            <a:avLst/>
          </a:prstGeom>
          <a:noFill/>
          <a:ln/>
        </p:spPr>
        <p:txBody>
          <a:bodyPr wrap="square" lIns="0" tIns="0" rIns="0" bIns="0" rtlCol="0" anchor="ctr"/>
          <a:lstStyle/>
          <a:p>
            <a:pPr indent="0" marL="0">
              <a:buNone/>
            </a:pPr>
            <a:r>
              <a:rPr lang="en-US" sz="1100" dirty="0">
                <a:solidFill>
                  <a:srgbClr val="3F3E42"/>
                </a:solidFill>
                <a:latin typeface="Arial" pitchFamily="34" charset="0"/>
                <a:ea typeface="Arial" pitchFamily="34" charset="-122"/>
                <a:cs typeface="Arial" pitchFamily="34" charset="-120"/>
              </a:rPr>
              <a:t>R0 = 4.361 × 5.678263 = 24.763</a:t>
            </a:r>
            <a:endParaRPr lang="en-US" sz="1100" dirty="0"/>
          </a:p>
          <a:p>
            <a:pPr indent="0" marL="0">
              <a:buNone/>
            </a:pPr>
            <a:r>
              <a:rPr lang="en-US" sz="1100" dirty="0">
                <a:solidFill>
                  <a:srgbClr val="3F3E42"/>
                </a:solidFill>
                <a:latin typeface="Arial" pitchFamily="34" charset="0"/>
                <a:ea typeface="Arial" pitchFamily="34" charset="-122"/>
                <a:cs typeface="Arial" pitchFamily="34" charset="-120"/>
              </a:rPr>
              <a:t>rounded to  24.7  h·ft²·°F/BTU</a:t>
            </a:r>
            <a:endParaRPr lang="en-US" sz="1100" dirty="0"/>
          </a:p>
        </p:txBody>
      </p:sp>
      <p:sp>
        <p:nvSpPr>
          <p:cNvPr id="67" name="Shape 62"/>
          <p:cNvSpPr/>
          <p:nvPr/>
        </p:nvSpPr>
        <p:spPr>
          <a:xfrm>
            <a:off x="8046720" y="2734056"/>
            <a:ext cx="3657600" cy="384048"/>
          </a:xfrm>
          <a:prstGeom prst="roundRect">
            <a:avLst>
              <a:gd name="adj" fmla="val 9524"/>
            </a:avLst>
          </a:prstGeom>
          <a:solidFill>
            <a:srgbClr val="F7F7F7"/>
          </a:solidFill>
          <a:ln w="12700">
            <a:solidFill>
              <a:srgbClr val="333333"/>
            </a:solidFill>
            <a:prstDash val="solid"/>
          </a:ln>
        </p:spPr>
      </p:sp>
      <p:sp>
        <p:nvSpPr>
          <p:cNvPr id="68" name="Text 63"/>
          <p:cNvSpPr/>
          <p:nvPr/>
        </p:nvSpPr>
        <p:spPr>
          <a:xfrm>
            <a:off x="8183880" y="2734056"/>
            <a:ext cx="3383280" cy="384048"/>
          </a:xfrm>
          <a:prstGeom prst="rect">
            <a:avLst/>
          </a:prstGeom>
          <a:noFill/>
          <a:ln/>
        </p:spPr>
        <p:txBody>
          <a:bodyPr wrap="square" lIns="0" tIns="0" rIns="0" bIns="0" rtlCol="0" anchor="ctr"/>
          <a:lstStyle/>
          <a:p>
            <a:pPr indent="0" marL="0">
              <a:buNone/>
            </a:pPr>
            <a:r>
              <a:rPr lang="en-US" sz="1100" dirty="0">
                <a:solidFill>
                  <a:srgbClr val="3F3E42"/>
                </a:solidFill>
                <a:latin typeface="Arial" pitchFamily="34" charset="0"/>
                <a:ea typeface="Arial" pitchFamily="34" charset="-122"/>
                <a:cs typeface="Arial" pitchFamily="34" charset="-120"/>
              </a:rPr>
              <a:t>U0,metric = 1 / 4.361 = 0.2293 W/m²·K</a:t>
            </a:r>
            <a:endParaRPr lang="en-US" sz="1100" dirty="0"/>
          </a:p>
        </p:txBody>
      </p:sp>
      <p:sp>
        <p:nvSpPr>
          <p:cNvPr id="69" name="Shape 64"/>
          <p:cNvSpPr/>
          <p:nvPr/>
        </p:nvSpPr>
        <p:spPr>
          <a:xfrm>
            <a:off x="8046720" y="3209544"/>
            <a:ext cx="3657600" cy="457200"/>
          </a:xfrm>
          <a:prstGeom prst="roundRect">
            <a:avLst>
              <a:gd name="adj" fmla="val 8000"/>
            </a:avLst>
          </a:prstGeom>
          <a:solidFill>
            <a:srgbClr val="F7F7F7"/>
          </a:solidFill>
          <a:ln w="12700">
            <a:solidFill>
              <a:srgbClr val="333333"/>
            </a:solidFill>
            <a:prstDash val="solid"/>
          </a:ln>
        </p:spPr>
      </p:sp>
      <p:sp>
        <p:nvSpPr>
          <p:cNvPr id="70" name="Text 65"/>
          <p:cNvSpPr/>
          <p:nvPr/>
        </p:nvSpPr>
        <p:spPr>
          <a:xfrm>
            <a:off x="8183880" y="3209544"/>
            <a:ext cx="3383280" cy="457200"/>
          </a:xfrm>
          <a:prstGeom prst="rect">
            <a:avLst/>
          </a:prstGeom>
          <a:noFill/>
          <a:ln/>
        </p:spPr>
        <p:txBody>
          <a:bodyPr wrap="square" lIns="0" tIns="0" rIns="0" bIns="0" rtlCol="0" anchor="ctr"/>
          <a:lstStyle/>
          <a:p>
            <a:pPr indent="0" marL="0">
              <a:buNone/>
            </a:pPr>
            <a:r>
              <a:rPr lang="en-US" sz="1100" dirty="0">
                <a:solidFill>
                  <a:srgbClr val="3F3E42"/>
                </a:solidFill>
                <a:latin typeface="Arial" pitchFamily="34" charset="0"/>
                <a:ea typeface="Arial" pitchFamily="34" charset="-122"/>
                <a:cs typeface="Arial" pitchFamily="34" charset="-120"/>
              </a:rPr>
              <a:t>U0,imperial = 0.2293 / 5.678263 =</a:t>
            </a:r>
            <a:endParaRPr lang="en-US" sz="1100" dirty="0"/>
          </a:p>
          <a:p>
            <a:pPr indent="0" marL="0">
              <a:buNone/>
            </a:pPr>
            <a:r>
              <a:rPr lang="en-US" sz="1100" dirty="0">
                <a:solidFill>
                  <a:srgbClr val="3F3E42"/>
                </a:solidFill>
                <a:latin typeface="Arial" pitchFamily="34" charset="0"/>
                <a:ea typeface="Arial" pitchFamily="34" charset="-122"/>
                <a:cs typeface="Arial" pitchFamily="34" charset="-120"/>
              </a:rPr>
              <a:t>0.0404 BTU/h·ft²·°F</a:t>
            </a:r>
            <a:endParaRPr lang="en-US" sz="1100" dirty="0"/>
          </a:p>
        </p:txBody>
      </p:sp>
      <p:sp>
        <p:nvSpPr>
          <p:cNvPr id="71" name="Shape 66"/>
          <p:cNvSpPr/>
          <p:nvPr/>
        </p:nvSpPr>
        <p:spPr>
          <a:xfrm>
            <a:off x="8046720" y="3685032"/>
            <a:ext cx="3657600" cy="457200"/>
          </a:xfrm>
          <a:prstGeom prst="roundRect">
            <a:avLst>
              <a:gd name="adj" fmla="val 8000"/>
            </a:avLst>
          </a:prstGeom>
          <a:solidFill>
            <a:srgbClr val="F7F7F7"/>
          </a:solidFill>
          <a:ln w="12700">
            <a:solidFill>
              <a:srgbClr val="333333"/>
            </a:solidFill>
            <a:prstDash val="solid"/>
          </a:ln>
        </p:spPr>
      </p:sp>
      <p:sp>
        <p:nvSpPr>
          <p:cNvPr id="72" name="Text 67"/>
          <p:cNvSpPr/>
          <p:nvPr/>
        </p:nvSpPr>
        <p:spPr>
          <a:xfrm>
            <a:off x="8183880" y="3685032"/>
            <a:ext cx="3383280" cy="457200"/>
          </a:xfrm>
          <a:prstGeom prst="rect">
            <a:avLst/>
          </a:prstGeom>
          <a:noFill/>
          <a:ln/>
        </p:spPr>
        <p:txBody>
          <a:bodyPr wrap="square" lIns="0" tIns="0" rIns="0" bIns="0" rtlCol="0" anchor="ctr"/>
          <a:lstStyle/>
          <a:p>
            <a:pPr indent="0" marL="0">
              <a:buNone/>
            </a:pPr>
            <a:r>
              <a:rPr lang="en-US" sz="1100" dirty="0">
                <a:solidFill>
                  <a:srgbClr val="3F3E42"/>
                </a:solidFill>
                <a:latin typeface="Arial" pitchFamily="34" charset="0"/>
                <a:ea typeface="Arial" pitchFamily="34" charset="-122"/>
                <a:cs typeface="Arial" pitchFamily="34" charset="-120"/>
              </a:rPr>
              <a:t>R0,imperial = 1 / 0.0404 =</a:t>
            </a:r>
            <a:endParaRPr lang="en-US" sz="1100" dirty="0"/>
          </a:p>
          <a:p>
            <a:pPr indent="0" marL="0">
              <a:buNone/>
            </a:pPr>
            <a:r>
              <a:rPr lang="en-US" sz="1100" dirty="0">
                <a:solidFill>
                  <a:srgbClr val="3F3E42"/>
                </a:solidFill>
                <a:latin typeface="Arial" pitchFamily="34" charset="0"/>
                <a:ea typeface="Arial" pitchFamily="34" charset="-122"/>
                <a:cs typeface="Arial" pitchFamily="34" charset="-120"/>
              </a:rPr>
              <a:t>24.8  h·ft²·°F/BTU</a:t>
            </a:r>
            <a:endParaRPr lang="en-US" sz="1100" dirty="0"/>
          </a:p>
        </p:txBody>
      </p:sp>
      <p:sp>
        <p:nvSpPr>
          <p:cNvPr id="73" name="Shape 68"/>
          <p:cNvSpPr/>
          <p:nvPr/>
        </p:nvSpPr>
        <p:spPr>
          <a:xfrm>
            <a:off x="292608" y="5285232"/>
            <a:ext cx="11612880" cy="960120"/>
          </a:xfrm>
          <a:prstGeom prst="roundRect">
            <a:avLst>
              <a:gd name="adj" fmla="val 7619"/>
            </a:avLst>
          </a:prstGeom>
          <a:solidFill>
            <a:srgbClr val="F7F7F7"/>
          </a:solidFill>
          <a:ln w="12700">
            <a:solidFill>
              <a:srgbClr val="333333"/>
            </a:solidFill>
            <a:prstDash val="solid"/>
          </a:ln>
        </p:spPr>
      </p:sp>
      <p:sp>
        <p:nvSpPr>
          <p:cNvPr id="74" name="Shape 69"/>
          <p:cNvSpPr/>
          <p:nvPr/>
        </p:nvSpPr>
        <p:spPr>
          <a:xfrm>
            <a:off x="457200" y="5486400"/>
            <a:ext cx="502920" cy="502920"/>
          </a:xfrm>
          <a:prstGeom prst="ellipse">
            <a:avLst/>
          </a:prstGeom>
          <a:solidFill>
            <a:srgbClr val="D2051E"/>
          </a:solidFill>
          <a:ln w="12700">
            <a:solidFill>
              <a:srgbClr val="333333"/>
            </a:solidFill>
            <a:prstDash val="solid"/>
          </a:ln>
        </p:spPr>
      </p:sp>
      <p:pic>
        <p:nvPicPr>
          <p:cNvPr id="75" name="Image 3" descr="/workspace/deck/icons/target-white.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6928" y="5596128"/>
            <a:ext cx="274320" cy="274320"/>
          </a:xfrm>
          <a:prstGeom prst="rect">
            <a:avLst/>
          </a:prstGeom>
        </p:spPr>
      </p:pic>
      <p:sp>
        <p:nvSpPr>
          <p:cNvPr id="76" name="Text 70"/>
          <p:cNvSpPr/>
          <p:nvPr/>
        </p:nvSpPr>
        <p:spPr>
          <a:xfrm>
            <a:off x="1115568" y="5376672"/>
            <a:ext cx="10561320" cy="777240"/>
          </a:xfrm>
          <a:prstGeom prst="rect">
            <a:avLst/>
          </a:prstGeom>
          <a:noFill/>
          <a:ln/>
        </p:spPr>
        <p:txBody>
          <a:bodyPr wrap="square" lIns="0" tIns="0" rIns="0" bIns="0" rtlCol="0" anchor="ctr"/>
          <a:lstStyle/>
          <a:p>
            <a:pPr indent="0" marL="0">
              <a:buNone/>
            </a:pPr>
            <a:r>
              <a:rPr lang="en-US" sz="1500" b="1" dirty="0">
                <a:solidFill>
                  <a:srgbClr val="3F3E42"/>
                </a:solidFill>
                <a:latin typeface="Arial" pitchFamily="34" charset="0"/>
                <a:ea typeface="Arial" pitchFamily="34" charset="-122"/>
                <a:cs typeface="Arial" pitchFamily="34" charset="-120"/>
              </a:rPr>
              <a:t>This is the thermal starting point.
</a:t>
            </a:r>
            <a:pPr indent="0" marL="0">
              <a:buNone/>
            </a:pPr>
            <a:r>
              <a:rPr lang="en-US" sz="1500" b="1" dirty="0">
                <a:solidFill>
                  <a:srgbClr val="D2051E"/>
                </a:solidFill>
                <a:latin typeface="Arial" pitchFamily="34" charset="0"/>
                <a:ea typeface="Arial" pitchFamily="34" charset="-122"/>
                <a:cs typeface="Arial" pitchFamily="34" charset="-120"/>
              </a:rPr>
              <a:t>The clear-field baseline describes the wall before thermal bridges are added.</a:t>
            </a:r>
            <a:endParaRPr lang="en-US" sz="1500" dirty="0"/>
          </a:p>
        </p:txBody>
      </p:sp>
      <p:sp>
        <p:nvSpPr>
          <p:cNvPr id="77" name="Shape 71"/>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78" name="Text 72"/>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79" name="Text 73"/>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80" name="Text 74"/>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26</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Establishing U</a:t>
            </a:r>
            <a:pPr indent="0" marL="0">
              <a:buNone/>
            </a:pPr>
            <a:r>
              <a:rPr lang="en-US" sz="2600" baseline="-40000" dirty="0">
                <a:solidFill>
                  <a:srgbClr val="3F3E42"/>
                </a:solidFill>
                <a:latin typeface="Arial" pitchFamily="34" charset="0"/>
                <a:ea typeface="Arial" pitchFamily="34" charset="-122"/>
                <a:cs typeface="Arial" pitchFamily="34" charset="-120"/>
              </a:rPr>
              <a:t>0</a:t>
            </a:r>
            <a:pPr indent="0" marL="0">
              <a:buNone/>
            </a:pPr>
            <a:r>
              <a:rPr lang="en-US" sz="2600" dirty="0">
                <a:solidFill>
                  <a:srgbClr val="3F3E42"/>
                </a:solidFill>
                <a:latin typeface="Arial" pitchFamily="34" charset="0"/>
                <a:ea typeface="Arial" pitchFamily="34" charset="-122"/>
                <a:cs typeface="Arial" pitchFamily="34" charset="-120"/>
              </a:rPr>
              <a:t> via ASHRAE Table A3.3.3.1</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ASHRAE tables may apply conservative generic assumptions for broader code applicability.</a:t>
            </a:r>
            <a:endParaRPr lang="en-US" sz="1400" dirty="0"/>
          </a:p>
        </p:txBody>
      </p:sp>
      <p:pic>
        <p:nvPicPr>
          <p:cNvPr id="5" name="Image 1" descr="/workspace/deck/assets/t-p27-book.jpg">    </p:cNvPr>
          <p:cNvPicPr>
            <a:picLocks noChangeAspect="1"/>
          </p:cNvPicPr>
          <p:nvPr/>
        </p:nvPicPr>
        <p:blipFill>
          <a:blip r:embed="rId2"/>
          <a:stretch>
            <a:fillRect/>
          </a:stretch>
        </p:blipFill>
        <p:spPr>
          <a:xfrm>
            <a:off x="292608" y="1024128"/>
            <a:ext cx="1965960" cy="3246120"/>
          </a:xfrm>
          <a:prstGeom prst="rect">
            <a:avLst/>
          </a:prstGeom>
        </p:spPr>
      </p:pic>
      <p:sp>
        <p:nvSpPr>
          <p:cNvPr id="6" name="Text 2"/>
          <p:cNvSpPr/>
          <p:nvPr/>
        </p:nvSpPr>
        <p:spPr>
          <a:xfrm>
            <a:off x="292608" y="4315968"/>
            <a:ext cx="1965960" cy="411480"/>
          </a:xfrm>
          <a:prstGeom prst="rect">
            <a:avLst/>
          </a:prstGeom>
          <a:noFill/>
          <a:ln/>
        </p:spPr>
        <p:txBody>
          <a:bodyPr wrap="square" lIns="0" tIns="0" rIns="0" bIns="0" rtlCol="0" anchor="t"/>
          <a:lstStyle/>
          <a:p>
            <a:pPr algn="ctr" indent="0" marL="0">
              <a:buNone/>
            </a:pPr>
            <a:r>
              <a:rPr lang="en-US" sz="1100" dirty="0">
                <a:solidFill>
                  <a:srgbClr val="5A585C"/>
                </a:solidFill>
                <a:latin typeface="Arial" pitchFamily="34" charset="0"/>
                <a:ea typeface="Arial" pitchFamily="34" charset="-122"/>
                <a:cs typeface="Arial" pitchFamily="34" charset="-120"/>
              </a:rPr>
              <a:t>Published table values for broad code applicability</a:t>
            </a:r>
            <a:endParaRPr lang="en-US" sz="1100" dirty="0"/>
          </a:p>
        </p:txBody>
      </p:sp>
      <p:sp>
        <p:nvSpPr>
          <p:cNvPr id="7" name="Shape 3"/>
          <p:cNvSpPr/>
          <p:nvPr/>
        </p:nvSpPr>
        <p:spPr>
          <a:xfrm>
            <a:off x="2377440" y="1024128"/>
            <a:ext cx="9464040" cy="3063240"/>
          </a:xfrm>
          <a:prstGeom prst="roundRect">
            <a:avLst>
              <a:gd name="adj" fmla="val 1791"/>
            </a:avLst>
          </a:prstGeom>
          <a:solidFill>
            <a:srgbClr val="FFFFFF"/>
          </a:solidFill>
          <a:ln w="12700">
            <a:solidFill>
              <a:srgbClr val="E4E4E4"/>
            </a:solidFill>
            <a:prstDash val="solid"/>
          </a:ln>
        </p:spPr>
      </p:sp>
      <p:sp>
        <p:nvSpPr>
          <p:cNvPr id="8" name="Text 4"/>
          <p:cNvSpPr/>
          <p:nvPr/>
        </p:nvSpPr>
        <p:spPr>
          <a:xfrm>
            <a:off x="2514600" y="1078992"/>
            <a:ext cx="9144000" cy="256032"/>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Table A3.3.3.1  Assembly U-Factors for Steel-Frame Walls by Stud Spacing and Framing Factor</a:t>
            </a:r>
            <a:endParaRPr lang="en-US" sz="1100" dirty="0"/>
          </a:p>
        </p:txBody>
      </p:sp>
      <p:sp>
        <p:nvSpPr>
          <p:cNvPr id="9" name="Text 5"/>
          <p:cNvSpPr/>
          <p:nvPr/>
        </p:nvSpPr>
        <p:spPr>
          <a:xfrm>
            <a:off x="2514600" y="1335024"/>
            <a:ext cx="9144000" cy="201168"/>
          </a:xfrm>
          <a:prstGeom prst="rect">
            <a:avLst/>
          </a:prstGeom>
          <a:noFill/>
          <a:ln/>
        </p:spPr>
        <p:txBody>
          <a:bodyPr wrap="square" lIns="0" tIns="0" rIns="0" bIns="0" rtlCol="0" anchor="t"/>
          <a:lstStyle/>
          <a:p>
            <a:pPr indent="0" marL="0">
              <a:buNone/>
            </a:pPr>
            <a:r>
              <a:rPr lang="en-US" sz="1000" dirty="0">
                <a:solidFill>
                  <a:srgbClr val="6E6C70"/>
                </a:solidFill>
                <a:latin typeface="Arial" pitchFamily="34" charset="0"/>
                <a:ea typeface="Arial" pitchFamily="34" charset="-122"/>
                <a:cs typeface="Arial" pitchFamily="34" charset="-120"/>
              </a:rPr>
              <a:t>Steel Framing at 16 in. on Center (22% Framing Factor)  ·  Overall U-Factor for Base Wall Plus Continuous Insulation</a:t>
            </a:r>
            <a:endParaRPr lang="en-US" sz="1000" dirty="0"/>
          </a:p>
        </p:txBody>
      </p:sp>
      <p:sp>
        <p:nvSpPr>
          <p:cNvPr id="10" name="Text 6"/>
          <p:cNvSpPr/>
          <p:nvPr/>
        </p:nvSpPr>
        <p:spPr>
          <a:xfrm>
            <a:off x="2468880" y="1572768"/>
            <a:ext cx="640080" cy="201168"/>
          </a:xfrm>
          <a:prstGeom prst="rect">
            <a:avLst/>
          </a:prstGeom>
          <a:noFill/>
          <a:ln/>
        </p:spPr>
        <p:txBody>
          <a:bodyPr wrap="square" lIns="0" tIns="0" rIns="0" bIns="0" rtlCol="0" anchor="t"/>
          <a:lstStyle/>
          <a:p>
            <a:pPr indent="0" marL="0">
              <a:buNone/>
            </a:pPr>
            <a:r>
              <a:rPr lang="en-US" sz="800" b="1" dirty="0">
                <a:solidFill>
                  <a:srgbClr val="3F3E42"/>
                </a:solidFill>
                <a:latin typeface="Arial" pitchFamily="34" charset="0"/>
                <a:ea typeface="Arial" pitchFamily="34" charset="-122"/>
                <a:cs typeface="Arial" pitchFamily="34" charset="-120"/>
              </a:rPr>
              <a:t>Cavity</a:t>
            </a:r>
            <a:endParaRPr lang="en-US" sz="800" dirty="0"/>
          </a:p>
        </p:txBody>
      </p:sp>
      <p:sp>
        <p:nvSpPr>
          <p:cNvPr id="11" name="Text 7"/>
          <p:cNvSpPr/>
          <p:nvPr/>
        </p:nvSpPr>
        <p:spPr>
          <a:xfrm>
            <a:off x="3794760"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1</a:t>
            </a:r>
            <a:endParaRPr lang="en-US" sz="800" dirty="0"/>
          </a:p>
        </p:txBody>
      </p:sp>
      <p:sp>
        <p:nvSpPr>
          <p:cNvPr id="12" name="Text 8"/>
          <p:cNvSpPr/>
          <p:nvPr/>
        </p:nvSpPr>
        <p:spPr>
          <a:xfrm>
            <a:off x="4187952"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2</a:t>
            </a:r>
            <a:endParaRPr lang="en-US" sz="800" dirty="0"/>
          </a:p>
        </p:txBody>
      </p:sp>
      <p:sp>
        <p:nvSpPr>
          <p:cNvPr id="13" name="Text 9"/>
          <p:cNvSpPr/>
          <p:nvPr/>
        </p:nvSpPr>
        <p:spPr>
          <a:xfrm>
            <a:off x="4581144"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3</a:t>
            </a:r>
            <a:endParaRPr lang="en-US" sz="800" dirty="0"/>
          </a:p>
        </p:txBody>
      </p:sp>
      <p:sp>
        <p:nvSpPr>
          <p:cNvPr id="14" name="Text 10"/>
          <p:cNvSpPr/>
          <p:nvPr/>
        </p:nvSpPr>
        <p:spPr>
          <a:xfrm>
            <a:off x="4974336"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4</a:t>
            </a:r>
            <a:endParaRPr lang="en-US" sz="800" dirty="0"/>
          </a:p>
        </p:txBody>
      </p:sp>
      <p:sp>
        <p:nvSpPr>
          <p:cNvPr id="15" name="Text 11"/>
          <p:cNvSpPr/>
          <p:nvPr/>
        </p:nvSpPr>
        <p:spPr>
          <a:xfrm>
            <a:off x="5367528"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5</a:t>
            </a:r>
            <a:endParaRPr lang="en-US" sz="800" dirty="0"/>
          </a:p>
        </p:txBody>
      </p:sp>
      <p:sp>
        <p:nvSpPr>
          <p:cNvPr id="16" name="Text 12"/>
          <p:cNvSpPr/>
          <p:nvPr/>
        </p:nvSpPr>
        <p:spPr>
          <a:xfrm>
            <a:off x="5760720"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6</a:t>
            </a:r>
            <a:endParaRPr lang="en-US" sz="800" dirty="0"/>
          </a:p>
        </p:txBody>
      </p:sp>
      <p:sp>
        <p:nvSpPr>
          <p:cNvPr id="17" name="Text 13"/>
          <p:cNvSpPr/>
          <p:nvPr/>
        </p:nvSpPr>
        <p:spPr>
          <a:xfrm>
            <a:off x="6153912"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7</a:t>
            </a:r>
            <a:endParaRPr lang="en-US" sz="800" dirty="0"/>
          </a:p>
        </p:txBody>
      </p:sp>
      <p:sp>
        <p:nvSpPr>
          <p:cNvPr id="18" name="Text 14"/>
          <p:cNvSpPr/>
          <p:nvPr/>
        </p:nvSpPr>
        <p:spPr>
          <a:xfrm>
            <a:off x="6547104"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8</a:t>
            </a:r>
            <a:endParaRPr lang="en-US" sz="800" dirty="0"/>
          </a:p>
        </p:txBody>
      </p:sp>
      <p:sp>
        <p:nvSpPr>
          <p:cNvPr id="19" name="Text 15"/>
          <p:cNvSpPr/>
          <p:nvPr/>
        </p:nvSpPr>
        <p:spPr>
          <a:xfrm>
            <a:off x="6940296"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9</a:t>
            </a:r>
            <a:endParaRPr lang="en-US" sz="800" dirty="0"/>
          </a:p>
        </p:txBody>
      </p:sp>
      <p:sp>
        <p:nvSpPr>
          <p:cNvPr id="20" name="Text 16"/>
          <p:cNvSpPr/>
          <p:nvPr/>
        </p:nvSpPr>
        <p:spPr>
          <a:xfrm>
            <a:off x="7333488"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10</a:t>
            </a:r>
            <a:endParaRPr lang="en-US" sz="800" dirty="0"/>
          </a:p>
        </p:txBody>
      </p:sp>
      <p:sp>
        <p:nvSpPr>
          <p:cNvPr id="21" name="Text 17"/>
          <p:cNvSpPr/>
          <p:nvPr/>
        </p:nvSpPr>
        <p:spPr>
          <a:xfrm>
            <a:off x="7726680"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11</a:t>
            </a:r>
            <a:endParaRPr lang="en-US" sz="800" dirty="0"/>
          </a:p>
        </p:txBody>
      </p:sp>
      <p:sp>
        <p:nvSpPr>
          <p:cNvPr id="22" name="Text 18"/>
          <p:cNvSpPr/>
          <p:nvPr/>
        </p:nvSpPr>
        <p:spPr>
          <a:xfrm>
            <a:off x="8119872"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12</a:t>
            </a:r>
            <a:endParaRPr lang="en-US" sz="800" dirty="0"/>
          </a:p>
        </p:txBody>
      </p:sp>
      <p:sp>
        <p:nvSpPr>
          <p:cNvPr id="23" name="Text 19"/>
          <p:cNvSpPr/>
          <p:nvPr/>
        </p:nvSpPr>
        <p:spPr>
          <a:xfrm>
            <a:off x="8513064"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13</a:t>
            </a:r>
            <a:endParaRPr lang="en-US" sz="800" dirty="0"/>
          </a:p>
        </p:txBody>
      </p:sp>
      <p:sp>
        <p:nvSpPr>
          <p:cNvPr id="24" name="Text 20"/>
          <p:cNvSpPr/>
          <p:nvPr/>
        </p:nvSpPr>
        <p:spPr>
          <a:xfrm>
            <a:off x="8906256"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14</a:t>
            </a:r>
            <a:endParaRPr lang="en-US" sz="800" dirty="0"/>
          </a:p>
        </p:txBody>
      </p:sp>
      <p:sp>
        <p:nvSpPr>
          <p:cNvPr id="25" name="Text 21"/>
          <p:cNvSpPr/>
          <p:nvPr/>
        </p:nvSpPr>
        <p:spPr>
          <a:xfrm>
            <a:off x="9299448"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15</a:t>
            </a:r>
            <a:endParaRPr lang="en-US" sz="800" dirty="0"/>
          </a:p>
        </p:txBody>
      </p:sp>
      <p:sp>
        <p:nvSpPr>
          <p:cNvPr id="26" name="Shape 22"/>
          <p:cNvSpPr/>
          <p:nvPr/>
        </p:nvSpPr>
        <p:spPr>
          <a:xfrm>
            <a:off x="9692640" y="1554480"/>
            <a:ext cx="384048" cy="219456"/>
          </a:xfrm>
          <a:prstGeom prst="rect">
            <a:avLst/>
          </a:prstGeom>
          <a:solidFill>
            <a:srgbClr val="F8E6E8"/>
          </a:solidFill>
          <a:ln w="12700">
            <a:solidFill>
              <a:srgbClr val="333333"/>
            </a:solidFill>
            <a:prstDash val="solid"/>
          </a:ln>
        </p:spPr>
      </p:sp>
      <p:sp>
        <p:nvSpPr>
          <p:cNvPr id="27" name="Text 23"/>
          <p:cNvSpPr/>
          <p:nvPr/>
        </p:nvSpPr>
        <p:spPr>
          <a:xfrm>
            <a:off x="9692640" y="1554480"/>
            <a:ext cx="384048" cy="219456"/>
          </a:xfrm>
          <a:prstGeom prst="rect">
            <a:avLst/>
          </a:prstGeom>
          <a:noFill/>
          <a:ln/>
        </p:spPr>
        <p:txBody>
          <a:bodyPr wrap="square" lIns="0" tIns="0" rIns="0" bIns="0" rtlCol="0" anchor="t"/>
          <a:lstStyle/>
          <a:p>
            <a:pPr algn="ctr" indent="0" marL="0">
              <a:buNone/>
            </a:pPr>
            <a:r>
              <a:rPr lang="en-US" sz="800" b="1" dirty="0">
                <a:solidFill>
                  <a:srgbClr val="D2051E"/>
                </a:solidFill>
                <a:latin typeface="Arial" pitchFamily="34" charset="0"/>
                <a:ea typeface="Arial" pitchFamily="34" charset="-122"/>
                <a:cs typeface="Arial" pitchFamily="34" charset="-120"/>
              </a:rPr>
              <a:t>20</a:t>
            </a:r>
            <a:endParaRPr lang="en-US" sz="800" dirty="0"/>
          </a:p>
        </p:txBody>
      </p:sp>
      <p:sp>
        <p:nvSpPr>
          <p:cNvPr id="28" name="Text 24"/>
          <p:cNvSpPr/>
          <p:nvPr/>
        </p:nvSpPr>
        <p:spPr>
          <a:xfrm>
            <a:off x="10085832"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25</a:t>
            </a:r>
            <a:endParaRPr lang="en-US" sz="800" dirty="0"/>
          </a:p>
        </p:txBody>
      </p:sp>
      <p:sp>
        <p:nvSpPr>
          <p:cNvPr id="29" name="Text 25"/>
          <p:cNvSpPr/>
          <p:nvPr/>
        </p:nvSpPr>
        <p:spPr>
          <a:xfrm>
            <a:off x="10479024"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30</a:t>
            </a:r>
            <a:endParaRPr lang="en-US" sz="800" dirty="0"/>
          </a:p>
        </p:txBody>
      </p:sp>
      <p:sp>
        <p:nvSpPr>
          <p:cNvPr id="30" name="Text 26"/>
          <p:cNvSpPr/>
          <p:nvPr/>
        </p:nvSpPr>
        <p:spPr>
          <a:xfrm>
            <a:off x="10872216"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35</a:t>
            </a:r>
            <a:endParaRPr lang="en-US" sz="800" dirty="0"/>
          </a:p>
        </p:txBody>
      </p:sp>
      <p:sp>
        <p:nvSpPr>
          <p:cNvPr id="31" name="Text 27"/>
          <p:cNvSpPr/>
          <p:nvPr/>
        </p:nvSpPr>
        <p:spPr>
          <a:xfrm>
            <a:off x="11265408" y="1554480"/>
            <a:ext cx="384048" cy="219456"/>
          </a:xfrm>
          <a:prstGeom prst="rect">
            <a:avLst/>
          </a:prstGeom>
          <a:noFill/>
          <a:ln/>
        </p:spPr>
        <p:txBody>
          <a:bodyPr wrap="square" lIns="0" tIns="0" rIns="0" bIns="0" rtlCol="0" anchor="t"/>
          <a:lstStyle/>
          <a:p>
            <a:pPr algn="ctr" indent="0" marL="0">
              <a:buNone/>
            </a:pPr>
            <a:r>
              <a:rPr lang="en-US" sz="800" b="1" dirty="0">
                <a:solidFill>
                  <a:srgbClr val="3F3E42"/>
                </a:solidFill>
                <a:latin typeface="Arial" pitchFamily="34" charset="0"/>
                <a:ea typeface="Arial" pitchFamily="34" charset="-122"/>
                <a:cs typeface="Arial" pitchFamily="34" charset="-120"/>
              </a:rPr>
              <a:t>40</a:t>
            </a:r>
            <a:endParaRPr lang="en-US" sz="800" dirty="0"/>
          </a:p>
        </p:txBody>
      </p:sp>
      <p:sp>
        <p:nvSpPr>
          <p:cNvPr id="32" name="Text 28"/>
          <p:cNvSpPr/>
          <p:nvPr/>
        </p:nvSpPr>
        <p:spPr>
          <a:xfrm>
            <a:off x="2468880" y="1792224"/>
            <a:ext cx="640080" cy="274320"/>
          </a:xfrm>
          <a:prstGeom prst="rect">
            <a:avLst/>
          </a:prstGeom>
          <a:noFill/>
          <a:ln/>
        </p:spPr>
        <p:txBody>
          <a:bodyPr wrap="square" lIns="0" tIns="0" rIns="0" bIns="0" rtlCol="0" anchor="ctr"/>
          <a:lstStyle/>
          <a:p>
            <a:pPr indent="0" marL="0">
              <a:buNone/>
            </a:pPr>
            <a:r>
              <a:rPr lang="en-US" sz="1000" b="1" dirty="0">
                <a:solidFill>
                  <a:srgbClr val="3F3E42"/>
                </a:solidFill>
                <a:latin typeface="Arial" pitchFamily="34" charset="0"/>
                <a:ea typeface="Arial" pitchFamily="34" charset="-122"/>
                <a:cs typeface="Arial" pitchFamily="34" charset="-120"/>
              </a:rPr>
              <a:t>R-11</a:t>
            </a:r>
            <a:endParaRPr lang="en-US" sz="1000" dirty="0"/>
          </a:p>
        </p:txBody>
      </p:sp>
      <p:sp>
        <p:nvSpPr>
          <p:cNvPr id="33" name="Text 29"/>
          <p:cNvSpPr/>
          <p:nvPr/>
        </p:nvSpPr>
        <p:spPr>
          <a:xfrm>
            <a:off x="3794760"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0.166</a:t>
            </a:r>
            <a:endParaRPr lang="en-US" sz="800" dirty="0"/>
          </a:p>
        </p:txBody>
      </p:sp>
      <p:sp>
        <p:nvSpPr>
          <p:cNvPr id="34" name="Text 30"/>
          <p:cNvSpPr/>
          <p:nvPr/>
        </p:nvSpPr>
        <p:spPr>
          <a:xfrm>
            <a:off x="4187952"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0.142</a:t>
            </a:r>
            <a:endParaRPr lang="en-US" sz="800" dirty="0"/>
          </a:p>
        </p:txBody>
      </p:sp>
      <p:sp>
        <p:nvSpPr>
          <p:cNvPr id="35" name="Text 31"/>
          <p:cNvSpPr/>
          <p:nvPr/>
        </p:nvSpPr>
        <p:spPr>
          <a:xfrm>
            <a:off x="4581144"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0.124</a:t>
            </a:r>
            <a:endParaRPr lang="en-US" sz="800" dirty="0"/>
          </a:p>
        </p:txBody>
      </p:sp>
      <p:sp>
        <p:nvSpPr>
          <p:cNvPr id="36" name="Text 32"/>
          <p:cNvSpPr/>
          <p:nvPr/>
        </p:nvSpPr>
        <p:spPr>
          <a:xfrm>
            <a:off x="4974336"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0.111</a:t>
            </a:r>
            <a:endParaRPr lang="en-US" sz="800" dirty="0"/>
          </a:p>
        </p:txBody>
      </p:sp>
      <p:sp>
        <p:nvSpPr>
          <p:cNvPr id="37" name="Text 33"/>
          <p:cNvSpPr/>
          <p:nvPr/>
        </p:nvSpPr>
        <p:spPr>
          <a:xfrm>
            <a:off x="5367528"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0.100</a:t>
            </a:r>
            <a:endParaRPr lang="en-US" sz="800" dirty="0"/>
          </a:p>
        </p:txBody>
      </p:sp>
      <p:sp>
        <p:nvSpPr>
          <p:cNvPr id="38" name="Text 34"/>
          <p:cNvSpPr/>
          <p:nvPr/>
        </p:nvSpPr>
        <p:spPr>
          <a:xfrm>
            <a:off x="5760720"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0.091</a:t>
            </a:r>
            <a:endParaRPr lang="en-US" sz="800" dirty="0"/>
          </a:p>
        </p:txBody>
      </p:sp>
      <p:sp>
        <p:nvSpPr>
          <p:cNvPr id="39" name="Text 35"/>
          <p:cNvSpPr/>
          <p:nvPr/>
        </p:nvSpPr>
        <p:spPr>
          <a:xfrm>
            <a:off x="6153912"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0.083</a:t>
            </a:r>
            <a:endParaRPr lang="en-US" sz="800" dirty="0"/>
          </a:p>
        </p:txBody>
      </p:sp>
      <p:sp>
        <p:nvSpPr>
          <p:cNvPr id="40" name="Text 36"/>
          <p:cNvSpPr/>
          <p:nvPr/>
        </p:nvSpPr>
        <p:spPr>
          <a:xfrm>
            <a:off x="6547104"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0.077</a:t>
            </a:r>
            <a:endParaRPr lang="en-US" sz="800" dirty="0"/>
          </a:p>
        </p:txBody>
      </p:sp>
      <p:sp>
        <p:nvSpPr>
          <p:cNvPr id="41" name="Text 37"/>
          <p:cNvSpPr/>
          <p:nvPr/>
        </p:nvSpPr>
        <p:spPr>
          <a:xfrm>
            <a:off x="6940296"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0.071</a:t>
            </a:r>
            <a:endParaRPr lang="en-US" sz="800" dirty="0"/>
          </a:p>
        </p:txBody>
      </p:sp>
      <p:sp>
        <p:nvSpPr>
          <p:cNvPr id="42" name="Text 38"/>
          <p:cNvSpPr/>
          <p:nvPr/>
        </p:nvSpPr>
        <p:spPr>
          <a:xfrm>
            <a:off x="7333488"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0.066</a:t>
            </a:r>
            <a:endParaRPr lang="en-US" sz="800" dirty="0"/>
          </a:p>
        </p:txBody>
      </p:sp>
      <p:sp>
        <p:nvSpPr>
          <p:cNvPr id="43" name="Text 39"/>
          <p:cNvSpPr/>
          <p:nvPr/>
        </p:nvSpPr>
        <p:spPr>
          <a:xfrm>
            <a:off x="7726680"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0.062</a:t>
            </a:r>
            <a:endParaRPr lang="en-US" sz="800" dirty="0"/>
          </a:p>
        </p:txBody>
      </p:sp>
      <p:sp>
        <p:nvSpPr>
          <p:cNvPr id="44" name="Text 40"/>
          <p:cNvSpPr/>
          <p:nvPr/>
        </p:nvSpPr>
        <p:spPr>
          <a:xfrm>
            <a:off x="8119872"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0.059</a:t>
            </a:r>
            <a:endParaRPr lang="en-US" sz="800" dirty="0"/>
          </a:p>
        </p:txBody>
      </p:sp>
      <p:sp>
        <p:nvSpPr>
          <p:cNvPr id="45" name="Text 41"/>
          <p:cNvSpPr/>
          <p:nvPr/>
        </p:nvSpPr>
        <p:spPr>
          <a:xfrm>
            <a:off x="8513064"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0.055</a:t>
            </a:r>
            <a:endParaRPr lang="en-US" sz="800" dirty="0"/>
          </a:p>
        </p:txBody>
      </p:sp>
      <p:sp>
        <p:nvSpPr>
          <p:cNvPr id="46" name="Text 42"/>
          <p:cNvSpPr/>
          <p:nvPr/>
        </p:nvSpPr>
        <p:spPr>
          <a:xfrm>
            <a:off x="8906256"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0.053</a:t>
            </a:r>
            <a:endParaRPr lang="en-US" sz="800" dirty="0"/>
          </a:p>
        </p:txBody>
      </p:sp>
      <p:sp>
        <p:nvSpPr>
          <p:cNvPr id="47" name="Text 43"/>
          <p:cNvSpPr/>
          <p:nvPr/>
        </p:nvSpPr>
        <p:spPr>
          <a:xfrm>
            <a:off x="9299448"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0.050</a:t>
            </a:r>
            <a:endParaRPr lang="en-US" sz="800" dirty="0"/>
          </a:p>
        </p:txBody>
      </p:sp>
      <p:sp>
        <p:nvSpPr>
          <p:cNvPr id="48" name="Shape 44"/>
          <p:cNvSpPr/>
          <p:nvPr/>
        </p:nvSpPr>
        <p:spPr>
          <a:xfrm>
            <a:off x="9692640" y="1792224"/>
            <a:ext cx="384048" cy="274320"/>
          </a:xfrm>
          <a:prstGeom prst="rect">
            <a:avLst/>
          </a:prstGeom>
          <a:solidFill>
            <a:srgbClr val="D2051E"/>
          </a:solidFill>
          <a:ln w="12700">
            <a:solidFill>
              <a:srgbClr val="333333"/>
            </a:solidFill>
            <a:prstDash val="solid"/>
          </a:ln>
        </p:spPr>
      </p:sp>
      <p:sp>
        <p:nvSpPr>
          <p:cNvPr id="49" name="Text 45"/>
          <p:cNvSpPr/>
          <p:nvPr/>
        </p:nvSpPr>
        <p:spPr>
          <a:xfrm>
            <a:off x="9692640" y="1792224"/>
            <a:ext cx="384048" cy="27432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0.040</a:t>
            </a:r>
            <a:endParaRPr lang="en-US" sz="800" dirty="0"/>
          </a:p>
        </p:txBody>
      </p:sp>
      <p:sp>
        <p:nvSpPr>
          <p:cNvPr id="50" name="Text 46"/>
          <p:cNvSpPr/>
          <p:nvPr/>
        </p:nvSpPr>
        <p:spPr>
          <a:xfrm>
            <a:off x="10085832"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0.033</a:t>
            </a:r>
            <a:endParaRPr lang="en-US" sz="800" dirty="0"/>
          </a:p>
        </p:txBody>
      </p:sp>
      <p:sp>
        <p:nvSpPr>
          <p:cNvPr id="51" name="Text 47"/>
          <p:cNvSpPr/>
          <p:nvPr/>
        </p:nvSpPr>
        <p:spPr>
          <a:xfrm>
            <a:off x="10479024"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0.029</a:t>
            </a:r>
            <a:endParaRPr lang="en-US" sz="800" dirty="0"/>
          </a:p>
        </p:txBody>
      </p:sp>
      <p:sp>
        <p:nvSpPr>
          <p:cNvPr id="52" name="Text 48"/>
          <p:cNvSpPr/>
          <p:nvPr/>
        </p:nvSpPr>
        <p:spPr>
          <a:xfrm>
            <a:off x="10872216"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0.025</a:t>
            </a:r>
            <a:endParaRPr lang="en-US" sz="800" dirty="0"/>
          </a:p>
        </p:txBody>
      </p:sp>
      <p:sp>
        <p:nvSpPr>
          <p:cNvPr id="53" name="Text 49"/>
          <p:cNvSpPr/>
          <p:nvPr/>
        </p:nvSpPr>
        <p:spPr>
          <a:xfrm>
            <a:off x="11265408" y="179222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0.022</a:t>
            </a:r>
            <a:endParaRPr lang="en-US" sz="800" dirty="0"/>
          </a:p>
        </p:txBody>
      </p:sp>
      <p:sp>
        <p:nvSpPr>
          <p:cNvPr id="54" name="Text 50"/>
          <p:cNvSpPr/>
          <p:nvPr/>
        </p:nvSpPr>
        <p:spPr>
          <a:xfrm>
            <a:off x="2468880" y="2084832"/>
            <a:ext cx="640080" cy="274320"/>
          </a:xfrm>
          <a:prstGeom prst="rect">
            <a:avLst/>
          </a:prstGeom>
          <a:noFill/>
          <a:ln/>
        </p:spPr>
        <p:txBody>
          <a:bodyPr wrap="square" lIns="0" tIns="0" rIns="0" bIns="0" rtlCol="0" anchor="ctr"/>
          <a:lstStyle/>
          <a:p>
            <a:pPr indent="0" marL="0">
              <a:buNone/>
            </a:pPr>
            <a:r>
              <a:rPr lang="en-US" sz="1000" b="1" dirty="0">
                <a:solidFill>
                  <a:srgbClr val="3F3E42"/>
                </a:solidFill>
                <a:latin typeface="Arial" pitchFamily="34" charset="0"/>
                <a:ea typeface="Arial" pitchFamily="34" charset="-122"/>
                <a:cs typeface="Arial" pitchFamily="34" charset="-120"/>
              </a:rPr>
              <a:t>R-13</a:t>
            </a:r>
            <a:endParaRPr lang="en-US" sz="1000" dirty="0"/>
          </a:p>
        </p:txBody>
      </p:sp>
      <p:sp>
        <p:nvSpPr>
          <p:cNvPr id="55" name="Text 51"/>
          <p:cNvSpPr/>
          <p:nvPr/>
        </p:nvSpPr>
        <p:spPr>
          <a:xfrm>
            <a:off x="3794760"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0.158</a:t>
            </a:r>
            <a:endParaRPr lang="en-US" sz="800" dirty="0"/>
          </a:p>
        </p:txBody>
      </p:sp>
      <p:sp>
        <p:nvSpPr>
          <p:cNvPr id="56" name="Text 52"/>
          <p:cNvSpPr/>
          <p:nvPr/>
        </p:nvSpPr>
        <p:spPr>
          <a:xfrm>
            <a:off x="4187952"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0.137</a:t>
            </a:r>
            <a:endParaRPr lang="en-US" sz="800" dirty="0"/>
          </a:p>
        </p:txBody>
      </p:sp>
      <p:sp>
        <p:nvSpPr>
          <p:cNvPr id="57" name="Text 53"/>
          <p:cNvSpPr/>
          <p:nvPr/>
        </p:nvSpPr>
        <p:spPr>
          <a:xfrm>
            <a:off x="4581144"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0.120</a:t>
            </a:r>
            <a:endParaRPr lang="en-US" sz="800" dirty="0"/>
          </a:p>
        </p:txBody>
      </p:sp>
      <p:sp>
        <p:nvSpPr>
          <p:cNvPr id="58" name="Text 54"/>
          <p:cNvSpPr/>
          <p:nvPr/>
        </p:nvSpPr>
        <p:spPr>
          <a:xfrm>
            <a:off x="4974336"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0.107</a:t>
            </a:r>
            <a:endParaRPr lang="en-US" sz="800" dirty="0"/>
          </a:p>
        </p:txBody>
      </p:sp>
      <p:sp>
        <p:nvSpPr>
          <p:cNvPr id="59" name="Text 55"/>
          <p:cNvSpPr/>
          <p:nvPr/>
        </p:nvSpPr>
        <p:spPr>
          <a:xfrm>
            <a:off x="5367528"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0.097</a:t>
            </a:r>
            <a:endParaRPr lang="en-US" sz="800" dirty="0"/>
          </a:p>
        </p:txBody>
      </p:sp>
      <p:sp>
        <p:nvSpPr>
          <p:cNvPr id="60" name="Text 56"/>
          <p:cNvSpPr/>
          <p:nvPr/>
        </p:nvSpPr>
        <p:spPr>
          <a:xfrm>
            <a:off x="5760720"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0.088</a:t>
            </a:r>
            <a:endParaRPr lang="en-US" sz="800" dirty="0"/>
          </a:p>
        </p:txBody>
      </p:sp>
      <p:sp>
        <p:nvSpPr>
          <p:cNvPr id="61" name="Text 57"/>
          <p:cNvSpPr/>
          <p:nvPr/>
        </p:nvSpPr>
        <p:spPr>
          <a:xfrm>
            <a:off x="6153912"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0.081</a:t>
            </a:r>
            <a:endParaRPr lang="en-US" sz="800" dirty="0"/>
          </a:p>
        </p:txBody>
      </p:sp>
      <p:sp>
        <p:nvSpPr>
          <p:cNvPr id="62" name="Text 58"/>
          <p:cNvSpPr/>
          <p:nvPr/>
        </p:nvSpPr>
        <p:spPr>
          <a:xfrm>
            <a:off x="6547104"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0.075</a:t>
            </a:r>
            <a:endParaRPr lang="en-US" sz="800" dirty="0"/>
          </a:p>
        </p:txBody>
      </p:sp>
      <p:sp>
        <p:nvSpPr>
          <p:cNvPr id="63" name="Text 59"/>
          <p:cNvSpPr/>
          <p:nvPr/>
        </p:nvSpPr>
        <p:spPr>
          <a:xfrm>
            <a:off x="6940296"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0.070</a:t>
            </a:r>
            <a:endParaRPr lang="en-US" sz="800" dirty="0"/>
          </a:p>
        </p:txBody>
      </p:sp>
      <p:sp>
        <p:nvSpPr>
          <p:cNvPr id="64" name="Text 60"/>
          <p:cNvSpPr/>
          <p:nvPr/>
        </p:nvSpPr>
        <p:spPr>
          <a:xfrm>
            <a:off x="7333488"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0.065</a:t>
            </a:r>
            <a:endParaRPr lang="en-US" sz="800" dirty="0"/>
          </a:p>
        </p:txBody>
      </p:sp>
      <p:sp>
        <p:nvSpPr>
          <p:cNvPr id="65" name="Text 61"/>
          <p:cNvSpPr/>
          <p:nvPr/>
        </p:nvSpPr>
        <p:spPr>
          <a:xfrm>
            <a:off x="7726680"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0.061</a:t>
            </a:r>
            <a:endParaRPr lang="en-US" sz="800" dirty="0"/>
          </a:p>
        </p:txBody>
      </p:sp>
      <p:sp>
        <p:nvSpPr>
          <p:cNvPr id="66" name="Text 62"/>
          <p:cNvSpPr/>
          <p:nvPr/>
        </p:nvSpPr>
        <p:spPr>
          <a:xfrm>
            <a:off x="8119872"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0.058</a:t>
            </a:r>
            <a:endParaRPr lang="en-US" sz="800" dirty="0"/>
          </a:p>
        </p:txBody>
      </p:sp>
      <p:sp>
        <p:nvSpPr>
          <p:cNvPr id="67" name="Text 63"/>
          <p:cNvSpPr/>
          <p:nvPr/>
        </p:nvSpPr>
        <p:spPr>
          <a:xfrm>
            <a:off x="8513064"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0.055</a:t>
            </a:r>
            <a:endParaRPr lang="en-US" sz="800" dirty="0"/>
          </a:p>
        </p:txBody>
      </p:sp>
      <p:sp>
        <p:nvSpPr>
          <p:cNvPr id="68" name="Text 64"/>
          <p:cNvSpPr/>
          <p:nvPr/>
        </p:nvSpPr>
        <p:spPr>
          <a:xfrm>
            <a:off x="8906256"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0.052</a:t>
            </a:r>
            <a:endParaRPr lang="en-US" sz="800" dirty="0"/>
          </a:p>
        </p:txBody>
      </p:sp>
      <p:sp>
        <p:nvSpPr>
          <p:cNvPr id="69" name="Text 65"/>
          <p:cNvSpPr/>
          <p:nvPr/>
        </p:nvSpPr>
        <p:spPr>
          <a:xfrm>
            <a:off x="9299448"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0.049</a:t>
            </a:r>
            <a:endParaRPr lang="en-US" sz="800" dirty="0"/>
          </a:p>
        </p:txBody>
      </p:sp>
      <p:sp>
        <p:nvSpPr>
          <p:cNvPr id="70" name="Text 66"/>
          <p:cNvSpPr/>
          <p:nvPr/>
        </p:nvSpPr>
        <p:spPr>
          <a:xfrm>
            <a:off x="9692640"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0.040</a:t>
            </a:r>
            <a:endParaRPr lang="en-US" sz="800" dirty="0"/>
          </a:p>
        </p:txBody>
      </p:sp>
      <p:sp>
        <p:nvSpPr>
          <p:cNvPr id="71" name="Text 67"/>
          <p:cNvSpPr/>
          <p:nvPr/>
        </p:nvSpPr>
        <p:spPr>
          <a:xfrm>
            <a:off x="10085832"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0.033</a:t>
            </a:r>
            <a:endParaRPr lang="en-US" sz="800" dirty="0"/>
          </a:p>
        </p:txBody>
      </p:sp>
      <p:sp>
        <p:nvSpPr>
          <p:cNvPr id="72" name="Text 68"/>
          <p:cNvSpPr/>
          <p:nvPr/>
        </p:nvSpPr>
        <p:spPr>
          <a:xfrm>
            <a:off x="10479024"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0.028</a:t>
            </a:r>
            <a:endParaRPr lang="en-US" sz="800" dirty="0"/>
          </a:p>
        </p:txBody>
      </p:sp>
      <p:sp>
        <p:nvSpPr>
          <p:cNvPr id="73" name="Text 69"/>
          <p:cNvSpPr/>
          <p:nvPr/>
        </p:nvSpPr>
        <p:spPr>
          <a:xfrm>
            <a:off x="10872216"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0.025</a:t>
            </a:r>
            <a:endParaRPr lang="en-US" sz="800" dirty="0"/>
          </a:p>
        </p:txBody>
      </p:sp>
      <p:sp>
        <p:nvSpPr>
          <p:cNvPr id="74" name="Text 70"/>
          <p:cNvSpPr/>
          <p:nvPr/>
        </p:nvSpPr>
        <p:spPr>
          <a:xfrm>
            <a:off x="11265408" y="208483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0.022</a:t>
            </a:r>
            <a:endParaRPr lang="en-US" sz="800" dirty="0"/>
          </a:p>
        </p:txBody>
      </p:sp>
      <p:sp>
        <p:nvSpPr>
          <p:cNvPr id="75" name="Text 71"/>
          <p:cNvSpPr/>
          <p:nvPr/>
        </p:nvSpPr>
        <p:spPr>
          <a:xfrm>
            <a:off x="2468880" y="2377440"/>
            <a:ext cx="640080" cy="274320"/>
          </a:xfrm>
          <a:prstGeom prst="rect">
            <a:avLst/>
          </a:prstGeom>
          <a:noFill/>
          <a:ln/>
        </p:spPr>
        <p:txBody>
          <a:bodyPr wrap="square" lIns="0" tIns="0" rIns="0" bIns="0" rtlCol="0" anchor="ctr"/>
          <a:lstStyle/>
          <a:p>
            <a:pPr indent="0" marL="0">
              <a:buNone/>
            </a:pPr>
            <a:r>
              <a:rPr lang="en-US" sz="1000" b="1" dirty="0">
                <a:solidFill>
                  <a:srgbClr val="3F3E42"/>
                </a:solidFill>
                <a:latin typeface="Arial" pitchFamily="34" charset="0"/>
                <a:ea typeface="Arial" pitchFamily="34" charset="-122"/>
                <a:cs typeface="Arial" pitchFamily="34" charset="-120"/>
              </a:rPr>
              <a:t>R-15</a:t>
            </a:r>
            <a:endParaRPr lang="en-US" sz="1000" dirty="0"/>
          </a:p>
        </p:txBody>
      </p:sp>
      <p:sp>
        <p:nvSpPr>
          <p:cNvPr id="76" name="Text 72"/>
          <p:cNvSpPr/>
          <p:nvPr/>
        </p:nvSpPr>
        <p:spPr>
          <a:xfrm>
            <a:off x="3794760"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0.153</a:t>
            </a:r>
            <a:endParaRPr lang="en-US" sz="800" dirty="0"/>
          </a:p>
        </p:txBody>
      </p:sp>
      <p:sp>
        <p:nvSpPr>
          <p:cNvPr id="77" name="Text 73"/>
          <p:cNvSpPr/>
          <p:nvPr/>
        </p:nvSpPr>
        <p:spPr>
          <a:xfrm>
            <a:off x="4187952"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0.133</a:t>
            </a:r>
            <a:endParaRPr lang="en-US" sz="800" dirty="0"/>
          </a:p>
        </p:txBody>
      </p:sp>
      <p:sp>
        <p:nvSpPr>
          <p:cNvPr id="78" name="Text 74"/>
          <p:cNvSpPr/>
          <p:nvPr/>
        </p:nvSpPr>
        <p:spPr>
          <a:xfrm>
            <a:off x="4581144"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0.117</a:t>
            </a:r>
            <a:endParaRPr lang="en-US" sz="800" dirty="0"/>
          </a:p>
        </p:txBody>
      </p:sp>
      <p:sp>
        <p:nvSpPr>
          <p:cNvPr id="79" name="Text 75"/>
          <p:cNvSpPr/>
          <p:nvPr/>
        </p:nvSpPr>
        <p:spPr>
          <a:xfrm>
            <a:off x="4974336"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0.105</a:t>
            </a:r>
            <a:endParaRPr lang="en-US" sz="800" dirty="0"/>
          </a:p>
        </p:txBody>
      </p:sp>
      <p:sp>
        <p:nvSpPr>
          <p:cNvPr id="80" name="Text 76"/>
          <p:cNvSpPr/>
          <p:nvPr/>
        </p:nvSpPr>
        <p:spPr>
          <a:xfrm>
            <a:off x="5367528"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0.095</a:t>
            </a:r>
            <a:endParaRPr lang="en-US" sz="800" dirty="0"/>
          </a:p>
        </p:txBody>
      </p:sp>
      <p:sp>
        <p:nvSpPr>
          <p:cNvPr id="81" name="Text 77"/>
          <p:cNvSpPr/>
          <p:nvPr/>
        </p:nvSpPr>
        <p:spPr>
          <a:xfrm>
            <a:off x="5760720"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0.087</a:t>
            </a:r>
            <a:endParaRPr lang="en-US" sz="800" dirty="0"/>
          </a:p>
        </p:txBody>
      </p:sp>
      <p:sp>
        <p:nvSpPr>
          <p:cNvPr id="82" name="Text 78"/>
          <p:cNvSpPr/>
          <p:nvPr/>
        </p:nvSpPr>
        <p:spPr>
          <a:xfrm>
            <a:off x="6153912"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0.080</a:t>
            </a:r>
            <a:endParaRPr lang="en-US" sz="800" dirty="0"/>
          </a:p>
        </p:txBody>
      </p:sp>
      <p:sp>
        <p:nvSpPr>
          <p:cNvPr id="83" name="Text 79"/>
          <p:cNvSpPr/>
          <p:nvPr/>
        </p:nvSpPr>
        <p:spPr>
          <a:xfrm>
            <a:off x="6547104"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0.074</a:t>
            </a:r>
            <a:endParaRPr lang="en-US" sz="800" dirty="0"/>
          </a:p>
        </p:txBody>
      </p:sp>
      <p:sp>
        <p:nvSpPr>
          <p:cNvPr id="84" name="Text 80"/>
          <p:cNvSpPr/>
          <p:nvPr/>
        </p:nvSpPr>
        <p:spPr>
          <a:xfrm>
            <a:off x="6940296"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0.069</a:t>
            </a:r>
            <a:endParaRPr lang="en-US" sz="800" dirty="0"/>
          </a:p>
        </p:txBody>
      </p:sp>
      <p:sp>
        <p:nvSpPr>
          <p:cNvPr id="85" name="Text 81"/>
          <p:cNvSpPr/>
          <p:nvPr/>
        </p:nvSpPr>
        <p:spPr>
          <a:xfrm>
            <a:off x="7333488"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0.064</a:t>
            </a:r>
            <a:endParaRPr lang="en-US" sz="800" dirty="0"/>
          </a:p>
        </p:txBody>
      </p:sp>
      <p:sp>
        <p:nvSpPr>
          <p:cNvPr id="86" name="Text 82"/>
          <p:cNvSpPr/>
          <p:nvPr/>
        </p:nvSpPr>
        <p:spPr>
          <a:xfrm>
            <a:off x="7726680"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0.060</a:t>
            </a:r>
            <a:endParaRPr lang="en-US" sz="800" dirty="0"/>
          </a:p>
        </p:txBody>
      </p:sp>
      <p:sp>
        <p:nvSpPr>
          <p:cNvPr id="87" name="Text 83"/>
          <p:cNvSpPr/>
          <p:nvPr/>
        </p:nvSpPr>
        <p:spPr>
          <a:xfrm>
            <a:off x="8119872"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0.057</a:t>
            </a:r>
            <a:endParaRPr lang="en-US" sz="800" dirty="0"/>
          </a:p>
        </p:txBody>
      </p:sp>
      <p:sp>
        <p:nvSpPr>
          <p:cNvPr id="88" name="Text 84"/>
          <p:cNvSpPr/>
          <p:nvPr/>
        </p:nvSpPr>
        <p:spPr>
          <a:xfrm>
            <a:off x="8513064"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0.054</a:t>
            </a:r>
            <a:endParaRPr lang="en-US" sz="800" dirty="0"/>
          </a:p>
        </p:txBody>
      </p:sp>
      <p:sp>
        <p:nvSpPr>
          <p:cNvPr id="89" name="Text 85"/>
          <p:cNvSpPr/>
          <p:nvPr/>
        </p:nvSpPr>
        <p:spPr>
          <a:xfrm>
            <a:off x="8906256"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0.051</a:t>
            </a:r>
            <a:endParaRPr lang="en-US" sz="800" dirty="0"/>
          </a:p>
        </p:txBody>
      </p:sp>
      <p:sp>
        <p:nvSpPr>
          <p:cNvPr id="90" name="Text 86"/>
          <p:cNvSpPr/>
          <p:nvPr/>
        </p:nvSpPr>
        <p:spPr>
          <a:xfrm>
            <a:off x="9299448"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0.049</a:t>
            </a:r>
            <a:endParaRPr lang="en-US" sz="800" dirty="0"/>
          </a:p>
        </p:txBody>
      </p:sp>
      <p:sp>
        <p:nvSpPr>
          <p:cNvPr id="91" name="Text 87"/>
          <p:cNvSpPr/>
          <p:nvPr/>
        </p:nvSpPr>
        <p:spPr>
          <a:xfrm>
            <a:off x="9692640"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0.039</a:t>
            </a:r>
            <a:endParaRPr lang="en-US" sz="800" dirty="0"/>
          </a:p>
        </p:txBody>
      </p:sp>
      <p:sp>
        <p:nvSpPr>
          <p:cNvPr id="92" name="Text 88"/>
          <p:cNvSpPr/>
          <p:nvPr/>
        </p:nvSpPr>
        <p:spPr>
          <a:xfrm>
            <a:off x="10085832"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0.033</a:t>
            </a:r>
            <a:endParaRPr lang="en-US" sz="800" dirty="0"/>
          </a:p>
        </p:txBody>
      </p:sp>
      <p:sp>
        <p:nvSpPr>
          <p:cNvPr id="93" name="Text 89"/>
          <p:cNvSpPr/>
          <p:nvPr/>
        </p:nvSpPr>
        <p:spPr>
          <a:xfrm>
            <a:off x="10479024"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0.028</a:t>
            </a:r>
            <a:endParaRPr lang="en-US" sz="800" dirty="0"/>
          </a:p>
        </p:txBody>
      </p:sp>
      <p:sp>
        <p:nvSpPr>
          <p:cNvPr id="94" name="Text 90"/>
          <p:cNvSpPr/>
          <p:nvPr/>
        </p:nvSpPr>
        <p:spPr>
          <a:xfrm>
            <a:off x="10872216"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0.025</a:t>
            </a:r>
            <a:endParaRPr lang="en-US" sz="800" dirty="0"/>
          </a:p>
        </p:txBody>
      </p:sp>
      <p:sp>
        <p:nvSpPr>
          <p:cNvPr id="95" name="Text 91"/>
          <p:cNvSpPr/>
          <p:nvPr/>
        </p:nvSpPr>
        <p:spPr>
          <a:xfrm>
            <a:off x="11265408" y="2377440"/>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0.022</a:t>
            </a:r>
            <a:endParaRPr lang="en-US" sz="800" dirty="0"/>
          </a:p>
        </p:txBody>
      </p:sp>
      <p:sp>
        <p:nvSpPr>
          <p:cNvPr id="96" name="Text 92"/>
          <p:cNvSpPr/>
          <p:nvPr/>
        </p:nvSpPr>
        <p:spPr>
          <a:xfrm>
            <a:off x="2468880" y="2670048"/>
            <a:ext cx="640080" cy="274320"/>
          </a:xfrm>
          <a:prstGeom prst="rect">
            <a:avLst/>
          </a:prstGeom>
          <a:noFill/>
          <a:ln/>
        </p:spPr>
        <p:txBody>
          <a:bodyPr wrap="square" lIns="0" tIns="0" rIns="0" bIns="0" rtlCol="0" anchor="ctr"/>
          <a:lstStyle/>
          <a:p>
            <a:pPr indent="0" marL="0">
              <a:buNone/>
            </a:pPr>
            <a:r>
              <a:rPr lang="en-US" sz="1000" b="1" dirty="0">
                <a:solidFill>
                  <a:srgbClr val="3F3E42"/>
                </a:solidFill>
                <a:latin typeface="Arial" pitchFamily="34" charset="0"/>
                <a:ea typeface="Arial" pitchFamily="34" charset="-122"/>
                <a:cs typeface="Arial" pitchFamily="34" charset="-120"/>
              </a:rPr>
              <a:t>R-19</a:t>
            </a:r>
            <a:endParaRPr lang="en-US" sz="1000" dirty="0"/>
          </a:p>
        </p:txBody>
      </p:sp>
      <p:sp>
        <p:nvSpPr>
          <p:cNvPr id="97" name="Text 93"/>
          <p:cNvSpPr/>
          <p:nvPr/>
        </p:nvSpPr>
        <p:spPr>
          <a:xfrm>
            <a:off x="3794760"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0.145</a:t>
            </a:r>
            <a:endParaRPr lang="en-US" sz="800" dirty="0"/>
          </a:p>
        </p:txBody>
      </p:sp>
      <p:sp>
        <p:nvSpPr>
          <p:cNvPr id="98" name="Text 94"/>
          <p:cNvSpPr/>
          <p:nvPr/>
        </p:nvSpPr>
        <p:spPr>
          <a:xfrm>
            <a:off x="4187952"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0.127</a:t>
            </a:r>
            <a:endParaRPr lang="en-US" sz="800" dirty="0"/>
          </a:p>
        </p:txBody>
      </p:sp>
      <p:sp>
        <p:nvSpPr>
          <p:cNvPr id="99" name="Text 95"/>
          <p:cNvSpPr/>
          <p:nvPr/>
        </p:nvSpPr>
        <p:spPr>
          <a:xfrm>
            <a:off x="4581144"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0.112</a:t>
            </a:r>
            <a:endParaRPr lang="en-US" sz="800" dirty="0"/>
          </a:p>
        </p:txBody>
      </p:sp>
      <p:sp>
        <p:nvSpPr>
          <p:cNvPr id="100" name="Text 96"/>
          <p:cNvSpPr/>
          <p:nvPr/>
        </p:nvSpPr>
        <p:spPr>
          <a:xfrm>
            <a:off x="4974336"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0.101</a:t>
            </a:r>
            <a:endParaRPr lang="en-US" sz="800" dirty="0"/>
          </a:p>
        </p:txBody>
      </p:sp>
      <p:sp>
        <p:nvSpPr>
          <p:cNvPr id="101" name="Text 97"/>
          <p:cNvSpPr/>
          <p:nvPr/>
        </p:nvSpPr>
        <p:spPr>
          <a:xfrm>
            <a:off x="5367528"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0.092</a:t>
            </a:r>
            <a:endParaRPr lang="en-US" sz="800" dirty="0"/>
          </a:p>
        </p:txBody>
      </p:sp>
      <p:sp>
        <p:nvSpPr>
          <p:cNvPr id="102" name="Text 98"/>
          <p:cNvSpPr/>
          <p:nvPr/>
        </p:nvSpPr>
        <p:spPr>
          <a:xfrm>
            <a:off x="5760720"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0.084</a:t>
            </a:r>
            <a:endParaRPr lang="en-US" sz="800" dirty="0"/>
          </a:p>
        </p:txBody>
      </p:sp>
      <p:sp>
        <p:nvSpPr>
          <p:cNvPr id="103" name="Text 99"/>
          <p:cNvSpPr/>
          <p:nvPr/>
        </p:nvSpPr>
        <p:spPr>
          <a:xfrm>
            <a:off x="6153912"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0.077</a:t>
            </a:r>
            <a:endParaRPr lang="en-US" sz="800" dirty="0"/>
          </a:p>
        </p:txBody>
      </p:sp>
      <p:sp>
        <p:nvSpPr>
          <p:cNvPr id="104" name="Text 100"/>
          <p:cNvSpPr/>
          <p:nvPr/>
        </p:nvSpPr>
        <p:spPr>
          <a:xfrm>
            <a:off x="6547104"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0.072</a:t>
            </a:r>
            <a:endParaRPr lang="en-US" sz="800" dirty="0"/>
          </a:p>
        </p:txBody>
      </p:sp>
      <p:sp>
        <p:nvSpPr>
          <p:cNvPr id="105" name="Text 101"/>
          <p:cNvSpPr/>
          <p:nvPr/>
        </p:nvSpPr>
        <p:spPr>
          <a:xfrm>
            <a:off x="6940296"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0.067</a:t>
            </a:r>
            <a:endParaRPr lang="en-US" sz="800" dirty="0"/>
          </a:p>
        </p:txBody>
      </p:sp>
      <p:sp>
        <p:nvSpPr>
          <p:cNvPr id="106" name="Text 102"/>
          <p:cNvSpPr/>
          <p:nvPr/>
        </p:nvSpPr>
        <p:spPr>
          <a:xfrm>
            <a:off x="7333488"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0.063</a:t>
            </a:r>
            <a:endParaRPr lang="en-US" sz="800" dirty="0"/>
          </a:p>
        </p:txBody>
      </p:sp>
      <p:sp>
        <p:nvSpPr>
          <p:cNvPr id="107" name="Text 103"/>
          <p:cNvSpPr/>
          <p:nvPr/>
        </p:nvSpPr>
        <p:spPr>
          <a:xfrm>
            <a:off x="7726680"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0.059</a:t>
            </a:r>
            <a:endParaRPr lang="en-US" sz="800" dirty="0"/>
          </a:p>
        </p:txBody>
      </p:sp>
      <p:sp>
        <p:nvSpPr>
          <p:cNvPr id="108" name="Text 104"/>
          <p:cNvSpPr/>
          <p:nvPr/>
        </p:nvSpPr>
        <p:spPr>
          <a:xfrm>
            <a:off x="8119872"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0.056</a:t>
            </a:r>
            <a:endParaRPr lang="en-US" sz="800" dirty="0"/>
          </a:p>
        </p:txBody>
      </p:sp>
      <p:sp>
        <p:nvSpPr>
          <p:cNvPr id="109" name="Text 105"/>
          <p:cNvSpPr/>
          <p:nvPr/>
        </p:nvSpPr>
        <p:spPr>
          <a:xfrm>
            <a:off x="8513064"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0.053</a:t>
            </a:r>
            <a:endParaRPr lang="en-US" sz="800" dirty="0"/>
          </a:p>
        </p:txBody>
      </p:sp>
      <p:sp>
        <p:nvSpPr>
          <p:cNvPr id="110" name="Text 106"/>
          <p:cNvSpPr/>
          <p:nvPr/>
        </p:nvSpPr>
        <p:spPr>
          <a:xfrm>
            <a:off x="8906256"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0.050</a:t>
            </a:r>
            <a:endParaRPr lang="en-US" sz="800" dirty="0"/>
          </a:p>
        </p:txBody>
      </p:sp>
      <p:sp>
        <p:nvSpPr>
          <p:cNvPr id="111" name="Text 107"/>
          <p:cNvSpPr/>
          <p:nvPr/>
        </p:nvSpPr>
        <p:spPr>
          <a:xfrm>
            <a:off x="9299448"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0.048</a:t>
            </a:r>
            <a:endParaRPr lang="en-US" sz="800" dirty="0"/>
          </a:p>
        </p:txBody>
      </p:sp>
      <p:sp>
        <p:nvSpPr>
          <p:cNvPr id="112" name="Text 108"/>
          <p:cNvSpPr/>
          <p:nvPr/>
        </p:nvSpPr>
        <p:spPr>
          <a:xfrm>
            <a:off x="9692640"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0.039</a:t>
            </a:r>
            <a:endParaRPr lang="en-US" sz="800" dirty="0"/>
          </a:p>
        </p:txBody>
      </p:sp>
      <p:sp>
        <p:nvSpPr>
          <p:cNvPr id="113" name="Text 109"/>
          <p:cNvSpPr/>
          <p:nvPr/>
        </p:nvSpPr>
        <p:spPr>
          <a:xfrm>
            <a:off x="10085832"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0.032</a:t>
            </a:r>
            <a:endParaRPr lang="en-US" sz="800" dirty="0"/>
          </a:p>
        </p:txBody>
      </p:sp>
      <p:sp>
        <p:nvSpPr>
          <p:cNvPr id="114" name="Text 110"/>
          <p:cNvSpPr/>
          <p:nvPr/>
        </p:nvSpPr>
        <p:spPr>
          <a:xfrm>
            <a:off x="10479024"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0.028</a:t>
            </a:r>
            <a:endParaRPr lang="en-US" sz="800" dirty="0"/>
          </a:p>
        </p:txBody>
      </p:sp>
      <p:sp>
        <p:nvSpPr>
          <p:cNvPr id="115" name="Text 111"/>
          <p:cNvSpPr/>
          <p:nvPr/>
        </p:nvSpPr>
        <p:spPr>
          <a:xfrm>
            <a:off x="10872216"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0.024</a:t>
            </a:r>
            <a:endParaRPr lang="en-US" sz="800" dirty="0"/>
          </a:p>
        </p:txBody>
      </p:sp>
      <p:sp>
        <p:nvSpPr>
          <p:cNvPr id="116" name="Text 112"/>
          <p:cNvSpPr/>
          <p:nvPr/>
        </p:nvSpPr>
        <p:spPr>
          <a:xfrm>
            <a:off x="11265408" y="2670048"/>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0.022</a:t>
            </a:r>
            <a:endParaRPr lang="en-US" sz="800" dirty="0"/>
          </a:p>
        </p:txBody>
      </p:sp>
      <p:sp>
        <p:nvSpPr>
          <p:cNvPr id="117" name="Text 113"/>
          <p:cNvSpPr/>
          <p:nvPr/>
        </p:nvSpPr>
        <p:spPr>
          <a:xfrm>
            <a:off x="2468880" y="2962656"/>
            <a:ext cx="640080" cy="274320"/>
          </a:xfrm>
          <a:prstGeom prst="rect">
            <a:avLst/>
          </a:prstGeom>
          <a:noFill/>
          <a:ln/>
        </p:spPr>
        <p:txBody>
          <a:bodyPr wrap="square" lIns="0" tIns="0" rIns="0" bIns="0" rtlCol="0" anchor="ctr"/>
          <a:lstStyle/>
          <a:p>
            <a:pPr indent="0" marL="0">
              <a:buNone/>
            </a:pPr>
            <a:r>
              <a:rPr lang="en-US" sz="1000" b="1" dirty="0">
                <a:solidFill>
                  <a:srgbClr val="3F3E42"/>
                </a:solidFill>
                <a:latin typeface="Arial" pitchFamily="34" charset="0"/>
                <a:ea typeface="Arial" pitchFamily="34" charset="-122"/>
                <a:cs typeface="Arial" pitchFamily="34" charset="-120"/>
              </a:rPr>
              <a:t>R-21</a:t>
            </a:r>
            <a:endParaRPr lang="en-US" sz="1000" dirty="0"/>
          </a:p>
        </p:txBody>
      </p:sp>
      <p:sp>
        <p:nvSpPr>
          <p:cNvPr id="118" name="Text 114"/>
          <p:cNvSpPr/>
          <p:nvPr/>
        </p:nvSpPr>
        <p:spPr>
          <a:xfrm>
            <a:off x="3794760"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0.142</a:t>
            </a:r>
            <a:endParaRPr lang="en-US" sz="800" dirty="0"/>
          </a:p>
        </p:txBody>
      </p:sp>
      <p:sp>
        <p:nvSpPr>
          <p:cNvPr id="119" name="Text 115"/>
          <p:cNvSpPr/>
          <p:nvPr/>
        </p:nvSpPr>
        <p:spPr>
          <a:xfrm>
            <a:off x="4187952"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0.124</a:t>
            </a:r>
            <a:endParaRPr lang="en-US" sz="800" dirty="0"/>
          </a:p>
        </p:txBody>
      </p:sp>
      <p:sp>
        <p:nvSpPr>
          <p:cNvPr id="120" name="Text 116"/>
          <p:cNvSpPr/>
          <p:nvPr/>
        </p:nvSpPr>
        <p:spPr>
          <a:xfrm>
            <a:off x="4581144"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0.110</a:t>
            </a:r>
            <a:endParaRPr lang="en-US" sz="800" dirty="0"/>
          </a:p>
        </p:txBody>
      </p:sp>
      <p:sp>
        <p:nvSpPr>
          <p:cNvPr id="121" name="Text 117"/>
          <p:cNvSpPr/>
          <p:nvPr/>
        </p:nvSpPr>
        <p:spPr>
          <a:xfrm>
            <a:off x="4974336"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0.099</a:t>
            </a:r>
            <a:endParaRPr lang="en-US" sz="800" dirty="0"/>
          </a:p>
        </p:txBody>
      </p:sp>
      <p:sp>
        <p:nvSpPr>
          <p:cNvPr id="122" name="Text 118"/>
          <p:cNvSpPr/>
          <p:nvPr/>
        </p:nvSpPr>
        <p:spPr>
          <a:xfrm>
            <a:off x="5367528"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0.090</a:t>
            </a:r>
            <a:endParaRPr lang="en-US" sz="800" dirty="0"/>
          </a:p>
        </p:txBody>
      </p:sp>
      <p:sp>
        <p:nvSpPr>
          <p:cNvPr id="123" name="Text 119"/>
          <p:cNvSpPr/>
          <p:nvPr/>
        </p:nvSpPr>
        <p:spPr>
          <a:xfrm>
            <a:off x="5760720"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0.083</a:t>
            </a:r>
            <a:endParaRPr lang="en-US" sz="800" dirty="0"/>
          </a:p>
        </p:txBody>
      </p:sp>
      <p:sp>
        <p:nvSpPr>
          <p:cNvPr id="124" name="Text 120"/>
          <p:cNvSpPr/>
          <p:nvPr/>
        </p:nvSpPr>
        <p:spPr>
          <a:xfrm>
            <a:off x="6153912"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0.077</a:t>
            </a:r>
            <a:endParaRPr lang="en-US" sz="800" dirty="0"/>
          </a:p>
        </p:txBody>
      </p:sp>
      <p:sp>
        <p:nvSpPr>
          <p:cNvPr id="125" name="Text 121"/>
          <p:cNvSpPr/>
          <p:nvPr/>
        </p:nvSpPr>
        <p:spPr>
          <a:xfrm>
            <a:off x="6547104"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0.071</a:t>
            </a:r>
            <a:endParaRPr lang="en-US" sz="800" dirty="0"/>
          </a:p>
        </p:txBody>
      </p:sp>
      <p:sp>
        <p:nvSpPr>
          <p:cNvPr id="126" name="Text 122"/>
          <p:cNvSpPr/>
          <p:nvPr/>
        </p:nvSpPr>
        <p:spPr>
          <a:xfrm>
            <a:off x="6940296"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0.066</a:t>
            </a:r>
            <a:endParaRPr lang="en-US" sz="800" dirty="0"/>
          </a:p>
        </p:txBody>
      </p:sp>
      <p:sp>
        <p:nvSpPr>
          <p:cNvPr id="127" name="Text 123"/>
          <p:cNvSpPr/>
          <p:nvPr/>
        </p:nvSpPr>
        <p:spPr>
          <a:xfrm>
            <a:off x="7333488"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0.062</a:t>
            </a:r>
            <a:endParaRPr lang="en-US" sz="800" dirty="0"/>
          </a:p>
        </p:txBody>
      </p:sp>
      <p:sp>
        <p:nvSpPr>
          <p:cNvPr id="128" name="Text 124"/>
          <p:cNvSpPr/>
          <p:nvPr/>
        </p:nvSpPr>
        <p:spPr>
          <a:xfrm>
            <a:off x="7726680"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0.059</a:t>
            </a:r>
            <a:endParaRPr lang="en-US" sz="800" dirty="0"/>
          </a:p>
        </p:txBody>
      </p:sp>
      <p:sp>
        <p:nvSpPr>
          <p:cNvPr id="129" name="Text 125"/>
          <p:cNvSpPr/>
          <p:nvPr/>
        </p:nvSpPr>
        <p:spPr>
          <a:xfrm>
            <a:off x="8119872"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0.055</a:t>
            </a:r>
            <a:endParaRPr lang="en-US" sz="800" dirty="0"/>
          </a:p>
        </p:txBody>
      </p:sp>
      <p:sp>
        <p:nvSpPr>
          <p:cNvPr id="130" name="Text 126"/>
          <p:cNvSpPr/>
          <p:nvPr/>
        </p:nvSpPr>
        <p:spPr>
          <a:xfrm>
            <a:off x="8513064"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0.052</a:t>
            </a:r>
            <a:endParaRPr lang="en-US" sz="800" dirty="0"/>
          </a:p>
        </p:txBody>
      </p:sp>
      <p:sp>
        <p:nvSpPr>
          <p:cNvPr id="131" name="Text 127"/>
          <p:cNvSpPr/>
          <p:nvPr/>
        </p:nvSpPr>
        <p:spPr>
          <a:xfrm>
            <a:off x="8906256"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0.050</a:t>
            </a:r>
            <a:endParaRPr lang="en-US" sz="800" dirty="0"/>
          </a:p>
        </p:txBody>
      </p:sp>
      <p:sp>
        <p:nvSpPr>
          <p:cNvPr id="132" name="Text 128"/>
          <p:cNvSpPr/>
          <p:nvPr/>
        </p:nvSpPr>
        <p:spPr>
          <a:xfrm>
            <a:off x="9299448"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0.048</a:t>
            </a:r>
            <a:endParaRPr lang="en-US" sz="800" dirty="0"/>
          </a:p>
        </p:txBody>
      </p:sp>
      <p:sp>
        <p:nvSpPr>
          <p:cNvPr id="133" name="Text 129"/>
          <p:cNvSpPr/>
          <p:nvPr/>
        </p:nvSpPr>
        <p:spPr>
          <a:xfrm>
            <a:off x="9692640"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0.038</a:t>
            </a:r>
            <a:endParaRPr lang="en-US" sz="800" dirty="0"/>
          </a:p>
        </p:txBody>
      </p:sp>
      <p:sp>
        <p:nvSpPr>
          <p:cNvPr id="134" name="Text 130"/>
          <p:cNvSpPr/>
          <p:nvPr/>
        </p:nvSpPr>
        <p:spPr>
          <a:xfrm>
            <a:off x="10085832"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0.032</a:t>
            </a:r>
            <a:endParaRPr lang="en-US" sz="800" dirty="0"/>
          </a:p>
        </p:txBody>
      </p:sp>
      <p:sp>
        <p:nvSpPr>
          <p:cNvPr id="135" name="Text 131"/>
          <p:cNvSpPr/>
          <p:nvPr/>
        </p:nvSpPr>
        <p:spPr>
          <a:xfrm>
            <a:off x="10479024"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0.028</a:t>
            </a:r>
            <a:endParaRPr lang="en-US" sz="800" dirty="0"/>
          </a:p>
        </p:txBody>
      </p:sp>
      <p:sp>
        <p:nvSpPr>
          <p:cNvPr id="136" name="Text 132"/>
          <p:cNvSpPr/>
          <p:nvPr/>
        </p:nvSpPr>
        <p:spPr>
          <a:xfrm>
            <a:off x="10872216"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0.024</a:t>
            </a:r>
            <a:endParaRPr lang="en-US" sz="800" dirty="0"/>
          </a:p>
        </p:txBody>
      </p:sp>
      <p:sp>
        <p:nvSpPr>
          <p:cNvPr id="137" name="Text 133"/>
          <p:cNvSpPr/>
          <p:nvPr/>
        </p:nvSpPr>
        <p:spPr>
          <a:xfrm>
            <a:off x="11265408" y="2962656"/>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0.022</a:t>
            </a:r>
            <a:endParaRPr lang="en-US" sz="800" dirty="0"/>
          </a:p>
        </p:txBody>
      </p:sp>
      <p:sp>
        <p:nvSpPr>
          <p:cNvPr id="138" name="Text 134"/>
          <p:cNvSpPr/>
          <p:nvPr/>
        </p:nvSpPr>
        <p:spPr>
          <a:xfrm>
            <a:off x="2468880" y="3255264"/>
            <a:ext cx="640080" cy="274320"/>
          </a:xfrm>
          <a:prstGeom prst="rect">
            <a:avLst/>
          </a:prstGeom>
          <a:noFill/>
          <a:ln/>
        </p:spPr>
        <p:txBody>
          <a:bodyPr wrap="square" lIns="0" tIns="0" rIns="0" bIns="0" rtlCol="0" anchor="ctr"/>
          <a:lstStyle/>
          <a:p>
            <a:pPr indent="0" marL="0">
              <a:buNone/>
            </a:pPr>
            <a:r>
              <a:rPr lang="en-US" sz="1000" b="1" dirty="0">
                <a:solidFill>
                  <a:srgbClr val="3F3E42"/>
                </a:solidFill>
                <a:latin typeface="Arial" pitchFamily="34" charset="0"/>
                <a:ea typeface="Arial" pitchFamily="34" charset="-122"/>
                <a:cs typeface="Arial" pitchFamily="34" charset="-120"/>
              </a:rPr>
              <a:t>R-25</a:t>
            </a:r>
            <a:endParaRPr lang="en-US" sz="1000" dirty="0"/>
          </a:p>
        </p:txBody>
      </p:sp>
      <p:sp>
        <p:nvSpPr>
          <p:cNvPr id="139" name="Text 135"/>
          <p:cNvSpPr/>
          <p:nvPr/>
        </p:nvSpPr>
        <p:spPr>
          <a:xfrm>
            <a:off x="3794760"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0.137</a:t>
            </a:r>
            <a:endParaRPr lang="en-US" sz="800" dirty="0"/>
          </a:p>
        </p:txBody>
      </p:sp>
      <p:sp>
        <p:nvSpPr>
          <p:cNvPr id="140" name="Text 136"/>
          <p:cNvSpPr/>
          <p:nvPr/>
        </p:nvSpPr>
        <p:spPr>
          <a:xfrm>
            <a:off x="4187952"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0.121</a:t>
            </a:r>
            <a:endParaRPr lang="en-US" sz="800" dirty="0"/>
          </a:p>
        </p:txBody>
      </p:sp>
      <p:sp>
        <p:nvSpPr>
          <p:cNvPr id="141" name="Text 137"/>
          <p:cNvSpPr/>
          <p:nvPr/>
        </p:nvSpPr>
        <p:spPr>
          <a:xfrm>
            <a:off x="4581144"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0.108</a:t>
            </a:r>
            <a:endParaRPr lang="en-US" sz="800" dirty="0"/>
          </a:p>
        </p:txBody>
      </p:sp>
      <p:sp>
        <p:nvSpPr>
          <p:cNvPr id="142" name="Text 138"/>
          <p:cNvSpPr/>
          <p:nvPr/>
        </p:nvSpPr>
        <p:spPr>
          <a:xfrm>
            <a:off x="4974336"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0.097</a:t>
            </a:r>
            <a:endParaRPr lang="en-US" sz="800" dirty="0"/>
          </a:p>
        </p:txBody>
      </p:sp>
      <p:sp>
        <p:nvSpPr>
          <p:cNvPr id="143" name="Text 139"/>
          <p:cNvSpPr/>
          <p:nvPr/>
        </p:nvSpPr>
        <p:spPr>
          <a:xfrm>
            <a:off x="5367528"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0.089</a:t>
            </a:r>
            <a:endParaRPr lang="en-US" sz="800" dirty="0"/>
          </a:p>
        </p:txBody>
      </p:sp>
      <p:sp>
        <p:nvSpPr>
          <p:cNvPr id="144" name="Text 140"/>
          <p:cNvSpPr/>
          <p:nvPr/>
        </p:nvSpPr>
        <p:spPr>
          <a:xfrm>
            <a:off x="5760720"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0.081</a:t>
            </a:r>
            <a:endParaRPr lang="en-US" sz="800" dirty="0"/>
          </a:p>
        </p:txBody>
      </p:sp>
      <p:sp>
        <p:nvSpPr>
          <p:cNvPr id="145" name="Text 141"/>
          <p:cNvSpPr/>
          <p:nvPr/>
        </p:nvSpPr>
        <p:spPr>
          <a:xfrm>
            <a:off x="6153912"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0.075</a:t>
            </a:r>
            <a:endParaRPr lang="en-US" sz="800" dirty="0"/>
          </a:p>
        </p:txBody>
      </p:sp>
      <p:sp>
        <p:nvSpPr>
          <p:cNvPr id="146" name="Text 142"/>
          <p:cNvSpPr/>
          <p:nvPr/>
        </p:nvSpPr>
        <p:spPr>
          <a:xfrm>
            <a:off x="6547104"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0.070</a:t>
            </a:r>
            <a:endParaRPr lang="en-US" sz="800" dirty="0"/>
          </a:p>
        </p:txBody>
      </p:sp>
      <p:sp>
        <p:nvSpPr>
          <p:cNvPr id="147" name="Text 143"/>
          <p:cNvSpPr/>
          <p:nvPr/>
        </p:nvSpPr>
        <p:spPr>
          <a:xfrm>
            <a:off x="6940296"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0.065</a:t>
            </a:r>
            <a:endParaRPr lang="en-US" sz="800" dirty="0"/>
          </a:p>
        </p:txBody>
      </p:sp>
      <p:sp>
        <p:nvSpPr>
          <p:cNvPr id="148" name="Text 144"/>
          <p:cNvSpPr/>
          <p:nvPr/>
        </p:nvSpPr>
        <p:spPr>
          <a:xfrm>
            <a:off x="7333488"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0.061</a:t>
            </a:r>
            <a:endParaRPr lang="en-US" sz="800" dirty="0"/>
          </a:p>
        </p:txBody>
      </p:sp>
      <p:sp>
        <p:nvSpPr>
          <p:cNvPr id="149" name="Text 145"/>
          <p:cNvSpPr/>
          <p:nvPr/>
        </p:nvSpPr>
        <p:spPr>
          <a:xfrm>
            <a:off x="7726680"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0.058</a:t>
            </a:r>
            <a:endParaRPr lang="en-US" sz="800" dirty="0"/>
          </a:p>
        </p:txBody>
      </p:sp>
      <p:sp>
        <p:nvSpPr>
          <p:cNvPr id="150" name="Text 146"/>
          <p:cNvSpPr/>
          <p:nvPr/>
        </p:nvSpPr>
        <p:spPr>
          <a:xfrm>
            <a:off x="8119872"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0.055</a:t>
            </a:r>
            <a:endParaRPr lang="en-US" sz="800" dirty="0"/>
          </a:p>
        </p:txBody>
      </p:sp>
      <p:sp>
        <p:nvSpPr>
          <p:cNvPr id="151" name="Text 147"/>
          <p:cNvSpPr/>
          <p:nvPr/>
        </p:nvSpPr>
        <p:spPr>
          <a:xfrm>
            <a:off x="8513064"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0.052</a:t>
            </a:r>
            <a:endParaRPr lang="en-US" sz="800" dirty="0"/>
          </a:p>
        </p:txBody>
      </p:sp>
      <p:sp>
        <p:nvSpPr>
          <p:cNvPr id="152" name="Text 148"/>
          <p:cNvSpPr/>
          <p:nvPr/>
        </p:nvSpPr>
        <p:spPr>
          <a:xfrm>
            <a:off x="8906256"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0.049</a:t>
            </a:r>
            <a:endParaRPr lang="en-US" sz="800" dirty="0"/>
          </a:p>
        </p:txBody>
      </p:sp>
      <p:sp>
        <p:nvSpPr>
          <p:cNvPr id="153" name="Text 149"/>
          <p:cNvSpPr/>
          <p:nvPr/>
        </p:nvSpPr>
        <p:spPr>
          <a:xfrm>
            <a:off x="9299448"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0.047</a:t>
            </a:r>
            <a:endParaRPr lang="en-US" sz="800" dirty="0"/>
          </a:p>
        </p:txBody>
      </p:sp>
      <p:sp>
        <p:nvSpPr>
          <p:cNvPr id="154" name="Text 150"/>
          <p:cNvSpPr/>
          <p:nvPr/>
        </p:nvSpPr>
        <p:spPr>
          <a:xfrm>
            <a:off x="9692640"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0.038</a:t>
            </a:r>
            <a:endParaRPr lang="en-US" sz="800" dirty="0"/>
          </a:p>
        </p:txBody>
      </p:sp>
      <p:sp>
        <p:nvSpPr>
          <p:cNvPr id="155" name="Text 151"/>
          <p:cNvSpPr/>
          <p:nvPr/>
        </p:nvSpPr>
        <p:spPr>
          <a:xfrm>
            <a:off x="10085832"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0.032</a:t>
            </a:r>
            <a:endParaRPr lang="en-US" sz="800" dirty="0"/>
          </a:p>
        </p:txBody>
      </p:sp>
      <p:sp>
        <p:nvSpPr>
          <p:cNvPr id="156" name="Text 152"/>
          <p:cNvSpPr/>
          <p:nvPr/>
        </p:nvSpPr>
        <p:spPr>
          <a:xfrm>
            <a:off x="10479024"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0.028</a:t>
            </a:r>
            <a:endParaRPr lang="en-US" sz="800" dirty="0"/>
          </a:p>
        </p:txBody>
      </p:sp>
      <p:sp>
        <p:nvSpPr>
          <p:cNvPr id="157" name="Text 153"/>
          <p:cNvSpPr/>
          <p:nvPr/>
        </p:nvSpPr>
        <p:spPr>
          <a:xfrm>
            <a:off x="10872216"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0.024</a:t>
            </a:r>
            <a:endParaRPr lang="en-US" sz="800" dirty="0"/>
          </a:p>
        </p:txBody>
      </p:sp>
      <p:sp>
        <p:nvSpPr>
          <p:cNvPr id="158" name="Text 154"/>
          <p:cNvSpPr/>
          <p:nvPr/>
        </p:nvSpPr>
        <p:spPr>
          <a:xfrm>
            <a:off x="11265408" y="3255264"/>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0.022</a:t>
            </a:r>
            <a:endParaRPr lang="en-US" sz="800" dirty="0"/>
          </a:p>
        </p:txBody>
      </p:sp>
      <p:sp>
        <p:nvSpPr>
          <p:cNvPr id="159" name="Text 155"/>
          <p:cNvSpPr/>
          <p:nvPr/>
        </p:nvSpPr>
        <p:spPr>
          <a:xfrm>
            <a:off x="2468880" y="3547872"/>
            <a:ext cx="640080" cy="274320"/>
          </a:xfrm>
          <a:prstGeom prst="rect">
            <a:avLst/>
          </a:prstGeom>
          <a:noFill/>
          <a:ln/>
        </p:spPr>
        <p:txBody>
          <a:bodyPr wrap="square" lIns="0" tIns="0" rIns="0" bIns="0" rtlCol="0" anchor="ctr"/>
          <a:lstStyle/>
          <a:p>
            <a:pPr indent="0" marL="0">
              <a:buNone/>
            </a:pPr>
            <a:r>
              <a:rPr lang="en-US" sz="1000" b="1" dirty="0">
                <a:solidFill>
                  <a:srgbClr val="3F3E42"/>
                </a:solidFill>
                <a:latin typeface="Arial" pitchFamily="34" charset="0"/>
                <a:ea typeface="Arial" pitchFamily="34" charset="-122"/>
                <a:cs typeface="Arial" pitchFamily="34" charset="-120"/>
              </a:rPr>
              <a:t>R-30</a:t>
            </a:r>
            <a:endParaRPr lang="en-US" sz="1000" dirty="0"/>
          </a:p>
        </p:txBody>
      </p:sp>
      <p:sp>
        <p:nvSpPr>
          <p:cNvPr id="160" name="Text 156"/>
          <p:cNvSpPr/>
          <p:nvPr/>
        </p:nvSpPr>
        <p:spPr>
          <a:xfrm>
            <a:off x="3794760"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0.133</a:t>
            </a:r>
            <a:endParaRPr lang="en-US" sz="800" dirty="0"/>
          </a:p>
        </p:txBody>
      </p:sp>
      <p:sp>
        <p:nvSpPr>
          <p:cNvPr id="161" name="Text 157"/>
          <p:cNvSpPr/>
          <p:nvPr/>
        </p:nvSpPr>
        <p:spPr>
          <a:xfrm>
            <a:off x="4187952"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0.117</a:t>
            </a:r>
            <a:endParaRPr lang="en-US" sz="800" dirty="0"/>
          </a:p>
        </p:txBody>
      </p:sp>
      <p:sp>
        <p:nvSpPr>
          <p:cNvPr id="162" name="Text 158"/>
          <p:cNvSpPr/>
          <p:nvPr/>
        </p:nvSpPr>
        <p:spPr>
          <a:xfrm>
            <a:off x="4581144"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0.105</a:t>
            </a:r>
            <a:endParaRPr lang="en-US" sz="800" dirty="0"/>
          </a:p>
        </p:txBody>
      </p:sp>
      <p:sp>
        <p:nvSpPr>
          <p:cNvPr id="163" name="Text 159"/>
          <p:cNvSpPr/>
          <p:nvPr/>
        </p:nvSpPr>
        <p:spPr>
          <a:xfrm>
            <a:off x="4974336"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0.095</a:t>
            </a:r>
            <a:endParaRPr lang="en-US" sz="800" dirty="0"/>
          </a:p>
        </p:txBody>
      </p:sp>
      <p:sp>
        <p:nvSpPr>
          <p:cNvPr id="164" name="Text 160"/>
          <p:cNvSpPr/>
          <p:nvPr/>
        </p:nvSpPr>
        <p:spPr>
          <a:xfrm>
            <a:off x="5367528"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0.087</a:t>
            </a:r>
            <a:endParaRPr lang="en-US" sz="800" dirty="0"/>
          </a:p>
        </p:txBody>
      </p:sp>
      <p:sp>
        <p:nvSpPr>
          <p:cNvPr id="165" name="Text 161"/>
          <p:cNvSpPr/>
          <p:nvPr/>
        </p:nvSpPr>
        <p:spPr>
          <a:xfrm>
            <a:off x="5760720"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0.080</a:t>
            </a:r>
            <a:endParaRPr lang="en-US" sz="800" dirty="0"/>
          </a:p>
        </p:txBody>
      </p:sp>
      <p:sp>
        <p:nvSpPr>
          <p:cNvPr id="166" name="Text 162"/>
          <p:cNvSpPr/>
          <p:nvPr/>
        </p:nvSpPr>
        <p:spPr>
          <a:xfrm>
            <a:off x="6153912"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0.074</a:t>
            </a:r>
            <a:endParaRPr lang="en-US" sz="800" dirty="0"/>
          </a:p>
        </p:txBody>
      </p:sp>
      <p:sp>
        <p:nvSpPr>
          <p:cNvPr id="167" name="Text 163"/>
          <p:cNvSpPr/>
          <p:nvPr/>
        </p:nvSpPr>
        <p:spPr>
          <a:xfrm>
            <a:off x="6547104"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0.069</a:t>
            </a:r>
            <a:endParaRPr lang="en-US" sz="800" dirty="0"/>
          </a:p>
        </p:txBody>
      </p:sp>
      <p:sp>
        <p:nvSpPr>
          <p:cNvPr id="168" name="Text 164"/>
          <p:cNvSpPr/>
          <p:nvPr/>
        </p:nvSpPr>
        <p:spPr>
          <a:xfrm>
            <a:off x="6940296"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0.064</a:t>
            </a:r>
            <a:endParaRPr lang="en-US" sz="800" dirty="0"/>
          </a:p>
        </p:txBody>
      </p:sp>
      <p:sp>
        <p:nvSpPr>
          <p:cNvPr id="169" name="Text 165"/>
          <p:cNvSpPr/>
          <p:nvPr/>
        </p:nvSpPr>
        <p:spPr>
          <a:xfrm>
            <a:off x="7333488"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0.060</a:t>
            </a:r>
            <a:endParaRPr lang="en-US" sz="800" dirty="0"/>
          </a:p>
        </p:txBody>
      </p:sp>
      <p:sp>
        <p:nvSpPr>
          <p:cNvPr id="170" name="Text 166"/>
          <p:cNvSpPr/>
          <p:nvPr/>
        </p:nvSpPr>
        <p:spPr>
          <a:xfrm>
            <a:off x="7726680"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0.057</a:t>
            </a:r>
            <a:endParaRPr lang="en-US" sz="800" dirty="0"/>
          </a:p>
        </p:txBody>
      </p:sp>
      <p:sp>
        <p:nvSpPr>
          <p:cNvPr id="171" name="Text 167"/>
          <p:cNvSpPr/>
          <p:nvPr/>
        </p:nvSpPr>
        <p:spPr>
          <a:xfrm>
            <a:off x="8119872"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0.054</a:t>
            </a:r>
            <a:endParaRPr lang="en-US" sz="800" dirty="0"/>
          </a:p>
        </p:txBody>
      </p:sp>
      <p:sp>
        <p:nvSpPr>
          <p:cNvPr id="172" name="Text 168"/>
          <p:cNvSpPr/>
          <p:nvPr/>
        </p:nvSpPr>
        <p:spPr>
          <a:xfrm>
            <a:off x="8513064"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0.051</a:t>
            </a:r>
            <a:endParaRPr lang="en-US" sz="800" dirty="0"/>
          </a:p>
        </p:txBody>
      </p:sp>
      <p:sp>
        <p:nvSpPr>
          <p:cNvPr id="173" name="Text 169"/>
          <p:cNvSpPr/>
          <p:nvPr/>
        </p:nvSpPr>
        <p:spPr>
          <a:xfrm>
            <a:off x="8906256"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0.049</a:t>
            </a:r>
            <a:endParaRPr lang="en-US" sz="800" dirty="0"/>
          </a:p>
        </p:txBody>
      </p:sp>
      <p:sp>
        <p:nvSpPr>
          <p:cNvPr id="174" name="Text 170"/>
          <p:cNvSpPr/>
          <p:nvPr/>
        </p:nvSpPr>
        <p:spPr>
          <a:xfrm>
            <a:off x="9299448"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0.046</a:t>
            </a:r>
            <a:endParaRPr lang="en-US" sz="800" dirty="0"/>
          </a:p>
        </p:txBody>
      </p:sp>
      <p:sp>
        <p:nvSpPr>
          <p:cNvPr id="175" name="Text 171"/>
          <p:cNvSpPr/>
          <p:nvPr/>
        </p:nvSpPr>
        <p:spPr>
          <a:xfrm>
            <a:off x="9692640"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0.038</a:t>
            </a:r>
            <a:endParaRPr lang="en-US" sz="800" dirty="0"/>
          </a:p>
        </p:txBody>
      </p:sp>
      <p:sp>
        <p:nvSpPr>
          <p:cNvPr id="176" name="Text 172"/>
          <p:cNvSpPr/>
          <p:nvPr/>
        </p:nvSpPr>
        <p:spPr>
          <a:xfrm>
            <a:off x="10085832"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0.032</a:t>
            </a:r>
            <a:endParaRPr lang="en-US" sz="800" dirty="0"/>
          </a:p>
        </p:txBody>
      </p:sp>
      <p:sp>
        <p:nvSpPr>
          <p:cNvPr id="177" name="Text 173"/>
          <p:cNvSpPr/>
          <p:nvPr/>
        </p:nvSpPr>
        <p:spPr>
          <a:xfrm>
            <a:off x="10479024"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0.027</a:t>
            </a:r>
            <a:endParaRPr lang="en-US" sz="800" dirty="0"/>
          </a:p>
        </p:txBody>
      </p:sp>
      <p:sp>
        <p:nvSpPr>
          <p:cNvPr id="178" name="Text 174"/>
          <p:cNvSpPr/>
          <p:nvPr/>
        </p:nvSpPr>
        <p:spPr>
          <a:xfrm>
            <a:off x="10872216"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0.024</a:t>
            </a:r>
            <a:endParaRPr lang="en-US" sz="800" dirty="0"/>
          </a:p>
        </p:txBody>
      </p:sp>
      <p:sp>
        <p:nvSpPr>
          <p:cNvPr id="179" name="Text 175"/>
          <p:cNvSpPr/>
          <p:nvPr/>
        </p:nvSpPr>
        <p:spPr>
          <a:xfrm>
            <a:off x="11265408" y="3547872"/>
            <a:ext cx="384048" cy="274320"/>
          </a:xfrm>
          <a:prstGeom prst="rect">
            <a:avLst/>
          </a:prstGeom>
          <a:noFill/>
          <a:ln/>
        </p:spPr>
        <p:txBody>
          <a:bodyPr wrap="square" lIns="0" tIns="0" rIns="0" bIns="0" rtlCol="0" anchor="ctr"/>
          <a:lstStyle/>
          <a:p>
            <a:pPr algn="ctr" indent="0" marL="0">
              <a:buNone/>
            </a:pPr>
            <a:r>
              <a:rPr lang="en-US" sz="800" dirty="0">
                <a:solidFill>
                  <a:srgbClr val="5A585C"/>
                </a:solidFill>
                <a:latin typeface="Arial" pitchFamily="34" charset="0"/>
                <a:ea typeface="Arial" pitchFamily="34" charset="-122"/>
                <a:cs typeface="Arial" pitchFamily="34" charset="-120"/>
              </a:rPr>
              <a:t>0.021</a:t>
            </a:r>
            <a:endParaRPr lang="en-US" sz="800" dirty="0"/>
          </a:p>
        </p:txBody>
      </p:sp>
      <p:sp>
        <p:nvSpPr>
          <p:cNvPr id="180" name="Text 176"/>
          <p:cNvSpPr/>
          <p:nvPr/>
        </p:nvSpPr>
        <p:spPr>
          <a:xfrm>
            <a:off x="8778240" y="3913632"/>
            <a:ext cx="2926080" cy="256032"/>
          </a:xfrm>
          <a:prstGeom prst="rect">
            <a:avLst/>
          </a:prstGeom>
          <a:noFill/>
          <a:ln/>
        </p:spPr>
        <p:txBody>
          <a:bodyPr wrap="square" lIns="0" tIns="0" rIns="0" bIns="0" rtlCol="0" anchor="t"/>
          <a:lstStyle/>
          <a:p>
            <a:pPr algn="r" indent="0" marL="0">
              <a:buNone/>
            </a:pPr>
            <a:r>
              <a:rPr lang="en-US" sz="1200" b="1" dirty="0">
                <a:solidFill>
                  <a:srgbClr val="D2051E"/>
                </a:solidFill>
                <a:latin typeface="Arial" pitchFamily="34" charset="0"/>
                <a:ea typeface="Arial" pitchFamily="34" charset="-122"/>
                <a:cs typeface="Arial" pitchFamily="34" charset="-120"/>
              </a:rPr>
              <a:t>Selected lookup:  U0 = 0.045</a:t>
            </a:r>
            <a:endParaRPr lang="en-US" sz="1200" dirty="0"/>
          </a:p>
        </p:txBody>
      </p:sp>
      <p:sp>
        <p:nvSpPr>
          <p:cNvPr id="181" name="Shape 177"/>
          <p:cNvSpPr/>
          <p:nvPr/>
        </p:nvSpPr>
        <p:spPr>
          <a:xfrm>
            <a:off x="2377440" y="4160520"/>
            <a:ext cx="4434840" cy="1051560"/>
          </a:xfrm>
          <a:prstGeom prst="roundRect">
            <a:avLst>
              <a:gd name="adj" fmla="val 6957"/>
            </a:avLst>
          </a:prstGeom>
          <a:solidFill>
            <a:srgbClr val="F7F7F7"/>
          </a:solidFill>
          <a:ln w="12700">
            <a:solidFill>
              <a:srgbClr val="333333"/>
            </a:solidFill>
            <a:prstDash val="solid"/>
          </a:ln>
        </p:spPr>
      </p:sp>
      <p:sp>
        <p:nvSpPr>
          <p:cNvPr id="182" name="Text 178"/>
          <p:cNvSpPr/>
          <p:nvPr/>
        </p:nvSpPr>
        <p:spPr>
          <a:xfrm>
            <a:off x="2514600" y="4224528"/>
            <a:ext cx="4160520" cy="219456"/>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Results via ASHRAE Table A3.3.3.1</a:t>
            </a:r>
            <a:endParaRPr lang="en-US" sz="1200" dirty="0"/>
          </a:p>
        </p:txBody>
      </p:sp>
      <p:sp>
        <p:nvSpPr>
          <p:cNvPr id="183" name="Text 179"/>
          <p:cNvSpPr/>
          <p:nvPr/>
        </p:nvSpPr>
        <p:spPr>
          <a:xfrm>
            <a:off x="2514600" y="4462272"/>
            <a:ext cx="4160520" cy="594360"/>
          </a:xfrm>
          <a:prstGeom prst="rect">
            <a:avLst/>
          </a:prstGeom>
          <a:noFill/>
          <a:ln/>
        </p:spPr>
        <p:txBody>
          <a:bodyPr wrap="square" lIns="0" tIns="0" rIns="0" bIns="0" rtlCol="0" anchor="t"/>
          <a:lstStyle/>
          <a:p>
            <a:pPr algn="ctr" indent="0" marL="0">
              <a:buNone/>
            </a:pPr>
            <a:r>
              <a:rPr lang="en-US" sz="2800" b="1" dirty="0">
                <a:solidFill>
                  <a:srgbClr val="3F3E42"/>
                </a:solidFill>
                <a:latin typeface="Arial" pitchFamily="34" charset="0"/>
                <a:ea typeface="Arial" pitchFamily="34" charset="-122"/>
                <a:cs typeface="Arial" pitchFamily="34" charset="-120"/>
              </a:rPr>
              <a:t>U0 = 0.045</a:t>
            </a:r>
            <a:endParaRPr lang="en-US" sz="2800" dirty="0"/>
          </a:p>
        </p:txBody>
      </p:sp>
      <p:sp>
        <p:nvSpPr>
          <p:cNvPr id="184" name="Shape 180"/>
          <p:cNvSpPr/>
          <p:nvPr/>
        </p:nvSpPr>
        <p:spPr>
          <a:xfrm>
            <a:off x="6949440" y="4160520"/>
            <a:ext cx="4892040" cy="1051560"/>
          </a:xfrm>
          <a:prstGeom prst="roundRect">
            <a:avLst>
              <a:gd name="adj" fmla="val 6957"/>
            </a:avLst>
          </a:prstGeom>
          <a:solidFill>
            <a:srgbClr val="F7F7F7"/>
          </a:solidFill>
          <a:ln w="12700">
            <a:solidFill>
              <a:srgbClr val="333333"/>
            </a:solidFill>
            <a:prstDash val="solid"/>
          </a:ln>
        </p:spPr>
      </p:sp>
      <p:sp>
        <p:nvSpPr>
          <p:cNvPr id="185" name="Text 181"/>
          <p:cNvSpPr/>
          <p:nvPr/>
        </p:nvSpPr>
        <p:spPr>
          <a:xfrm>
            <a:off x="7086600" y="4224528"/>
            <a:ext cx="4617720" cy="201168"/>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Results via EN ISO 6946</a:t>
            </a:r>
            <a:endParaRPr lang="en-US" sz="1200" dirty="0"/>
          </a:p>
        </p:txBody>
      </p:sp>
      <p:sp>
        <p:nvSpPr>
          <p:cNvPr id="186" name="Text 182"/>
          <p:cNvSpPr/>
          <p:nvPr/>
        </p:nvSpPr>
        <p:spPr>
          <a:xfrm>
            <a:off x="7086600" y="4425696"/>
            <a:ext cx="4617720" cy="457200"/>
          </a:xfrm>
          <a:prstGeom prst="rect">
            <a:avLst/>
          </a:prstGeom>
          <a:noFill/>
          <a:ln/>
        </p:spPr>
        <p:txBody>
          <a:bodyPr wrap="square" lIns="0" tIns="0" rIns="0" bIns="0" rtlCol="0" anchor="t"/>
          <a:lstStyle/>
          <a:p>
            <a:pPr algn="ctr" indent="0" marL="0">
              <a:buNone/>
            </a:pPr>
            <a:r>
              <a:rPr lang="en-US" sz="2800" b="1" dirty="0">
                <a:solidFill>
                  <a:srgbClr val="3F3E42"/>
                </a:solidFill>
                <a:latin typeface="Arial" pitchFamily="34" charset="0"/>
                <a:ea typeface="Arial" pitchFamily="34" charset="-122"/>
                <a:cs typeface="Arial" pitchFamily="34" charset="-120"/>
              </a:rPr>
              <a:t>U0 = 0.040</a:t>
            </a:r>
            <a:endParaRPr lang="en-US" sz="2800" dirty="0"/>
          </a:p>
        </p:txBody>
      </p:sp>
      <p:sp>
        <p:nvSpPr>
          <p:cNvPr id="187" name="Text 183"/>
          <p:cNvSpPr/>
          <p:nvPr/>
        </p:nvSpPr>
        <p:spPr>
          <a:xfrm>
            <a:off x="7086600" y="4892040"/>
            <a:ext cx="4617720" cy="228600"/>
          </a:xfrm>
          <a:prstGeom prst="rect">
            <a:avLst/>
          </a:prstGeom>
          <a:noFill/>
          <a:ln/>
        </p:spPr>
        <p:txBody>
          <a:bodyPr wrap="square" lIns="0" tIns="0" rIns="0" bIns="0" rtlCol="0" anchor="t"/>
          <a:lstStyle/>
          <a:p>
            <a:pPr algn="ctr" indent="0" marL="0">
              <a:buNone/>
            </a:pPr>
            <a:r>
              <a:rPr lang="en-US" sz="1000" dirty="0">
                <a:solidFill>
                  <a:srgbClr val="6E6C70"/>
                </a:solidFill>
                <a:latin typeface="Arial" pitchFamily="34" charset="0"/>
                <a:ea typeface="Arial" pitchFamily="34" charset="-122"/>
                <a:cs typeface="Arial" pitchFamily="34" charset="-120"/>
              </a:rPr>
              <a:t>Steady-state 1-D calculation with detailed layer inputs</a:t>
            </a:r>
            <a:endParaRPr lang="en-US" sz="1000" dirty="0"/>
          </a:p>
        </p:txBody>
      </p:sp>
      <p:sp>
        <p:nvSpPr>
          <p:cNvPr id="188" name="Shape 184"/>
          <p:cNvSpPr/>
          <p:nvPr/>
        </p:nvSpPr>
        <p:spPr>
          <a:xfrm>
            <a:off x="292608" y="5349240"/>
            <a:ext cx="256032" cy="256032"/>
          </a:xfrm>
          <a:prstGeom prst="ellipse">
            <a:avLst/>
          </a:prstGeom>
          <a:solidFill>
            <a:srgbClr val="F8E6E8"/>
          </a:solidFill>
          <a:ln w="12700">
            <a:solidFill>
              <a:srgbClr val="333333"/>
            </a:solidFill>
            <a:prstDash val="solid"/>
          </a:ln>
        </p:spPr>
      </p:sp>
      <p:pic>
        <p:nvPicPr>
          <p:cNvPr id="189" name="Image 2" descr="/workspace/deck/icons/lightbulb.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7472" y="5404104"/>
            <a:ext cx="146304" cy="146304"/>
          </a:xfrm>
          <a:prstGeom prst="rect">
            <a:avLst/>
          </a:prstGeom>
        </p:spPr>
      </p:pic>
      <p:sp>
        <p:nvSpPr>
          <p:cNvPr id="190" name="Text 185"/>
          <p:cNvSpPr/>
          <p:nvPr/>
        </p:nvSpPr>
        <p:spPr>
          <a:xfrm>
            <a:off x="612648" y="5321808"/>
            <a:ext cx="3520440" cy="320040"/>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ASHRAE tables use generic framing assumptions</a:t>
            </a:r>
            <a:endParaRPr lang="en-US" sz="1100" dirty="0"/>
          </a:p>
        </p:txBody>
      </p:sp>
      <p:sp>
        <p:nvSpPr>
          <p:cNvPr id="191" name="Shape 186"/>
          <p:cNvSpPr/>
          <p:nvPr/>
        </p:nvSpPr>
        <p:spPr>
          <a:xfrm>
            <a:off x="4224528" y="5349240"/>
            <a:ext cx="256032" cy="256032"/>
          </a:xfrm>
          <a:prstGeom prst="ellipse">
            <a:avLst/>
          </a:prstGeom>
          <a:solidFill>
            <a:srgbClr val="F8E6E8"/>
          </a:solidFill>
          <a:ln w="12700">
            <a:solidFill>
              <a:srgbClr val="333333"/>
            </a:solidFill>
            <a:prstDash val="solid"/>
          </a:ln>
        </p:spPr>
      </p:sp>
      <p:pic>
        <p:nvPicPr>
          <p:cNvPr id="192" name="Image 3" descr="/workspace/deck/icons/lightbulb.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79392" y="5404104"/>
            <a:ext cx="146304" cy="146304"/>
          </a:xfrm>
          <a:prstGeom prst="rect">
            <a:avLst/>
          </a:prstGeom>
        </p:spPr>
      </p:pic>
      <p:sp>
        <p:nvSpPr>
          <p:cNvPr id="193" name="Text 187"/>
          <p:cNvSpPr/>
          <p:nvPr/>
        </p:nvSpPr>
        <p:spPr>
          <a:xfrm>
            <a:off x="4544568" y="5321808"/>
            <a:ext cx="3520440" cy="320040"/>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Detailed calculations use project-specific material properties</a:t>
            </a:r>
            <a:endParaRPr lang="en-US" sz="1100" dirty="0"/>
          </a:p>
        </p:txBody>
      </p:sp>
      <p:sp>
        <p:nvSpPr>
          <p:cNvPr id="194" name="Shape 188"/>
          <p:cNvSpPr/>
          <p:nvPr/>
        </p:nvSpPr>
        <p:spPr>
          <a:xfrm>
            <a:off x="8156448" y="5349240"/>
            <a:ext cx="256032" cy="256032"/>
          </a:xfrm>
          <a:prstGeom prst="ellipse">
            <a:avLst/>
          </a:prstGeom>
          <a:solidFill>
            <a:srgbClr val="F8E6E8"/>
          </a:solidFill>
          <a:ln w="12700">
            <a:solidFill>
              <a:srgbClr val="333333"/>
            </a:solidFill>
            <a:prstDash val="solid"/>
          </a:ln>
        </p:spPr>
      </p:sp>
      <p:pic>
        <p:nvPicPr>
          <p:cNvPr id="195" name="Image 4" descr="/workspace/deck/icons/lightbulb.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11312" y="5404104"/>
            <a:ext cx="146304" cy="146304"/>
          </a:xfrm>
          <a:prstGeom prst="rect">
            <a:avLst/>
          </a:prstGeom>
        </p:spPr>
      </p:pic>
      <p:sp>
        <p:nvSpPr>
          <p:cNvPr id="196" name="Text 189"/>
          <p:cNvSpPr/>
          <p:nvPr/>
        </p:nvSpPr>
        <p:spPr>
          <a:xfrm>
            <a:off x="8476488" y="5321808"/>
            <a:ext cx="3520440" cy="320040"/>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Both are useful, but they serve different purposes</a:t>
            </a:r>
            <a:endParaRPr lang="en-US" sz="1100" dirty="0"/>
          </a:p>
        </p:txBody>
      </p:sp>
      <p:sp>
        <p:nvSpPr>
          <p:cNvPr id="197" name="Shape 190"/>
          <p:cNvSpPr/>
          <p:nvPr/>
        </p:nvSpPr>
        <p:spPr>
          <a:xfrm>
            <a:off x="292608" y="5715000"/>
            <a:ext cx="11612880" cy="502920"/>
          </a:xfrm>
          <a:prstGeom prst="roundRect">
            <a:avLst>
              <a:gd name="adj" fmla="val 9091"/>
            </a:avLst>
          </a:prstGeom>
          <a:solidFill>
            <a:srgbClr val="D2051E"/>
          </a:solidFill>
          <a:ln w="12700">
            <a:solidFill>
              <a:srgbClr val="333333"/>
            </a:solidFill>
            <a:prstDash val="solid"/>
          </a:ln>
        </p:spPr>
      </p:sp>
      <p:pic>
        <p:nvPicPr>
          <p:cNvPr id="198" name="Image 5" descr="/workspace/deck/icons/shield-white.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7200" y="5824728"/>
            <a:ext cx="256032" cy="256032"/>
          </a:xfrm>
          <a:prstGeom prst="rect">
            <a:avLst/>
          </a:prstGeom>
        </p:spPr>
      </p:pic>
      <p:sp>
        <p:nvSpPr>
          <p:cNvPr id="199" name="Text 191"/>
          <p:cNvSpPr/>
          <p:nvPr/>
        </p:nvSpPr>
        <p:spPr>
          <a:xfrm>
            <a:off x="868680" y="5715000"/>
            <a:ext cx="10881360" cy="502920"/>
          </a:xfrm>
          <a:prstGeom prst="rect">
            <a:avLst/>
          </a:prstGeom>
          <a:noFill/>
          <a:ln/>
        </p:spPr>
        <p:txBody>
          <a:bodyPr wrap="square" lIns="0" tIns="0" rIns="0" bIns="0" rtlCol="0" anchor="ctr"/>
          <a:lstStyle/>
          <a:p>
            <a:pPr indent="0" marL="0">
              <a:buNone/>
            </a:pPr>
            <a:r>
              <a:rPr lang="en-US" sz="1300" dirty="0">
                <a:solidFill>
                  <a:srgbClr val="FFFFFF"/>
                </a:solidFill>
                <a:latin typeface="Arial" pitchFamily="34" charset="0"/>
                <a:ea typeface="Arial" pitchFamily="34" charset="-122"/>
                <a:cs typeface="Arial" pitchFamily="34" charset="-120"/>
              </a:rPr>
              <a:t>Key takeaway: Use the table for quick code-aligned benchmarking, but use project-specific calculations when accuracy matters.</a:t>
            </a:r>
            <a:endParaRPr lang="en-US" sz="1300" dirty="0"/>
          </a:p>
        </p:txBody>
      </p:sp>
      <p:sp>
        <p:nvSpPr>
          <p:cNvPr id="200" name="Shape 192"/>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201" name="Text 193"/>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202" name="Text 194"/>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203" name="Text 195"/>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27</a:t>
            </a:r>
            <a:endParaRPr lang="en-U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Step 3: Quantify thermal bridges in the reference area</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Identify every repeated point bridge and every continuous linear bridge before correcting the assembly</a:t>
            </a:r>
            <a:endParaRPr lang="en-US" sz="1400" dirty="0"/>
          </a:p>
        </p:txBody>
      </p:sp>
      <p:sp>
        <p:nvSpPr>
          <p:cNvPr id="5" name="Shape 2"/>
          <p:cNvSpPr/>
          <p:nvPr/>
        </p:nvSpPr>
        <p:spPr>
          <a:xfrm>
            <a:off x="292608" y="1024128"/>
            <a:ext cx="5760720" cy="3246120"/>
          </a:xfrm>
          <a:prstGeom prst="roundRect">
            <a:avLst>
              <a:gd name="adj" fmla="val 2817"/>
            </a:avLst>
          </a:prstGeom>
          <a:solidFill>
            <a:srgbClr val="FFFFFF"/>
          </a:solidFill>
          <a:ln w="12700">
            <a:solidFill>
              <a:srgbClr val="E4E4E4"/>
            </a:solidFill>
            <a:prstDash val="solid"/>
          </a:ln>
          <a:effectLst>
            <a:outerShdw sx="100000" sy="100000" kx="0" ky="0" algn="bl" rotWithShape="0" blurRad="6.450511795966871e+115" dist="1.6126279489917177e+115" dir="8.290271989527502e+135">
              <a:srgbClr val="000000">
                <a:alpha val="9.999999999999998e+138"/>
              </a:srgbClr>
            </a:outerShdw>
          </a:effectLst>
        </p:spPr>
      </p:sp>
      <p:sp>
        <p:nvSpPr>
          <p:cNvPr id="6" name="Shape 3"/>
          <p:cNvSpPr/>
          <p:nvPr/>
        </p:nvSpPr>
        <p:spPr>
          <a:xfrm>
            <a:off x="457200" y="1170432"/>
            <a:ext cx="384048" cy="384048"/>
          </a:xfrm>
          <a:prstGeom prst="ellipse">
            <a:avLst/>
          </a:prstGeom>
          <a:solidFill>
            <a:srgbClr val="D2051E"/>
          </a:solidFill>
          <a:ln w="12700">
            <a:solidFill>
              <a:srgbClr val="333333"/>
            </a:solidFill>
            <a:prstDash val="solid"/>
          </a:ln>
        </p:spPr>
      </p:sp>
      <p:pic>
        <p:nvPicPr>
          <p:cNvPr id="7" name="Image 1" descr="/workspace/deck/icons/crosshair-white.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8640" y="1261872"/>
            <a:ext cx="201168" cy="201168"/>
          </a:xfrm>
          <a:prstGeom prst="rect">
            <a:avLst/>
          </a:prstGeom>
        </p:spPr>
      </p:pic>
      <p:sp>
        <p:nvSpPr>
          <p:cNvPr id="8" name="Text 4"/>
          <p:cNvSpPr/>
          <p:nvPr/>
        </p:nvSpPr>
        <p:spPr>
          <a:xfrm>
            <a:off x="960120" y="1188720"/>
            <a:ext cx="4846320" cy="347472"/>
          </a:xfrm>
          <a:prstGeom prst="rect">
            <a:avLst/>
          </a:prstGeom>
          <a:noFill/>
          <a:ln/>
        </p:spPr>
        <p:txBody>
          <a:bodyPr wrap="square" lIns="0" tIns="0" rIns="0" bIns="0" rtlCol="0" anchor="ctr"/>
          <a:lstStyle/>
          <a:p>
            <a:pPr indent="0" marL="0">
              <a:buNone/>
            </a:pPr>
            <a:r>
              <a:rPr lang="en-US" sz="1600" b="1" dirty="0">
                <a:solidFill>
                  <a:srgbClr val="3F3E42"/>
                </a:solidFill>
                <a:latin typeface="Arial" pitchFamily="34" charset="0"/>
                <a:ea typeface="Arial" pitchFamily="34" charset="-122"/>
                <a:cs typeface="Arial" pitchFamily="34" charset="-120"/>
              </a:rPr>
              <a:t>Point Bridges: Brackets</a:t>
            </a:r>
            <a:endParaRPr lang="en-US" sz="1600" dirty="0"/>
          </a:p>
        </p:txBody>
      </p:sp>
      <p:pic>
        <p:nvPicPr>
          <p:cNvPr id="9" name="Image 2" descr="/workspace/deck/assets/t-p28-bracket.jpg">    </p:cNvPr>
          <p:cNvPicPr>
            <a:picLocks noChangeAspect="1"/>
          </p:cNvPicPr>
          <p:nvPr/>
        </p:nvPicPr>
        <p:blipFill>
          <a:blip r:embed="rId4"/>
          <a:stretch>
            <a:fillRect/>
          </a:stretch>
        </p:blipFill>
        <p:spPr>
          <a:xfrm>
            <a:off x="457200" y="1691640"/>
            <a:ext cx="1691640" cy="1554480"/>
          </a:xfrm>
          <a:prstGeom prst="rect">
            <a:avLst/>
          </a:prstGeom>
        </p:spPr>
      </p:pic>
      <p:sp>
        <p:nvSpPr>
          <p:cNvPr id="10" name="Text 5"/>
          <p:cNvSpPr/>
          <p:nvPr/>
        </p:nvSpPr>
        <p:spPr>
          <a:xfrm>
            <a:off x="2286000" y="1691640"/>
            <a:ext cx="3566160" cy="292608"/>
          </a:xfrm>
          <a:prstGeom prst="rect">
            <a:avLst/>
          </a:prstGeom>
          <a:noFill/>
          <a:ln/>
        </p:spPr>
        <p:txBody>
          <a:bodyPr wrap="square" lIns="0" tIns="0" rIns="0" bIns="0" rtlCol="0" anchor="t"/>
          <a:lstStyle/>
          <a:p>
            <a:pPr indent="0" marL="0">
              <a:buNone/>
            </a:pPr>
            <a:r>
              <a:rPr lang="en-US" sz="1800" b="1" dirty="0">
                <a:solidFill>
                  <a:srgbClr val="D2051E"/>
                </a:solidFill>
                <a:latin typeface="Arial" pitchFamily="34" charset="0"/>
                <a:ea typeface="Arial" pitchFamily="34" charset="-122"/>
                <a:cs typeface="Arial" pitchFamily="34" charset="-120"/>
              </a:rPr>
              <a:t>208</a:t>
            </a:r>
            <a:pPr indent="0" marL="0">
              <a:buNone/>
            </a:pPr>
            <a:r>
              <a:rPr lang="en-US" sz="1800" dirty="0">
                <a:solidFill>
                  <a:srgbClr val="3F3E42"/>
                </a:solidFill>
                <a:latin typeface="Arial" pitchFamily="34" charset="0"/>
                <a:ea typeface="Arial" pitchFamily="34" charset="-122"/>
                <a:cs typeface="Arial" pitchFamily="34" charset="-120"/>
              </a:rPr>
              <a:t>  total brackets</a:t>
            </a:r>
            <a:endParaRPr lang="en-US" sz="1800" dirty="0"/>
          </a:p>
        </p:txBody>
      </p:sp>
      <p:sp>
        <p:nvSpPr>
          <p:cNvPr id="11" name="Text 6"/>
          <p:cNvSpPr/>
          <p:nvPr/>
        </p:nvSpPr>
        <p:spPr>
          <a:xfrm>
            <a:off x="2286000" y="1993392"/>
            <a:ext cx="3566160" cy="20116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Component: MFT-FOX VTR 100 M</a:t>
            </a:r>
            <a:endParaRPr lang="en-US" sz="1200" dirty="0"/>
          </a:p>
        </p:txBody>
      </p:sp>
      <p:sp>
        <p:nvSpPr>
          <p:cNvPr id="12" name="Shape 7"/>
          <p:cNvSpPr/>
          <p:nvPr/>
        </p:nvSpPr>
        <p:spPr>
          <a:xfrm>
            <a:off x="2286000" y="2240280"/>
            <a:ext cx="3474720" cy="0"/>
          </a:xfrm>
          <a:prstGeom prst="line">
            <a:avLst/>
          </a:prstGeom>
          <a:noFill/>
          <a:ln w="12700">
            <a:solidFill>
              <a:srgbClr val="E4E4E4"/>
            </a:solidFill>
            <a:prstDash val="solid"/>
          </a:ln>
        </p:spPr>
      </p:sp>
      <p:sp>
        <p:nvSpPr>
          <p:cNvPr id="13" name="Text 8"/>
          <p:cNvSpPr/>
          <p:nvPr/>
        </p:nvSpPr>
        <p:spPr>
          <a:xfrm>
            <a:off x="2286000" y="2304288"/>
            <a:ext cx="3566160" cy="45720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Point thermal transmittance:</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χ = 0.00200 W/K each</a:t>
            </a:r>
            <a:endParaRPr lang="en-US" sz="1200" dirty="0"/>
          </a:p>
        </p:txBody>
      </p:sp>
      <p:sp>
        <p:nvSpPr>
          <p:cNvPr id="14" name="Text 9"/>
          <p:cNvSpPr/>
          <p:nvPr/>
        </p:nvSpPr>
        <p:spPr>
          <a:xfrm>
            <a:off x="2286000" y="2788920"/>
            <a:ext cx="3566160" cy="45720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Total point loss =</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208 × 0.00200 = 0.416 W/K</a:t>
            </a:r>
            <a:endParaRPr lang="en-US" sz="1200" dirty="0"/>
          </a:p>
        </p:txBody>
      </p:sp>
      <p:sp>
        <p:nvSpPr>
          <p:cNvPr id="15" name="Text 10"/>
          <p:cNvSpPr/>
          <p:nvPr/>
        </p:nvSpPr>
        <p:spPr>
          <a:xfrm>
            <a:off x="457200" y="3383280"/>
            <a:ext cx="5394960" cy="45720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Normalized contribution:</a:t>
            </a:r>
            <a:endParaRPr lang="en-US" sz="1300" dirty="0"/>
          </a:p>
          <a:p>
            <a:pPr indent="0" marL="0">
              <a:buNone/>
            </a:pPr>
            <a:r>
              <a:rPr lang="en-US" sz="1300" dirty="0">
                <a:solidFill>
                  <a:srgbClr val="5A585C"/>
                </a:solidFill>
                <a:latin typeface="Arial" pitchFamily="34" charset="0"/>
                <a:ea typeface="Arial" pitchFamily="34" charset="-122"/>
                <a:cs typeface="Arial" pitchFamily="34" charset="-120"/>
              </a:rPr>
              <a:t>Σ χ · n / A  =  </a:t>
            </a:r>
            <a:endParaRPr lang="en-US" sz="1300" dirty="0"/>
          </a:p>
          <a:p>
            <a:pPr indent="0" marL="0">
              <a:buNone/>
            </a:pPr>
            <a:r>
              <a:rPr lang="en-US" sz="1300" b="1" dirty="0">
                <a:solidFill>
                  <a:srgbClr val="D2051E"/>
                </a:solidFill>
                <a:latin typeface="Arial" pitchFamily="34" charset="0"/>
                <a:ea typeface="Arial" pitchFamily="34" charset="-122"/>
                <a:cs typeface="Arial" pitchFamily="34" charset="-120"/>
              </a:rPr>
              <a:t>0.00648 W/m²·K</a:t>
            </a:r>
            <a:endParaRPr lang="en-US" sz="1300" dirty="0"/>
          </a:p>
        </p:txBody>
      </p:sp>
      <p:sp>
        <p:nvSpPr>
          <p:cNvPr id="16" name="Text 11"/>
          <p:cNvSpPr/>
          <p:nvPr/>
        </p:nvSpPr>
        <p:spPr>
          <a:xfrm>
            <a:off x="457200" y="3858768"/>
            <a:ext cx="5394960" cy="256032"/>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0.00648 × 0.17611 = </a:t>
            </a:r>
            <a:pPr indent="0" marL="0">
              <a:buNone/>
            </a:pPr>
            <a:r>
              <a:rPr lang="en-US" sz="1200" b="1" dirty="0">
                <a:solidFill>
                  <a:srgbClr val="D2051E"/>
                </a:solidFill>
                <a:latin typeface="Arial" pitchFamily="34" charset="0"/>
                <a:ea typeface="Arial" pitchFamily="34" charset="-122"/>
                <a:cs typeface="Arial" pitchFamily="34" charset="-120"/>
              </a:rPr>
              <a:t>0.00114 BTU/h·ft²·°F</a:t>
            </a:r>
            <a:endParaRPr lang="en-US" sz="1200" dirty="0"/>
          </a:p>
        </p:txBody>
      </p:sp>
      <p:sp>
        <p:nvSpPr>
          <p:cNvPr id="17" name="Shape 12"/>
          <p:cNvSpPr/>
          <p:nvPr/>
        </p:nvSpPr>
        <p:spPr>
          <a:xfrm>
            <a:off x="6199632" y="1024128"/>
            <a:ext cx="5669280" cy="3246120"/>
          </a:xfrm>
          <a:prstGeom prst="roundRect">
            <a:avLst>
              <a:gd name="adj" fmla="val 2817"/>
            </a:avLst>
          </a:prstGeom>
          <a:solidFill>
            <a:srgbClr val="FFFFFF"/>
          </a:solidFill>
          <a:ln w="12700">
            <a:solidFill>
              <a:srgbClr val="E4E4E4"/>
            </a:solidFill>
            <a:prstDash val="solid"/>
          </a:ln>
          <a:effectLst>
            <a:outerShdw sx="100000" sy="100000" kx="0" ky="0" algn="bl" rotWithShape="0" blurRad="8.192149980877925e+119" dist="2.0480374952194813e+119" dir="4.974163193716501e+140">
              <a:srgbClr val="000000">
                <a:alpha val="9.999999999999999e+143"/>
              </a:srgbClr>
            </a:outerShdw>
          </a:effectLst>
        </p:spPr>
      </p:sp>
      <p:sp>
        <p:nvSpPr>
          <p:cNvPr id="18" name="Shape 13"/>
          <p:cNvSpPr/>
          <p:nvPr/>
        </p:nvSpPr>
        <p:spPr>
          <a:xfrm>
            <a:off x="6355080" y="1170432"/>
            <a:ext cx="384048" cy="384048"/>
          </a:xfrm>
          <a:prstGeom prst="ellipse">
            <a:avLst/>
          </a:prstGeom>
          <a:solidFill>
            <a:srgbClr val="D2051E"/>
          </a:solidFill>
          <a:ln w="12700">
            <a:solidFill>
              <a:srgbClr val="333333"/>
            </a:solidFill>
            <a:prstDash val="solid"/>
          </a:ln>
        </p:spPr>
      </p:sp>
      <p:sp>
        <p:nvSpPr>
          <p:cNvPr id="19" name="Text 14"/>
          <p:cNvSpPr/>
          <p:nvPr/>
        </p:nvSpPr>
        <p:spPr>
          <a:xfrm>
            <a:off x="6355080" y="1170432"/>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a:t>
            </a:r>
            <a:endParaRPr lang="en-US" sz="1600" dirty="0"/>
          </a:p>
        </p:txBody>
      </p:sp>
      <p:sp>
        <p:nvSpPr>
          <p:cNvPr id="20" name="Text 15"/>
          <p:cNvSpPr/>
          <p:nvPr/>
        </p:nvSpPr>
        <p:spPr>
          <a:xfrm>
            <a:off x="6858000" y="1188720"/>
            <a:ext cx="4754880" cy="347472"/>
          </a:xfrm>
          <a:prstGeom prst="rect">
            <a:avLst/>
          </a:prstGeom>
          <a:noFill/>
          <a:ln/>
        </p:spPr>
        <p:txBody>
          <a:bodyPr wrap="square" lIns="0" tIns="0" rIns="0" bIns="0" rtlCol="0" anchor="ctr"/>
          <a:lstStyle/>
          <a:p>
            <a:pPr indent="0" marL="0">
              <a:buNone/>
            </a:pPr>
            <a:r>
              <a:rPr lang="en-US" sz="1600" b="1" dirty="0">
                <a:solidFill>
                  <a:srgbClr val="3F3E42"/>
                </a:solidFill>
                <a:latin typeface="Arial" pitchFamily="34" charset="0"/>
                <a:ea typeface="Arial" pitchFamily="34" charset="-122"/>
                <a:cs typeface="Arial" pitchFamily="34" charset="-120"/>
              </a:rPr>
              <a:t>Linear Bridges: Rails</a:t>
            </a:r>
            <a:endParaRPr lang="en-US" sz="1600" dirty="0"/>
          </a:p>
        </p:txBody>
      </p:sp>
      <p:pic>
        <p:nvPicPr>
          <p:cNvPr id="21" name="Image 3" descr="/workspace/deck/assets/t-p28-rail.jpg">    </p:cNvPr>
          <p:cNvPicPr>
            <a:picLocks noChangeAspect="1"/>
          </p:cNvPicPr>
          <p:nvPr/>
        </p:nvPicPr>
        <p:blipFill>
          <a:blip r:embed="rId5"/>
          <a:stretch>
            <a:fillRect/>
          </a:stretch>
        </p:blipFill>
        <p:spPr>
          <a:xfrm>
            <a:off x="6355080" y="1691640"/>
            <a:ext cx="1691640" cy="1554480"/>
          </a:xfrm>
          <a:prstGeom prst="rect">
            <a:avLst/>
          </a:prstGeom>
        </p:spPr>
      </p:pic>
      <p:sp>
        <p:nvSpPr>
          <p:cNvPr id="22" name="Text 16"/>
          <p:cNvSpPr/>
          <p:nvPr/>
        </p:nvSpPr>
        <p:spPr>
          <a:xfrm>
            <a:off x="8183880" y="1691640"/>
            <a:ext cx="3474720" cy="256032"/>
          </a:xfrm>
          <a:prstGeom prst="rect">
            <a:avLst/>
          </a:prstGeom>
          <a:noFill/>
          <a:ln/>
        </p:spPr>
        <p:txBody>
          <a:bodyPr wrap="square" lIns="0" tIns="0" rIns="0" bIns="0" rtlCol="0" anchor="t"/>
          <a:lstStyle/>
          <a:p>
            <a:pPr indent="0" marL="0">
              <a:buNone/>
            </a:pPr>
            <a:r>
              <a:rPr lang="en-US" sz="1800" b="1" dirty="0">
                <a:solidFill>
                  <a:srgbClr val="D2051E"/>
                </a:solidFill>
                <a:latin typeface="Arial" pitchFamily="34" charset="0"/>
                <a:ea typeface="Arial" pitchFamily="34" charset="-122"/>
                <a:cs typeface="Arial" pitchFamily="34" charset="-120"/>
              </a:rPr>
              <a:t>363 ft</a:t>
            </a:r>
            <a:pPr indent="0" marL="0">
              <a:buNone/>
            </a:pPr>
            <a:r>
              <a:rPr lang="en-US" sz="1800" dirty="0">
                <a:solidFill>
                  <a:srgbClr val="3F3E42"/>
                </a:solidFill>
                <a:latin typeface="Arial" pitchFamily="34" charset="0"/>
                <a:ea typeface="Arial" pitchFamily="34" charset="-122"/>
                <a:cs typeface="Arial" pitchFamily="34" charset="-120"/>
              </a:rPr>
              <a:t>  total rail length</a:t>
            </a:r>
            <a:endParaRPr lang="en-US" sz="1800" dirty="0"/>
          </a:p>
        </p:txBody>
      </p:sp>
      <p:sp>
        <p:nvSpPr>
          <p:cNvPr id="23" name="Text 17"/>
          <p:cNvSpPr/>
          <p:nvPr/>
        </p:nvSpPr>
        <p:spPr>
          <a:xfrm>
            <a:off x="8183880" y="1965960"/>
            <a:ext cx="3474720" cy="45720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110.64 m total rail length</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Component: MFT-L rail, 2½ in × 2 in × 0.10 in</a:t>
            </a:r>
            <a:endParaRPr lang="en-US" sz="1200" dirty="0"/>
          </a:p>
        </p:txBody>
      </p:sp>
      <p:sp>
        <p:nvSpPr>
          <p:cNvPr id="24" name="Text 18"/>
          <p:cNvSpPr/>
          <p:nvPr/>
        </p:nvSpPr>
        <p:spPr>
          <a:xfrm>
            <a:off x="8183880" y="2450592"/>
            <a:ext cx="3474720" cy="438912"/>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Linear thermal transmittance:</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Ψ = 0.0068 W/m·K</a:t>
            </a:r>
            <a:endParaRPr lang="en-US" sz="1200" dirty="0"/>
          </a:p>
        </p:txBody>
      </p:sp>
      <p:sp>
        <p:nvSpPr>
          <p:cNvPr id="25" name="Text 19"/>
          <p:cNvSpPr/>
          <p:nvPr/>
        </p:nvSpPr>
        <p:spPr>
          <a:xfrm>
            <a:off x="8183880" y="2907792"/>
            <a:ext cx="3474720" cy="4114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Total linear loss =</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110.64 × 0.0068 = 0.752 W/K</a:t>
            </a:r>
            <a:endParaRPr lang="en-US" sz="1200" dirty="0"/>
          </a:p>
        </p:txBody>
      </p:sp>
      <p:sp>
        <p:nvSpPr>
          <p:cNvPr id="26" name="Text 20"/>
          <p:cNvSpPr/>
          <p:nvPr/>
        </p:nvSpPr>
        <p:spPr>
          <a:xfrm>
            <a:off x="6355080" y="3383280"/>
            <a:ext cx="5303520" cy="45720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Normalized contribution:</a:t>
            </a:r>
            <a:endParaRPr lang="en-US" sz="1300" dirty="0"/>
          </a:p>
          <a:p>
            <a:pPr indent="0" marL="0">
              <a:buNone/>
            </a:pPr>
            <a:r>
              <a:rPr lang="en-US" sz="1300" dirty="0">
                <a:solidFill>
                  <a:srgbClr val="5A585C"/>
                </a:solidFill>
                <a:latin typeface="Arial" pitchFamily="34" charset="0"/>
                <a:ea typeface="Arial" pitchFamily="34" charset="-122"/>
                <a:cs typeface="Arial" pitchFamily="34" charset="-120"/>
              </a:rPr>
              <a:t>Σ Ψ · L / A  =  </a:t>
            </a:r>
            <a:endParaRPr lang="en-US" sz="1300" dirty="0"/>
          </a:p>
          <a:p>
            <a:pPr indent="0" marL="0">
              <a:buNone/>
            </a:pPr>
            <a:r>
              <a:rPr lang="en-US" sz="1300" b="1" dirty="0">
                <a:solidFill>
                  <a:srgbClr val="D2051E"/>
                </a:solidFill>
                <a:latin typeface="Arial" pitchFamily="34" charset="0"/>
                <a:ea typeface="Arial" pitchFamily="34" charset="-122"/>
                <a:cs typeface="Arial" pitchFamily="34" charset="-120"/>
              </a:rPr>
              <a:t>0.011727 W/m²·K</a:t>
            </a:r>
            <a:endParaRPr lang="en-US" sz="1300" dirty="0"/>
          </a:p>
        </p:txBody>
      </p:sp>
      <p:sp>
        <p:nvSpPr>
          <p:cNvPr id="27" name="Text 21"/>
          <p:cNvSpPr/>
          <p:nvPr/>
        </p:nvSpPr>
        <p:spPr>
          <a:xfrm>
            <a:off x="6355080" y="3858768"/>
            <a:ext cx="5303520" cy="256032"/>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0.011727 × 0.17611 = </a:t>
            </a:r>
            <a:pPr indent="0" marL="0">
              <a:buNone/>
            </a:pPr>
            <a:r>
              <a:rPr lang="en-US" sz="1200" b="1" dirty="0">
                <a:solidFill>
                  <a:srgbClr val="D2051E"/>
                </a:solidFill>
                <a:latin typeface="Arial" pitchFamily="34" charset="0"/>
                <a:ea typeface="Arial" pitchFamily="34" charset="-122"/>
                <a:cs typeface="Arial" pitchFamily="34" charset="-120"/>
              </a:rPr>
              <a:t>0.00206 BTU/h·ft²·°F</a:t>
            </a:r>
            <a:endParaRPr lang="en-US" sz="1200" dirty="0"/>
          </a:p>
        </p:txBody>
      </p:sp>
      <p:pic>
        <p:nvPicPr>
          <p:cNvPr id="28" name="Image 4" descr="/workspace/deck/assets/t-p28-therm1.jpg">    </p:cNvPr>
          <p:cNvPicPr>
            <a:picLocks noChangeAspect="1"/>
          </p:cNvPicPr>
          <p:nvPr/>
        </p:nvPicPr>
        <p:blipFill>
          <a:blip r:embed="rId6"/>
          <a:stretch>
            <a:fillRect/>
          </a:stretch>
        </p:blipFill>
        <p:spPr>
          <a:xfrm>
            <a:off x="292608" y="4389120"/>
            <a:ext cx="5760720" cy="1828800"/>
          </a:xfrm>
          <a:prstGeom prst="rect">
            <a:avLst/>
          </a:prstGeom>
        </p:spPr>
      </p:pic>
      <p:pic>
        <p:nvPicPr>
          <p:cNvPr id="29" name="Image 5" descr="/workspace/deck/assets/t-p28-therm2.jpg">    </p:cNvPr>
          <p:cNvPicPr>
            <a:picLocks noChangeAspect="1"/>
          </p:cNvPicPr>
          <p:nvPr/>
        </p:nvPicPr>
        <p:blipFill>
          <a:blip r:embed="rId7"/>
          <a:stretch>
            <a:fillRect/>
          </a:stretch>
        </p:blipFill>
        <p:spPr>
          <a:xfrm>
            <a:off x="6199632" y="4389120"/>
            <a:ext cx="5669280" cy="1828800"/>
          </a:xfrm>
          <a:prstGeom prst="rect">
            <a:avLst/>
          </a:prstGeom>
        </p:spPr>
      </p:pic>
      <p:sp>
        <p:nvSpPr>
          <p:cNvPr id="30" name="Shape 22"/>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31" name="Text 23"/>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32" name="Text 24"/>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33" name="Text 25"/>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28</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Step 4: Convert the baseline into effective performance</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Add thermal bridge corrections to the clear-field baseline to establish the true wall performance</a:t>
            </a:r>
            <a:endParaRPr lang="en-US" sz="1400" dirty="0"/>
          </a:p>
        </p:txBody>
      </p:sp>
      <p:sp>
        <p:nvSpPr>
          <p:cNvPr id="5" name="Shape 2"/>
          <p:cNvSpPr/>
          <p:nvPr/>
        </p:nvSpPr>
        <p:spPr>
          <a:xfrm>
            <a:off x="292608" y="1051560"/>
            <a:ext cx="3520440" cy="3977640"/>
          </a:xfrm>
          <a:prstGeom prst="roundRect">
            <a:avLst>
              <a:gd name="adj" fmla="val 3117"/>
            </a:avLst>
          </a:prstGeom>
          <a:solidFill>
            <a:srgbClr val="FFFFFF"/>
          </a:solidFill>
          <a:ln w="12700">
            <a:solidFill>
              <a:srgbClr val="E4E4E4"/>
            </a:solidFill>
            <a:prstDash val="solid"/>
          </a:ln>
          <a:effectLst>
            <a:outerShdw sx="100000" sy="100000" kx="0" ky="0" algn="bl" rotWithShape="0" blurRad="1.0404030475714965e+124" dist="2.6010076189287412e+123" dir="2.9844979162299e+145">
              <a:srgbClr val="000000">
                <a:alpha val="9.999999999999998e+148"/>
              </a:srgbClr>
            </a:outerShdw>
          </a:effectLst>
        </p:spPr>
      </p:sp>
      <p:sp>
        <p:nvSpPr>
          <p:cNvPr id="6" name="Shape 3"/>
          <p:cNvSpPr/>
          <p:nvPr/>
        </p:nvSpPr>
        <p:spPr>
          <a:xfrm>
            <a:off x="1691640" y="1234440"/>
            <a:ext cx="457200" cy="457200"/>
          </a:xfrm>
          <a:prstGeom prst="ellipse">
            <a:avLst/>
          </a:prstGeom>
          <a:solidFill>
            <a:srgbClr val="D2051E"/>
          </a:solidFill>
          <a:ln w="12700">
            <a:solidFill>
              <a:srgbClr val="333333"/>
            </a:solidFill>
            <a:prstDash val="solid"/>
          </a:ln>
        </p:spPr>
      </p:sp>
      <p:sp>
        <p:nvSpPr>
          <p:cNvPr id="7" name="Text 4"/>
          <p:cNvSpPr/>
          <p:nvPr/>
        </p:nvSpPr>
        <p:spPr>
          <a:xfrm>
            <a:off x="1691640" y="1234440"/>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1</a:t>
            </a:r>
            <a:endParaRPr lang="en-US" sz="1600" dirty="0"/>
          </a:p>
        </p:txBody>
      </p:sp>
      <p:sp>
        <p:nvSpPr>
          <p:cNvPr id="8" name="Text 5"/>
          <p:cNvSpPr/>
          <p:nvPr/>
        </p:nvSpPr>
        <p:spPr>
          <a:xfrm>
            <a:off x="457200" y="1783080"/>
            <a:ext cx="3200400" cy="292608"/>
          </a:xfrm>
          <a:prstGeom prst="rect">
            <a:avLst/>
          </a:prstGeom>
          <a:noFill/>
          <a:ln/>
        </p:spPr>
        <p:txBody>
          <a:bodyPr wrap="square" lIns="0" tIns="0" rIns="0" bIns="0" rtlCol="0" anchor="t"/>
          <a:lstStyle/>
          <a:p>
            <a:pPr algn="ctr" indent="0" marL="0">
              <a:buNone/>
            </a:pPr>
            <a:r>
              <a:rPr lang="en-US" sz="1400" b="1" dirty="0">
                <a:solidFill>
                  <a:srgbClr val="3F3E42"/>
                </a:solidFill>
                <a:latin typeface="Arial" pitchFamily="34" charset="0"/>
                <a:ea typeface="Arial" pitchFamily="34" charset="-122"/>
                <a:cs typeface="Arial" pitchFamily="34" charset="-120"/>
              </a:rPr>
              <a:t>Clear-Field Baseline</a:t>
            </a:r>
            <a:endParaRPr lang="en-US" sz="1400" dirty="0"/>
          </a:p>
        </p:txBody>
      </p:sp>
      <p:sp>
        <p:nvSpPr>
          <p:cNvPr id="9" name="Shape 6"/>
          <p:cNvSpPr/>
          <p:nvPr/>
        </p:nvSpPr>
        <p:spPr>
          <a:xfrm>
            <a:off x="640080" y="2121408"/>
            <a:ext cx="2834640" cy="0"/>
          </a:xfrm>
          <a:prstGeom prst="line">
            <a:avLst/>
          </a:prstGeom>
          <a:noFill/>
          <a:ln w="12700">
            <a:solidFill>
              <a:srgbClr val="D2051E"/>
            </a:solidFill>
            <a:prstDash val="solid"/>
          </a:ln>
        </p:spPr>
      </p:sp>
      <p:sp>
        <p:nvSpPr>
          <p:cNvPr id="10" name="Shape 7"/>
          <p:cNvSpPr/>
          <p:nvPr/>
        </p:nvSpPr>
        <p:spPr>
          <a:xfrm>
            <a:off x="1691640" y="2286000"/>
            <a:ext cx="502920" cy="502920"/>
          </a:xfrm>
          <a:prstGeom prst="ellipse">
            <a:avLst/>
          </a:prstGeom>
          <a:solidFill>
            <a:srgbClr val="FFFFFF"/>
          </a:solidFill>
          <a:ln w="12700">
            <a:solidFill>
              <a:srgbClr val="D2051E"/>
            </a:solidFill>
            <a:prstDash val="solid"/>
          </a:ln>
        </p:spPr>
      </p:sp>
      <p:pic>
        <p:nvPicPr>
          <p:cNvPr id="11" name="Image 1" descr="/workspace/deck/icons/crosshair.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10512" y="2404872"/>
            <a:ext cx="256032" cy="256032"/>
          </a:xfrm>
          <a:prstGeom prst="rect">
            <a:avLst/>
          </a:prstGeom>
        </p:spPr>
      </p:pic>
      <p:sp>
        <p:nvSpPr>
          <p:cNvPr id="12" name="Text 8"/>
          <p:cNvSpPr/>
          <p:nvPr/>
        </p:nvSpPr>
        <p:spPr>
          <a:xfrm>
            <a:off x="457200" y="2926080"/>
            <a:ext cx="3200400" cy="457200"/>
          </a:xfrm>
          <a:prstGeom prst="rect">
            <a:avLst/>
          </a:prstGeom>
          <a:noFill/>
          <a:ln/>
        </p:spPr>
        <p:txBody>
          <a:bodyPr wrap="square" lIns="0" tIns="0" rIns="0" bIns="0" rtlCol="0" anchor="t"/>
          <a:lstStyle/>
          <a:p>
            <a:pPr algn="ctr" indent="0" marL="0">
              <a:buNone/>
            </a:pPr>
            <a:r>
              <a:rPr lang="en-US" sz="2800" b="1" dirty="0">
                <a:solidFill>
                  <a:srgbClr val="3F3E42"/>
                </a:solidFill>
                <a:latin typeface="Arial" pitchFamily="34" charset="0"/>
                <a:ea typeface="Arial" pitchFamily="34" charset="-122"/>
                <a:cs typeface="Arial" pitchFamily="34" charset="-120"/>
              </a:rPr>
              <a:t>R</a:t>
            </a:r>
            <a:pPr algn="ctr" indent="0" marL="0">
              <a:buNone/>
            </a:pPr>
            <a:r>
              <a:rPr lang="en-US" sz="2800" b="1" baseline="-40000" dirty="0">
                <a:solidFill>
                  <a:srgbClr val="3F3E42"/>
                </a:solidFill>
                <a:latin typeface="Arial" pitchFamily="34" charset="0"/>
                <a:ea typeface="Arial" pitchFamily="34" charset="-122"/>
                <a:cs typeface="Arial" pitchFamily="34" charset="-120"/>
              </a:rPr>
              <a:t>0</a:t>
            </a:r>
            <a:pPr algn="ctr" indent="0" marL="0">
              <a:buNone/>
            </a:pPr>
            <a:r>
              <a:rPr lang="en-US" sz="2800" b="1" dirty="0">
                <a:solidFill>
                  <a:srgbClr val="3F3E42"/>
                </a:solidFill>
                <a:latin typeface="Arial" pitchFamily="34" charset="0"/>
                <a:ea typeface="Arial" pitchFamily="34" charset="-122"/>
                <a:cs typeface="Arial" pitchFamily="34" charset="-120"/>
              </a:rPr>
              <a:t> = 24.7</a:t>
            </a:r>
            <a:endParaRPr lang="en-US" sz="2800" dirty="0"/>
          </a:p>
        </p:txBody>
      </p:sp>
      <p:sp>
        <p:nvSpPr>
          <p:cNvPr id="13" name="Text 9"/>
          <p:cNvSpPr/>
          <p:nvPr/>
        </p:nvSpPr>
        <p:spPr>
          <a:xfrm>
            <a:off x="457200" y="3383280"/>
            <a:ext cx="3200400" cy="219456"/>
          </a:xfrm>
          <a:prstGeom prst="rect">
            <a:avLst/>
          </a:prstGeom>
          <a:noFill/>
          <a:ln/>
        </p:spPr>
        <p:txBody>
          <a:bodyPr wrap="square" lIns="0" tIns="0" rIns="0" bIns="0" rtlCol="0" anchor="t"/>
          <a:lstStyle/>
          <a:p>
            <a:pPr algn="ctr" indent="0" marL="0">
              <a:buNone/>
            </a:pPr>
            <a:r>
              <a:rPr lang="en-US" sz="1200" dirty="0">
                <a:solidFill>
                  <a:srgbClr val="6E6C70"/>
                </a:solidFill>
                <a:latin typeface="Arial" pitchFamily="34" charset="0"/>
                <a:ea typeface="Arial" pitchFamily="34" charset="-122"/>
                <a:cs typeface="Arial" pitchFamily="34" charset="-120"/>
              </a:rPr>
              <a:t>h·ft²·°F/BTU</a:t>
            </a:r>
            <a:endParaRPr lang="en-US" sz="1200" dirty="0"/>
          </a:p>
        </p:txBody>
      </p:sp>
      <p:sp>
        <p:nvSpPr>
          <p:cNvPr id="14" name="Text 10"/>
          <p:cNvSpPr/>
          <p:nvPr/>
        </p:nvSpPr>
        <p:spPr>
          <a:xfrm>
            <a:off x="457200" y="3749040"/>
            <a:ext cx="3200400" cy="365760"/>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Equivalent U0 = 0.0404 BTU/h·ft²·°F</a:t>
            </a:r>
            <a:endParaRPr lang="en-US" sz="1200" dirty="0"/>
          </a:p>
        </p:txBody>
      </p:sp>
      <p:sp>
        <p:nvSpPr>
          <p:cNvPr id="15" name="Text 11"/>
          <p:cNvSpPr/>
          <p:nvPr/>
        </p:nvSpPr>
        <p:spPr>
          <a:xfrm>
            <a:off x="457200" y="4297680"/>
            <a:ext cx="3200400" cy="457200"/>
          </a:xfrm>
          <a:prstGeom prst="rect">
            <a:avLst/>
          </a:prstGeom>
          <a:noFill/>
          <a:ln/>
        </p:spPr>
        <p:txBody>
          <a:bodyPr wrap="square" lIns="0" tIns="0" rIns="0" bIns="0" rtlCol="0" anchor="t"/>
          <a:lstStyle/>
          <a:p>
            <a:pPr algn="ctr" indent="0" marL="0">
              <a:buNone/>
            </a:pPr>
            <a:r>
              <a:rPr lang="en-US" sz="1200" dirty="0">
                <a:solidFill>
                  <a:srgbClr val="6E6C70"/>
                </a:solidFill>
                <a:latin typeface="Arial" pitchFamily="34" charset="0"/>
                <a:ea typeface="Arial" pitchFamily="34" charset="-122"/>
                <a:cs typeface="Arial" pitchFamily="34" charset="-120"/>
              </a:rPr>
              <a:t>Ideal wall, before</a:t>
            </a:r>
            <a:endParaRPr lang="en-US" sz="1200" dirty="0"/>
          </a:p>
          <a:p>
            <a:pPr algn="ctr" indent="0" marL="0">
              <a:buNone/>
            </a:pPr>
            <a:r>
              <a:rPr lang="en-US" sz="1200" dirty="0">
                <a:solidFill>
                  <a:srgbClr val="6E6C70"/>
                </a:solidFill>
                <a:latin typeface="Arial" pitchFamily="34" charset="0"/>
                <a:ea typeface="Arial" pitchFamily="34" charset="-122"/>
                <a:cs typeface="Arial" pitchFamily="34" charset="-120"/>
              </a:rPr>
              <a:t>thermal-bridge corrections</a:t>
            </a:r>
            <a:endParaRPr lang="en-US" sz="1200" dirty="0"/>
          </a:p>
        </p:txBody>
      </p:sp>
      <p:sp>
        <p:nvSpPr>
          <p:cNvPr id="16" name="Text 12"/>
          <p:cNvSpPr/>
          <p:nvPr/>
        </p:nvSpPr>
        <p:spPr>
          <a:xfrm>
            <a:off x="3822192" y="2743200"/>
            <a:ext cx="365760" cy="365760"/>
          </a:xfrm>
          <a:prstGeom prst="rect">
            <a:avLst/>
          </a:prstGeom>
          <a:noFill/>
          <a:ln/>
        </p:spPr>
        <p:txBody>
          <a:bodyPr wrap="square" lIns="0" tIns="0" rIns="0" bIns="0" rtlCol="0" anchor="t"/>
          <a:lstStyle/>
          <a:p>
            <a:pPr algn="ctr" indent="0" marL="0">
              <a:buNone/>
            </a:pPr>
            <a:r>
              <a:rPr lang="en-US" sz="2200" dirty="0">
                <a:solidFill>
                  <a:srgbClr val="8A8D91"/>
                </a:solidFill>
                <a:latin typeface="Arial" pitchFamily="34" charset="0"/>
                <a:ea typeface="Arial" pitchFamily="34" charset="-122"/>
                <a:cs typeface="Arial" pitchFamily="34" charset="-120"/>
              </a:rPr>
              <a:t>→</a:t>
            </a:r>
            <a:endParaRPr lang="en-US" sz="2200" dirty="0"/>
          </a:p>
        </p:txBody>
      </p:sp>
      <p:sp>
        <p:nvSpPr>
          <p:cNvPr id="17" name="Shape 13"/>
          <p:cNvSpPr/>
          <p:nvPr/>
        </p:nvSpPr>
        <p:spPr>
          <a:xfrm>
            <a:off x="4160520" y="1051560"/>
            <a:ext cx="3840480" cy="3977640"/>
          </a:xfrm>
          <a:prstGeom prst="roundRect">
            <a:avLst>
              <a:gd name="adj" fmla="val 2857"/>
            </a:avLst>
          </a:prstGeom>
          <a:solidFill>
            <a:srgbClr val="FFFFFF"/>
          </a:solidFill>
          <a:ln w="12700">
            <a:solidFill>
              <a:srgbClr val="E4E4E4"/>
            </a:solidFill>
            <a:prstDash val="solid"/>
          </a:ln>
          <a:effectLst>
            <a:outerShdw sx="100000" sy="100000" kx="0" ky="0" algn="bl" rotWithShape="0" blurRad="1.3213118704158005e+128" dist="3.303279676039501e+127" dir="1.79069874973794e+150">
              <a:srgbClr val="000000">
                <a:alpha val="9.999999999999999e+153"/>
              </a:srgbClr>
            </a:outerShdw>
          </a:effectLst>
        </p:spPr>
      </p:sp>
      <p:sp>
        <p:nvSpPr>
          <p:cNvPr id="18" name="Shape 14"/>
          <p:cNvSpPr/>
          <p:nvPr/>
        </p:nvSpPr>
        <p:spPr>
          <a:xfrm>
            <a:off x="5623560" y="1234440"/>
            <a:ext cx="457200" cy="457200"/>
          </a:xfrm>
          <a:prstGeom prst="ellipse">
            <a:avLst/>
          </a:prstGeom>
          <a:solidFill>
            <a:srgbClr val="D2051E"/>
          </a:solidFill>
          <a:ln w="12700">
            <a:solidFill>
              <a:srgbClr val="333333"/>
            </a:solidFill>
            <a:prstDash val="solid"/>
          </a:ln>
        </p:spPr>
      </p:sp>
      <p:sp>
        <p:nvSpPr>
          <p:cNvPr id="19" name="Text 15"/>
          <p:cNvSpPr/>
          <p:nvPr/>
        </p:nvSpPr>
        <p:spPr>
          <a:xfrm>
            <a:off x="5623560" y="1234440"/>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20" name="Text 16"/>
          <p:cNvSpPr/>
          <p:nvPr/>
        </p:nvSpPr>
        <p:spPr>
          <a:xfrm>
            <a:off x="4297680" y="1783080"/>
            <a:ext cx="3566160" cy="292608"/>
          </a:xfrm>
          <a:prstGeom prst="rect">
            <a:avLst/>
          </a:prstGeom>
          <a:noFill/>
          <a:ln/>
        </p:spPr>
        <p:txBody>
          <a:bodyPr wrap="square" lIns="0" tIns="0" rIns="0" bIns="0" rtlCol="0" anchor="t"/>
          <a:lstStyle/>
          <a:p>
            <a:pPr algn="ctr" indent="0" marL="0">
              <a:buNone/>
            </a:pPr>
            <a:r>
              <a:rPr lang="en-US" sz="1300" b="1" dirty="0">
                <a:solidFill>
                  <a:srgbClr val="3F3E42"/>
                </a:solidFill>
                <a:latin typeface="Arial" pitchFamily="34" charset="0"/>
                <a:ea typeface="Arial" pitchFamily="34" charset="-122"/>
                <a:cs typeface="Arial" pitchFamily="34" charset="-120"/>
              </a:rPr>
              <a:t>Add Thermal Bridge Corrections</a:t>
            </a:r>
            <a:endParaRPr lang="en-US" sz="1300" dirty="0"/>
          </a:p>
        </p:txBody>
      </p:sp>
      <p:sp>
        <p:nvSpPr>
          <p:cNvPr id="21" name="Shape 17"/>
          <p:cNvSpPr/>
          <p:nvPr/>
        </p:nvSpPr>
        <p:spPr>
          <a:xfrm>
            <a:off x="4480560" y="2121408"/>
            <a:ext cx="3200400" cy="0"/>
          </a:xfrm>
          <a:prstGeom prst="line">
            <a:avLst/>
          </a:prstGeom>
          <a:noFill/>
          <a:ln w="12700">
            <a:solidFill>
              <a:srgbClr val="D2051E"/>
            </a:solidFill>
            <a:prstDash val="solid"/>
          </a:ln>
        </p:spPr>
      </p:sp>
      <p:sp>
        <p:nvSpPr>
          <p:cNvPr id="22" name="Shape 18"/>
          <p:cNvSpPr/>
          <p:nvPr/>
        </p:nvSpPr>
        <p:spPr>
          <a:xfrm>
            <a:off x="4389120" y="2286000"/>
            <a:ext cx="3383280" cy="384048"/>
          </a:xfrm>
          <a:prstGeom prst="roundRect">
            <a:avLst>
              <a:gd name="adj" fmla="val 9524"/>
            </a:avLst>
          </a:prstGeom>
          <a:solidFill>
            <a:srgbClr val="F7F7F7"/>
          </a:solidFill>
          <a:ln w="12700">
            <a:solidFill>
              <a:srgbClr val="333333"/>
            </a:solidFill>
            <a:prstDash val="solid"/>
          </a:ln>
        </p:spPr>
      </p:sp>
      <p:sp>
        <p:nvSpPr>
          <p:cNvPr id="23" name="Text 19"/>
          <p:cNvSpPr/>
          <p:nvPr/>
        </p:nvSpPr>
        <p:spPr>
          <a:xfrm>
            <a:off x="4389120" y="2286000"/>
            <a:ext cx="3383280" cy="384048"/>
          </a:xfrm>
          <a:prstGeom prst="rect">
            <a:avLst/>
          </a:prstGeom>
          <a:noFill/>
          <a:ln/>
        </p:spPr>
        <p:txBody>
          <a:bodyPr wrap="square" lIns="0" tIns="0" rIns="0" bIns="0" rtlCol="0" anchor="ctr"/>
          <a:lstStyle/>
          <a:p>
            <a:pPr algn="ctr" indent="0" marL="0">
              <a:buNone/>
            </a:pPr>
            <a:r>
              <a:rPr lang="en-US" sz="1100" dirty="0">
                <a:solidFill>
                  <a:srgbClr val="3F3E42"/>
                </a:solidFill>
                <a:latin typeface="Arial" pitchFamily="34" charset="0"/>
                <a:ea typeface="Arial" pitchFamily="34" charset="-122"/>
                <a:cs typeface="Arial" pitchFamily="34" charset="-120"/>
              </a:rPr>
              <a:t>Ueff = U0 + point bridges + linear bridges</a:t>
            </a:r>
            <a:endParaRPr lang="en-US" sz="1100" dirty="0"/>
          </a:p>
        </p:txBody>
      </p:sp>
      <p:sp>
        <p:nvSpPr>
          <p:cNvPr id="24" name="Shape 20"/>
          <p:cNvSpPr/>
          <p:nvPr/>
        </p:nvSpPr>
        <p:spPr>
          <a:xfrm>
            <a:off x="4389120" y="2788920"/>
            <a:ext cx="1600200" cy="1051560"/>
          </a:xfrm>
          <a:prstGeom prst="roundRect">
            <a:avLst>
              <a:gd name="adj" fmla="val 5217"/>
            </a:avLst>
          </a:prstGeom>
          <a:solidFill>
            <a:srgbClr val="FAFAFA"/>
          </a:solidFill>
          <a:ln w="12700">
            <a:solidFill>
              <a:srgbClr val="E4E4E4"/>
            </a:solidFill>
            <a:prstDash val="solid"/>
          </a:ln>
        </p:spPr>
      </p:sp>
      <p:pic>
        <p:nvPicPr>
          <p:cNvPr id="25" name="Image 2" descr="/workspace/deck/icons/crosshair.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83480" y="2880360"/>
            <a:ext cx="256032" cy="256032"/>
          </a:xfrm>
          <a:prstGeom prst="rect">
            <a:avLst/>
          </a:prstGeom>
        </p:spPr>
      </p:pic>
      <p:sp>
        <p:nvSpPr>
          <p:cNvPr id="26" name="Text 21"/>
          <p:cNvSpPr/>
          <p:nvPr/>
        </p:nvSpPr>
        <p:spPr>
          <a:xfrm>
            <a:off x="4434840" y="3154680"/>
            <a:ext cx="1508760" cy="201168"/>
          </a:xfrm>
          <a:prstGeom prst="rect">
            <a:avLst/>
          </a:prstGeom>
          <a:noFill/>
          <a:ln/>
        </p:spPr>
        <p:txBody>
          <a:bodyPr wrap="square" lIns="0" tIns="0" rIns="0" bIns="0" rtlCol="0" anchor="t"/>
          <a:lstStyle/>
          <a:p>
            <a:pPr algn="ctr" indent="0" marL="0">
              <a:buNone/>
            </a:pPr>
            <a:r>
              <a:rPr lang="en-US" sz="1100" dirty="0">
                <a:solidFill>
                  <a:srgbClr val="5A585C"/>
                </a:solidFill>
                <a:latin typeface="Arial" pitchFamily="34" charset="0"/>
                <a:ea typeface="Arial" pitchFamily="34" charset="-122"/>
                <a:cs typeface="Arial" pitchFamily="34" charset="-120"/>
              </a:rPr>
              <a:t>Point bridges</a:t>
            </a:r>
            <a:endParaRPr lang="en-US" sz="1100" dirty="0"/>
          </a:p>
        </p:txBody>
      </p:sp>
      <p:sp>
        <p:nvSpPr>
          <p:cNvPr id="27" name="Text 22"/>
          <p:cNvSpPr/>
          <p:nvPr/>
        </p:nvSpPr>
        <p:spPr>
          <a:xfrm>
            <a:off x="4434840" y="3364992"/>
            <a:ext cx="1508760" cy="256032"/>
          </a:xfrm>
          <a:prstGeom prst="rect">
            <a:avLst/>
          </a:prstGeom>
          <a:noFill/>
          <a:ln/>
        </p:spPr>
        <p:txBody>
          <a:bodyPr wrap="square" lIns="0" tIns="0" rIns="0" bIns="0" rtlCol="0" anchor="t"/>
          <a:lstStyle/>
          <a:p>
            <a:pPr algn="ctr" indent="0" marL="0">
              <a:buNone/>
            </a:pPr>
            <a:r>
              <a:rPr lang="en-US" sz="1400" b="1" dirty="0">
                <a:solidFill>
                  <a:srgbClr val="3F3E42"/>
                </a:solidFill>
                <a:latin typeface="Arial" pitchFamily="34" charset="0"/>
                <a:ea typeface="Arial" pitchFamily="34" charset="-122"/>
                <a:cs typeface="Arial" pitchFamily="34" charset="-120"/>
              </a:rPr>
              <a:t>0.00114</a:t>
            </a:r>
            <a:endParaRPr lang="en-US" sz="1400" dirty="0"/>
          </a:p>
        </p:txBody>
      </p:sp>
      <p:sp>
        <p:nvSpPr>
          <p:cNvPr id="28" name="Text 23"/>
          <p:cNvSpPr/>
          <p:nvPr/>
        </p:nvSpPr>
        <p:spPr>
          <a:xfrm>
            <a:off x="4434840" y="3584448"/>
            <a:ext cx="1508760" cy="182880"/>
          </a:xfrm>
          <a:prstGeom prst="rect">
            <a:avLst/>
          </a:prstGeom>
          <a:noFill/>
          <a:ln/>
        </p:spPr>
        <p:txBody>
          <a:bodyPr wrap="square" lIns="0" tIns="0" rIns="0" bIns="0" rtlCol="0" anchor="t"/>
          <a:lstStyle/>
          <a:p>
            <a:pPr algn="ctr" indent="0" marL="0">
              <a:buNone/>
            </a:pPr>
            <a:r>
              <a:rPr lang="en-US" sz="900" dirty="0">
                <a:solidFill>
                  <a:srgbClr val="6E6C70"/>
                </a:solidFill>
                <a:latin typeface="Arial" pitchFamily="34" charset="0"/>
                <a:ea typeface="Arial" pitchFamily="34" charset="-122"/>
                <a:cs typeface="Arial" pitchFamily="34" charset="-120"/>
              </a:rPr>
              <a:t>BTU/h·ft²·°F</a:t>
            </a:r>
            <a:endParaRPr lang="en-US" sz="900" dirty="0"/>
          </a:p>
        </p:txBody>
      </p:sp>
      <p:sp>
        <p:nvSpPr>
          <p:cNvPr id="29" name="Shape 24"/>
          <p:cNvSpPr/>
          <p:nvPr/>
        </p:nvSpPr>
        <p:spPr>
          <a:xfrm>
            <a:off x="6126480" y="2788920"/>
            <a:ext cx="1645920" cy="1051560"/>
          </a:xfrm>
          <a:prstGeom prst="roundRect">
            <a:avLst>
              <a:gd name="adj" fmla="val 5217"/>
            </a:avLst>
          </a:prstGeom>
          <a:solidFill>
            <a:srgbClr val="FAFAFA"/>
          </a:solidFill>
          <a:ln w="12700">
            <a:solidFill>
              <a:srgbClr val="E4E4E4"/>
            </a:solidFill>
            <a:prstDash val="solid"/>
          </a:ln>
        </p:spPr>
      </p:sp>
      <p:pic>
        <p:nvPicPr>
          <p:cNvPr id="30" name="Image 3" descr="/workspace/deck/icons/columns.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66560" y="2880360"/>
            <a:ext cx="256032" cy="256032"/>
          </a:xfrm>
          <a:prstGeom prst="rect">
            <a:avLst/>
          </a:prstGeom>
        </p:spPr>
      </p:pic>
      <p:sp>
        <p:nvSpPr>
          <p:cNvPr id="31" name="Text 25"/>
          <p:cNvSpPr/>
          <p:nvPr/>
        </p:nvSpPr>
        <p:spPr>
          <a:xfrm>
            <a:off x="6172200" y="3154680"/>
            <a:ext cx="1554480" cy="201168"/>
          </a:xfrm>
          <a:prstGeom prst="rect">
            <a:avLst/>
          </a:prstGeom>
          <a:noFill/>
          <a:ln/>
        </p:spPr>
        <p:txBody>
          <a:bodyPr wrap="square" lIns="0" tIns="0" rIns="0" bIns="0" rtlCol="0" anchor="t"/>
          <a:lstStyle/>
          <a:p>
            <a:pPr algn="ctr" indent="0" marL="0">
              <a:buNone/>
            </a:pPr>
            <a:r>
              <a:rPr lang="en-US" sz="1100" dirty="0">
                <a:solidFill>
                  <a:srgbClr val="5A585C"/>
                </a:solidFill>
                <a:latin typeface="Arial" pitchFamily="34" charset="0"/>
                <a:ea typeface="Arial" pitchFamily="34" charset="-122"/>
                <a:cs typeface="Arial" pitchFamily="34" charset="-120"/>
              </a:rPr>
              <a:t>Linear bridges</a:t>
            </a:r>
            <a:endParaRPr lang="en-US" sz="1100" dirty="0"/>
          </a:p>
        </p:txBody>
      </p:sp>
      <p:sp>
        <p:nvSpPr>
          <p:cNvPr id="32" name="Text 26"/>
          <p:cNvSpPr/>
          <p:nvPr/>
        </p:nvSpPr>
        <p:spPr>
          <a:xfrm>
            <a:off x="6172200" y="3364992"/>
            <a:ext cx="1554480" cy="256032"/>
          </a:xfrm>
          <a:prstGeom prst="rect">
            <a:avLst/>
          </a:prstGeom>
          <a:noFill/>
          <a:ln/>
        </p:spPr>
        <p:txBody>
          <a:bodyPr wrap="square" lIns="0" tIns="0" rIns="0" bIns="0" rtlCol="0" anchor="t"/>
          <a:lstStyle/>
          <a:p>
            <a:pPr algn="ctr" indent="0" marL="0">
              <a:buNone/>
            </a:pPr>
            <a:r>
              <a:rPr lang="en-US" sz="1400" b="1" dirty="0">
                <a:solidFill>
                  <a:srgbClr val="3F3E42"/>
                </a:solidFill>
                <a:latin typeface="Arial" pitchFamily="34" charset="0"/>
                <a:ea typeface="Arial" pitchFamily="34" charset="-122"/>
                <a:cs typeface="Arial" pitchFamily="34" charset="-120"/>
              </a:rPr>
              <a:t>0.00206</a:t>
            </a:r>
            <a:endParaRPr lang="en-US" sz="1400" dirty="0"/>
          </a:p>
        </p:txBody>
      </p:sp>
      <p:sp>
        <p:nvSpPr>
          <p:cNvPr id="33" name="Text 27"/>
          <p:cNvSpPr/>
          <p:nvPr/>
        </p:nvSpPr>
        <p:spPr>
          <a:xfrm>
            <a:off x="6172200" y="3584448"/>
            <a:ext cx="1554480" cy="182880"/>
          </a:xfrm>
          <a:prstGeom prst="rect">
            <a:avLst/>
          </a:prstGeom>
          <a:noFill/>
          <a:ln/>
        </p:spPr>
        <p:txBody>
          <a:bodyPr wrap="square" lIns="0" tIns="0" rIns="0" bIns="0" rtlCol="0" anchor="t"/>
          <a:lstStyle/>
          <a:p>
            <a:pPr algn="ctr" indent="0" marL="0">
              <a:buNone/>
            </a:pPr>
            <a:r>
              <a:rPr lang="en-US" sz="900" dirty="0">
                <a:solidFill>
                  <a:srgbClr val="6E6C70"/>
                </a:solidFill>
                <a:latin typeface="Arial" pitchFamily="34" charset="0"/>
                <a:ea typeface="Arial" pitchFamily="34" charset="-122"/>
                <a:cs typeface="Arial" pitchFamily="34" charset="-120"/>
              </a:rPr>
              <a:t>BTU/h·ft²·°F</a:t>
            </a:r>
            <a:endParaRPr lang="en-US" sz="900" dirty="0"/>
          </a:p>
        </p:txBody>
      </p:sp>
      <p:sp>
        <p:nvSpPr>
          <p:cNvPr id="34" name="Text 28"/>
          <p:cNvSpPr/>
          <p:nvPr/>
        </p:nvSpPr>
        <p:spPr>
          <a:xfrm>
            <a:off x="4389120" y="3931920"/>
            <a:ext cx="3383280" cy="256032"/>
          </a:xfrm>
          <a:prstGeom prst="rect">
            <a:avLst/>
          </a:prstGeom>
          <a:noFill/>
          <a:ln/>
        </p:spPr>
        <p:txBody>
          <a:bodyPr wrap="square" lIns="0" tIns="0" rIns="0" bIns="0" rtlCol="0" anchor="t"/>
          <a:lstStyle/>
          <a:p>
            <a:pPr algn="ctr" indent="0" marL="0">
              <a:buNone/>
            </a:pPr>
            <a:r>
              <a:rPr lang="en-US" sz="1200" b="1" dirty="0">
                <a:solidFill>
                  <a:srgbClr val="3F3E42"/>
                </a:solidFill>
                <a:latin typeface="Arial" pitchFamily="34" charset="0"/>
                <a:ea typeface="Arial" pitchFamily="34" charset="-122"/>
                <a:cs typeface="Arial" pitchFamily="34" charset="-120"/>
              </a:rPr>
              <a:t>Total correction = 0.0032  BTU/h·ft²·°F</a:t>
            </a:r>
            <a:endParaRPr lang="en-US" sz="1200" dirty="0"/>
          </a:p>
        </p:txBody>
      </p:sp>
      <p:sp>
        <p:nvSpPr>
          <p:cNvPr id="35" name="Shape 29"/>
          <p:cNvSpPr/>
          <p:nvPr/>
        </p:nvSpPr>
        <p:spPr>
          <a:xfrm>
            <a:off x="4480560" y="4251960"/>
            <a:ext cx="1188720" cy="292608"/>
          </a:xfrm>
          <a:prstGeom prst="rect">
            <a:avLst/>
          </a:prstGeom>
          <a:solidFill>
            <a:srgbClr val="D2051E"/>
          </a:solidFill>
          <a:ln w="12700">
            <a:solidFill>
              <a:srgbClr val="333333"/>
            </a:solidFill>
            <a:prstDash val="solid"/>
          </a:ln>
        </p:spPr>
      </p:sp>
      <p:sp>
        <p:nvSpPr>
          <p:cNvPr id="36" name="Shape 30"/>
          <p:cNvSpPr/>
          <p:nvPr/>
        </p:nvSpPr>
        <p:spPr>
          <a:xfrm>
            <a:off x="5669280" y="4251960"/>
            <a:ext cx="2103120" cy="292608"/>
          </a:xfrm>
          <a:prstGeom prst="rect">
            <a:avLst/>
          </a:prstGeom>
          <a:solidFill>
            <a:srgbClr val="1C1C1C"/>
          </a:solidFill>
          <a:ln w="12700">
            <a:solidFill>
              <a:srgbClr val="333333"/>
            </a:solidFill>
            <a:prstDash val="solid"/>
          </a:ln>
        </p:spPr>
      </p:sp>
      <p:sp>
        <p:nvSpPr>
          <p:cNvPr id="37" name="Text 31"/>
          <p:cNvSpPr/>
          <p:nvPr/>
        </p:nvSpPr>
        <p:spPr>
          <a:xfrm>
            <a:off x="4480560" y="4251960"/>
            <a:ext cx="1188720" cy="292608"/>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36%</a:t>
            </a:r>
            <a:endParaRPr lang="en-US" sz="1100" dirty="0"/>
          </a:p>
        </p:txBody>
      </p:sp>
      <p:sp>
        <p:nvSpPr>
          <p:cNvPr id="38" name="Text 32"/>
          <p:cNvSpPr/>
          <p:nvPr/>
        </p:nvSpPr>
        <p:spPr>
          <a:xfrm>
            <a:off x="5669280" y="4251960"/>
            <a:ext cx="2103120" cy="292608"/>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64%</a:t>
            </a:r>
            <a:endParaRPr lang="en-US" sz="1100" dirty="0"/>
          </a:p>
        </p:txBody>
      </p:sp>
      <p:sp>
        <p:nvSpPr>
          <p:cNvPr id="39" name="Text 33"/>
          <p:cNvSpPr/>
          <p:nvPr/>
        </p:nvSpPr>
        <p:spPr>
          <a:xfrm>
            <a:off x="4389120" y="4590288"/>
            <a:ext cx="3383280" cy="201168"/>
          </a:xfrm>
          <a:prstGeom prst="rect">
            <a:avLst/>
          </a:prstGeom>
          <a:noFill/>
          <a:ln/>
        </p:spPr>
        <p:txBody>
          <a:bodyPr wrap="square" lIns="0" tIns="0" rIns="0" bIns="0" rtlCol="0" anchor="t"/>
          <a:lstStyle/>
          <a:p>
            <a:pPr algn="ctr" indent="0" marL="0">
              <a:buNone/>
            </a:pPr>
            <a:r>
              <a:rPr lang="en-US" sz="1000" dirty="0">
                <a:solidFill>
                  <a:srgbClr val="5A585C"/>
                </a:solidFill>
                <a:latin typeface="Arial" pitchFamily="34" charset="0"/>
                <a:ea typeface="Arial" pitchFamily="34" charset="-122"/>
                <a:cs typeface="Arial" pitchFamily="34" charset="-120"/>
              </a:rPr>
              <a:t>36% of correction          64% of correction</a:t>
            </a:r>
            <a:endParaRPr lang="en-US" sz="1000" dirty="0"/>
          </a:p>
        </p:txBody>
      </p:sp>
      <p:sp>
        <p:nvSpPr>
          <p:cNvPr id="40" name="Text 34"/>
          <p:cNvSpPr/>
          <p:nvPr/>
        </p:nvSpPr>
        <p:spPr>
          <a:xfrm>
            <a:off x="8001000" y="2743200"/>
            <a:ext cx="365760" cy="365760"/>
          </a:xfrm>
          <a:prstGeom prst="rect">
            <a:avLst/>
          </a:prstGeom>
          <a:noFill/>
          <a:ln/>
        </p:spPr>
        <p:txBody>
          <a:bodyPr wrap="square" lIns="0" tIns="0" rIns="0" bIns="0" rtlCol="0" anchor="t"/>
          <a:lstStyle/>
          <a:p>
            <a:pPr algn="ctr" indent="0" marL="0">
              <a:buNone/>
            </a:pPr>
            <a:r>
              <a:rPr lang="en-US" sz="2200" dirty="0">
                <a:solidFill>
                  <a:srgbClr val="8A8D91"/>
                </a:solidFill>
                <a:latin typeface="Arial" pitchFamily="34" charset="0"/>
                <a:ea typeface="Arial" pitchFamily="34" charset="-122"/>
                <a:cs typeface="Arial" pitchFamily="34" charset="-120"/>
              </a:rPr>
              <a:t>→</a:t>
            </a:r>
            <a:endParaRPr lang="en-US" sz="2200" dirty="0"/>
          </a:p>
        </p:txBody>
      </p:sp>
      <p:sp>
        <p:nvSpPr>
          <p:cNvPr id="41" name="Shape 35"/>
          <p:cNvSpPr/>
          <p:nvPr/>
        </p:nvSpPr>
        <p:spPr>
          <a:xfrm>
            <a:off x="8366760" y="1051560"/>
            <a:ext cx="3520440" cy="3977640"/>
          </a:xfrm>
          <a:prstGeom prst="roundRect">
            <a:avLst>
              <a:gd name="adj" fmla="val 3117"/>
            </a:avLst>
          </a:prstGeom>
          <a:solidFill>
            <a:srgbClr val="FFFFFF"/>
          </a:solidFill>
          <a:ln w="12700">
            <a:solidFill>
              <a:srgbClr val="E4E4E4"/>
            </a:solidFill>
            <a:prstDash val="solid"/>
          </a:ln>
          <a:effectLst>
            <a:outerShdw sx="100000" sy="100000" kx="0" ky="0" algn="bl" rotWithShape="0" blurRad="1.6780660754280665e+132" dist="4.195165188570166e+131" dir="1.074419249842764e+155">
              <a:srgbClr val="000000">
                <a:alpha val="1e+159"/>
              </a:srgbClr>
            </a:outerShdw>
          </a:effectLst>
        </p:spPr>
      </p:sp>
      <p:sp>
        <p:nvSpPr>
          <p:cNvPr id="42" name="Shape 36"/>
          <p:cNvSpPr/>
          <p:nvPr/>
        </p:nvSpPr>
        <p:spPr>
          <a:xfrm>
            <a:off x="9893808" y="1234440"/>
            <a:ext cx="457200" cy="457200"/>
          </a:xfrm>
          <a:prstGeom prst="ellipse">
            <a:avLst/>
          </a:prstGeom>
          <a:solidFill>
            <a:srgbClr val="D2051E"/>
          </a:solidFill>
          <a:ln w="12700">
            <a:solidFill>
              <a:srgbClr val="333333"/>
            </a:solidFill>
            <a:prstDash val="solid"/>
          </a:ln>
        </p:spPr>
      </p:sp>
      <p:sp>
        <p:nvSpPr>
          <p:cNvPr id="43" name="Text 37"/>
          <p:cNvSpPr/>
          <p:nvPr/>
        </p:nvSpPr>
        <p:spPr>
          <a:xfrm>
            <a:off x="9893808" y="1234440"/>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3</a:t>
            </a:r>
            <a:endParaRPr lang="en-US" sz="1600" dirty="0"/>
          </a:p>
        </p:txBody>
      </p:sp>
      <p:sp>
        <p:nvSpPr>
          <p:cNvPr id="44" name="Text 38"/>
          <p:cNvSpPr/>
          <p:nvPr/>
        </p:nvSpPr>
        <p:spPr>
          <a:xfrm>
            <a:off x="8503920" y="1783080"/>
            <a:ext cx="3246120" cy="292608"/>
          </a:xfrm>
          <a:prstGeom prst="rect">
            <a:avLst/>
          </a:prstGeom>
          <a:noFill/>
          <a:ln/>
        </p:spPr>
        <p:txBody>
          <a:bodyPr wrap="square" lIns="0" tIns="0" rIns="0" bIns="0" rtlCol="0" anchor="t"/>
          <a:lstStyle/>
          <a:p>
            <a:pPr algn="ctr" indent="0" marL="0">
              <a:buNone/>
            </a:pPr>
            <a:r>
              <a:rPr lang="en-US" sz="1300" b="1" dirty="0">
                <a:solidFill>
                  <a:srgbClr val="3F3E42"/>
                </a:solidFill>
                <a:latin typeface="Arial" pitchFamily="34" charset="0"/>
                <a:ea typeface="Arial" pitchFamily="34" charset="-122"/>
                <a:cs typeface="Arial" pitchFamily="34" charset="-120"/>
              </a:rPr>
              <a:t>Effective Assembly Performance</a:t>
            </a:r>
            <a:endParaRPr lang="en-US" sz="1300" dirty="0"/>
          </a:p>
        </p:txBody>
      </p:sp>
      <p:sp>
        <p:nvSpPr>
          <p:cNvPr id="45" name="Shape 39"/>
          <p:cNvSpPr/>
          <p:nvPr/>
        </p:nvSpPr>
        <p:spPr>
          <a:xfrm>
            <a:off x="8686800" y="2121408"/>
            <a:ext cx="2880360" cy="0"/>
          </a:xfrm>
          <a:prstGeom prst="line">
            <a:avLst/>
          </a:prstGeom>
          <a:noFill/>
          <a:ln w="12700">
            <a:solidFill>
              <a:srgbClr val="D2051E"/>
            </a:solidFill>
            <a:prstDash val="solid"/>
          </a:ln>
        </p:spPr>
      </p:sp>
      <p:sp>
        <p:nvSpPr>
          <p:cNvPr id="46" name="Shape 40"/>
          <p:cNvSpPr/>
          <p:nvPr/>
        </p:nvSpPr>
        <p:spPr>
          <a:xfrm>
            <a:off x="9829800" y="2286000"/>
            <a:ext cx="502920" cy="502920"/>
          </a:xfrm>
          <a:prstGeom prst="ellipse">
            <a:avLst/>
          </a:prstGeom>
          <a:solidFill>
            <a:srgbClr val="FFFFFF"/>
          </a:solidFill>
          <a:ln w="12700">
            <a:solidFill>
              <a:srgbClr val="D2051E"/>
            </a:solidFill>
            <a:prstDash val="solid"/>
          </a:ln>
        </p:spPr>
      </p:sp>
      <p:pic>
        <p:nvPicPr>
          <p:cNvPr id="47" name="Image 4" descr="/workspace/deck/icons/shieldCheck.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48672" y="2404872"/>
            <a:ext cx="256032" cy="256032"/>
          </a:xfrm>
          <a:prstGeom prst="rect">
            <a:avLst/>
          </a:prstGeom>
        </p:spPr>
      </p:pic>
      <p:sp>
        <p:nvSpPr>
          <p:cNvPr id="48" name="Text 41"/>
          <p:cNvSpPr/>
          <p:nvPr/>
        </p:nvSpPr>
        <p:spPr>
          <a:xfrm>
            <a:off x="8503920" y="2880360"/>
            <a:ext cx="3246120" cy="457200"/>
          </a:xfrm>
          <a:prstGeom prst="rect">
            <a:avLst/>
          </a:prstGeom>
          <a:noFill/>
          <a:ln/>
        </p:spPr>
        <p:txBody>
          <a:bodyPr wrap="square" lIns="0" tIns="0" rIns="0" bIns="0" rtlCol="0" anchor="t"/>
          <a:lstStyle/>
          <a:p>
            <a:pPr algn="ctr" indent="0" marL="0">
              <a:buNone/>
            </a:pPr>
            <a:r>
              <a:rPr lang="en-US" sz="2800" b="1" dirty="0">
                <a:solidFill>
                  <a:srgbClr val="3F3E42"/>
                </a:solidFill>
                <a:latin typeface="Arial" pitchFamily="34" charset="0"/>
                <a:ea typeface="Arial" pitchFamily="34" charset="-122"/>
                <a:cs typeface="Arial" pitchFamily="34" charset="-120"/>
              </a:rPr>
              <a:t>R</a:t>
            </a:r>
            <a:pPr algn="ctr" indent="0" marL="0">
              <a:buNone/>
            </a:pPr>
            <a:r>
              <a:rPr lang="en-US" sz="2800" b="1" baseline="-40000" dirty="0">
                <a:solidFill>
                  <a:srgbClr val="3F3E42"/>
                </a:solidFill>
                <a:latin typeface="Arial" pitchFamily="34" charset="0"/>
                <a:ea typeface="Arial" pitchFamily="34" charset="-122"/>
                <a:cs typeface="Arial" pitchFamily="34" charset="-120"/>
              </a:rPr>
              <a:t>eff</a:t>
            </a:r>
            <a:pPr algn="ctr" indent="0" marL="0">
              <a:buNone/>
            </a:pPr>
            <a:r>
              <a:rPr lang="en-US" sz="2800" b="1" dirty="0">
                <a:solidFill>
                  <a:srgbClr val="3F3E42"/>
                </a:solidFill>
                <a:latin typeface="Arial" pitchFamily="34" charset="0"/>
                <a:ea typeface="Arial" pitchFamily="34" charset="-122"/>
                <a:cs typeface="Arial" pitchFamily="34" charset="-120"/>
              </a:rPr>
              <a:t> = 22.9</a:t>
            </a:r>
            <a:endParaRPr lang="en-US" sz="2800" dirty="0"/>
          </a:p>
        </p:txBody>
      </p:sp>
      <p:sp>
        <p:nvSpPr>
          <p:cNvPr id="49" name="Text 42"/>
          <p:cNvSpPr/>
          <p:nvPr/>
        </p:nvSpPr>
        <p:spPr>
          <a:xfrm>
            <a:off x="8503920" y="3337560"/>
            <a:ext cx="3246120" cy="201168"/>
          </a:xfrm>
          <a:prstGeom prst="rect">
            <a:avLst/>
          </a:prstGeom>
          <a:noFill/>
          <a:ln/>
        </p:spPr>
        <p:txBody>
          <a:bodyPr wrap="square" lIns="0" tIns="0" rIns="0" bIns="0" rtlCol="0" anchor="t"/>
          <a:lstStyle/>
          <a:p>
            <a:pPr algn="ctr" indent="0" marL="0">
              <a:buNone/>
            </a:pPr>
            <a:r>
              <a:rPr lang="en-US" sz="1200" dirty="0">
                <a:solidFill>
                  <a:srgbClr val="6E6C70"/>
                </a:solidFill>
                <a:latin typeface="Arial" pitchFamily="34" charset="0"/>
                <a:ea typeface="Arial" pitchFamily="34" charset="-122"/>
                <a:cs typeface="Arial" pitchFamily="34" charset="-120"/>
              </a:rPr>
              <a:t>h·ft²·°F/BTU</a:t>
            </a:r>
            <a:endParaRPr lang="en-US" sz="1200" dirty="0"/>
          </a:p>
        </p:txBody>
      </p:sp>
      <p:sp>
        <p:nvSpPr>
          <p:cNvPr id="50" name="Text 43"/>
          <p:cNvSpPr/>
          <p:nvPr/>
        </p:nvSpPr>
        <p:spPr>
          <a:xfrm>
            <a:off x="8503920" y="3611880"/>
            <a:ext cx="3246120" cy="256032"/>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Ueff = 0.0436 BTU/h·ft²·°F</a:t>
            </a:r>
            <a:endParaRPr lang="en-US" sz="1200" dirty="0"/>
          </a:p>
        </p:txBody>
      </p:sp>
      <p:sp>
        <p:nvSpPr>
          <p:cNvPr id="51" name="Shape 44"/>
          <p:cNvSpPr/>
          <p:nvPr/>
        </p:nvSpPr>
        <p:spPr>
          <a:xfrm>
            <a:off x="8595360" y="4023360"/>
            <a:ext cx="1417320" cy="640080"/>
          </a:xfrm>
          <a:prstGeom prst="roundRect">
            <a:avLst>
              <a:gd name="adj" fmla="val 8571"/>
            </a:avLst>
          </a:prstGeom>
          <a:solidFill>
            <a:srgbClr val="FFFFFF"/>
          </a:solidFill>
          <a:ln w="12700">
            <a:solidFill>
              <a:srgbClr val="D2051E"/>
            </a:solidFill>
            <a:prstDash val="solid"/>
          </a:ln>
        </p:spPr>
      </p:sp>
      <p:sp>
        <p:nvSpPr>
          <p:cNvPr id="52" name="Text 45"/>
          <p:cNvSpPr/>
          <p:nvPr/>
        </p:nvSpPr>
        <p:spPr>
          <a:xfrm>
            <a:off x="8595360" y="4023360"/>
            <a:ext cx="1417320" cy="640080"/>
          </a:xfrm>
          <a:prstGeom prst="rect">
            <a:avLst/>
          </a:prstGeom>
          <a:noFill/>
          <a:ln/>
        </p:spPr>
        <p:txBody>
          <a:bodyPr wrap="square" lIns="0" tIns="0" rIns="0" bIns="0" rtlCol="0" anchor="ctr"/>
          <a:lstStyle/>
          <a:p>
            <a:pPr algn="ctr" indent="0" marL="0">
              <a:buNone/>
            </a:pPr>
            <a:r>
              <a:rPr lang="en-US" sz="1100" b="1" dirty="0">
                <a:solidFill>
                  <a:srgbClr val="D2051E"/>
                </a:solidFill>
                <a:latin typeface="Arial" pitchFamily="34" charset="0"/>
                <a:ea typeface="Arial" pitchFamily="34" charset="-122"/>
                <a:cs typeface="Arial" pitchFamily="34" charset="-120"/>
              </a:rPr>
              <a:t>R-1.8</a:t>
            </a:r>
            <a:endParaRPr lang="en-US" sz="1100" dirty="0"/>
          </a:p>
          <a:p>
            <a:pPr algn="ctr" indent="0" marL="0">
              <a:buNone/>
            </a:pPr>
            <a:r>
              <a:rPr lang="en-US" sz="1100" b="1" dirty="0">
                <a:solidFill>
                  <a:srgbClr val="D2051E"/>
                </a:solidFill>
                <a:latin typeface="Arial" pitchFamily="34" charset="0"/>
                <a:ea typeface="Arial" pitchFamily="34" charset="-122"/>
                <a:cs typeface="Arial" pitchFamily="34" charset="-120"/>
              </a:rPr>
              <a:t>lower than</a:t>
            </a:r>
            <a:endParaRPr lang="en-US" sz="1100" dirty="0"/>
          </a:p>
          <a:p>
            <a:pPr algn="ctr" indent="0" marL="0">
              <a:buNone/>
            </a:pPr>
            <a:r>
              <a:rPr lang="en-US" sz="1100" b="1" dirty="0">
                <a:solidFill>
                  <a:srgbClr val="D2051E"/>
                </a:solidFill>
                <a:latin typeface="Arial" pitchFamily="34" charset="0"/>
                <a:ea typeface="Arial" pitchFamily="34" charset="-122"/>
                <a:cs typeface="Arial" pitchFamily="34" charset="-120"/>
              </a:rPr>
              <a:t>clear-field</a:t>
            </a:r>
            <a:endParaRPr lang="en-US" sz="1100" dirty="0"/>
          </a:p>
        </p:txBody>
      </p:sp>
      <p:sp>
        <p:nvSpPr>
          <p:cNvPr id="53" name="Shape 46"/>
          <p:cNvSpPr/>
          <p:nvPr/>
        </p:nvSpPr>
        <p:spPr>
          <a:xfrm>
            <a:off x="10104120" y="4023360"/>
            <a:ext cx="1554480" cy="640080"/>
          </a:xfrm>
          <a:prstGeom prst="roundRect">
            <a:avLst>
              <a:gd name="adj" fmla="val 8571"/>
            </a:avLst>
          </a:prstGeom>
          <a:solidFill>
            <a:srgbClr val="FFFFFF"/>
          </a:solidFill>
          <a:ln w="12700">
            <a:solidFill>
              <a:srgbClr val="D2051E"/>
            </a:solidFill>
            <a:prstDash val="solid"/>
          </a:ln>
        </p:spPr>
      </p:sp>
      <p:sp>
        <p:nvSpPr>
          <p:cNvPr id="54" name="Text 47"/>
          <p:cNvSpPr/>
          <p:nvPr/>
        </p:nvSpPr>
        <p:spPr>
          <a:xfrm>
            <a:off x="10104120" y="4023360"/>
            <a:ext cx="1554480" cy="640080"/>
          </a:xfrm>
          <a:prstGeom prst="rect">
            <a:avLst/>
          </a:prstGeom>
          <a:noFill/>
          <a:ln/>
        </p:spPr>
        <p:txBody>
          <a:bodyPr wrap="square" lIns="0" tIns="0" rIns="0" bIns="0" rtlCol="0" anchor="ctr"/>
          <a:lstStyle/>
          <a:p>
            <a:pPr algn="ctr" indent="0" marL="0">
              <a:buNone/>
            </a:pPr>
            <a:r>
              <a:rPr lang="en-US" sz="1100" b="1" dirty="0">
                <a:solidFill>
                  <a:srgbClr val="D2051E"/>
                </a:solidFill>
                <a:latin typeface="Arial" pitchFamily="34" charset="0"/>
                <a:ea typeface="Arial" pitchFamily="34" charset="-122"/>
                <a:cs typeface="Arial" pitchFamily="34" charset="-120"/>
              </a:rPr>
              <a:t>7.1%</a:t>
            </a:r>
            <a:endParaRPr lang="en-US" sz="1100" dirty="0"/>
          </a:p>
          <a:p>
            <a:pPr algn="ctr" indent="0" marL="0">
              <a:buNone/>
            </a:pPr>
            <a:r>
              <a:rPr lang="en-US" sz="1100" b="1" dirty="0">
                <a:solidFill>
                  <a:srgbClr val="D2051E"/>
                </a:solidFill>
                <a:latin typeface="Arial" pitchFamily="34" charset="0"/>
                <a:ea typeface="Arial" pitchFamily="34" charset="-122"/>
                <a:cs typeface="Arial" pitchFamily="34" charset="-120"/>
              </a:rPr>
              <a:t>lower R-value</a:t>
            </a:r>
            <a:endParaRPr lang="en-US" sz="1100" dirty="0"/>
          </a:p>
          <a:p>
            <a:pPr algn="ctr" indent="0" marL="0">
              <a:buNone/>
            </a:pPr>
            <a:r>
              <a:rPr lang="en-US" sz="1100" b="1" dirty="0">
                <a:solidFill>
                  <a:srgbClr val="D2051E"/>
                </a:solidFill>
                <a:latin typeface="Arial" pitchFamily="34" charset="0"/>
                <a:ea typeface="Arial" pitchFamily="34" charset="-122"/>
                <a:cs typeface="Arial" pitchFamily="34" charset="-120"/>
              </a:rPr>
              <a:t>due to bridges</a:t>
            </a:r>
            <a:endParaRPr lang="en-US" sz="1100" dirty="0"/>
          </a:p>
        </p:txBody>
      </p:sp>
      <p:sp>
        <p:nvSpPr>
          <p:cNvPr id="55" name="Shape 48"/>
          <p:cNvSpPr/>
          <p:nvPr/>
        </p:nvSpPr>
        <p:spPr>
          <a:xfrm>
            <a:off x="292608" y="5166360"/>
            <a:ext cx="11612880" cy="1097280"/>
          </a:xfrm>
          <a:prstGeom prst="roundRect">
            <a:avLst>
              <a:gd name="adj" fmla="val 6667"/>
            </a:avLst>
          </a:prstGeom>
          <a:solidFill>
            <a:srgbClr val="D2051E"/>
          </a:solidFill>
          <a:ln w="12700">
            <a:solidFill>
              <a:srgbClr val="333333"/>
            </a:solidFill>
            <a:prstDash val="solid"/>
          </a:ln>
        </p:spPr>
      </p:sp>
      <p:pic>
        <p:nvPicPr>
          <p:cNvPr id="56" name="Image 5" descr="/workspace/deck/icons/shield-white.sv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2920" y="5349240"/>
            <a:ext cx="384048" cy="384048"/>
          </a:xfrm>
          <a:prstGeom prst="rect">
            <a:avLst/>
          </a:prstGeom>
        </p:spPr>
      </p:pic>
      <p:sp>
        <p:nvSpPr>
          <p:cNvPr id="57" name="Text 49"/>
          <p:cNvSpPr/>
          <p:nvPr/>
        </p:nvSpPr>
        <p:spPr>
          <a:xfrm>
            <a:off x="1051560" y="5257800"/>
            <a:ext cx="10607040" cy="914400"/>
          </a:xfrm>
          <a:prstGeom prst="rect">
            <a:avLst/>
          </a:prstGeom>
          <a:noFill/>
          <a:ln/>
        </p:spPr>
        <p:txBody>
          <a:bodyPr wrap="square" lIns="0" tIns="0" rIns="0" bIns="0" rtlCol="0" anchor="ctr"/>
          <a:lstStyle/>
          <a:p>
            <a:pPr indent="0" marL="0">
              <a:buNone/>
            </a:pPr>
            <a:r>
              <a:rPr lang="en-US" sz="1500" dirty="0">
                <a:solidFill>
                  <a:srgbClr val="FFFFFF"/>
                </a:solidFill>
                <a:latin typeface="Arial" pitchFamily="34" charset="0"/>
                <a:ea typeface="Arial" pitchFamily="34" charset="-122"/>
                <a:cs typeface="Arial" pitchFamily="34" charset="-120"/>
              </a:rPr>
              <a:t>The wall performs at R-22.9, not R-24.7. Thermal bridges from brackets and rails reduce effective R-value by 1.8 R (7.1%). Design with the corrected value, not the clear-field number.</a:t>
            </a:r>
            <a:endParaRPr lang="en-US" sz="1500" dirty="0"/>
          </a:p>
        </p:txBody>
      </p:sp>
      <p:sp>
        <p:nvSpPr>
          <p:cNvPr id="58" name="Shape 50"/>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59" name="Text 51"/>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60" name="Text 52"/>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61" name="Text 53"/>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29</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Learning objectives</a:t>
            </a:r>
            <a:endParaRPr lang="en-US" sz="2600" dirty="0"/>
          </a:p>
        </p:txBody>
      </p:sp>
      <p:sp>
        <p:nvSpPr>
          <p:cNvPr id="3" name="Text 1"/>
          <p:cNvSpPr/>
          <p:nvPr/>
        </p:nvSpPr>
        <p:spPr>
          <a:xfrm>
            <a:off x="384048" y="621792"/>
            <a:ext cx="11338560" cy="292608"/>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Upon completion of this presentation, the participant should be able to:</a:t>
            </a:r>
            <a:endParaRPr lang="en-US" sz="1400" dirty="0"/>
          </a:p>
        </p:txBody>
      </p:sp>
      <p:sp>
        <p:nvSpPr>
          <p:cNvPr id="4" name="Shape 2"/>
          <p:cNvSpPr/>
          <p:nvPr/>
        </p:nvSpPr>
        <p:spPr>
          <a:xfrm>
            <a:off x="384048" y="1051560"/>
            <a:ext cx="2788920" cy="3246120"/>
          </a:xfrm>
          <a:prstGeom prst="roundRect">
            <a:avLst>
              <a:gd name="adj" fmla="val 3279"/>
            </a:avLst>
          </a:prstGeom>
          <a:solidFill>
            <a:srgbClr val="FFFFFF"/>
          </a:solidFill>
          <a:ln w="12700">
            <a:solidFill>
              <a:srgbClr val="E4E4E4"/>
            </a:solidFill>
            <a:prstDash val="solid"/>
          </a:ln>
          <a:effectLst>
            <a:outerShdw sx="100000" sy="100000" kx="0" ky="0" algn="bl" rotWithShape="0" blurRad="101600" dist="25400" dir="8100000">
              <a:srgbClr val="000000">
                <a:alpha val="10000"/>
              </a:srgbClr>
            </a:outerShdw>
          </a:effectLst>
        </p:spPr>
      </p:sp>
      <p:sp>
        <p:nvSpPr>
          <p:cNvPr id="5" name="Shape 3"/>
          <p:cNvSpPr/>
          <p:nvPr/>
        </p:nvSpPr>
        <p:spPr>
          <a:xfrm>
            <a:off x="548640" y="1207008"/>
            <a:ext cx="438912" cy="438912"/>
          </a:xfrm>
          <a:prstGeom prst="ellipse">
            <a:avLst/>
          </a:prstGeom>
          <a:solidFill>
            <a:srgbClr val="F8E6E8"/>
          </a:solidFill>
          <a:ln w="12700">
            <a:solidFill>
              <a:srgbClr val="333333"/>
            </a:solidFill>
            <a:prstDash val="solid"/>
          </a:ln>
        </p:spPr>
      </p:sp>
      <p:pic>
        <p:nvPicPr>
          <p:cNvPr id="6" name="Image 0" descr="/workspace/deck/icons/lightbulb.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40080" y="1298448"/>
            <a:ext cx="256032" cy="256032"/>
          </a:xfrm>
          <a:prstGeom prst="rect">
            <a:avLst/>
          </a:prstGeom>
        </p:spPr>
      </p:pic>
      <p:sp>
        <p:nvSpPr>
          <p:cNvPr id="7" name="Text 4"/>
          <p:cNvSpPr/>
          <p:nvPr/>
        </p:nvSpPr>
        <p:spPr>
          <a:xfrm>
            <a:off x="548640" y="1737360"/>
            <a:ext cx="2468880" cy="347472"/>
          </a:xfrm>
          <a:prstGeom prst="rect">
            <a:avLst/>
          </a:prstGeom>
          <a:noFill/>
          <a:ln/>
        </p:spPr>
        <p:txBody>
          <a:bodyPr wrap="square" lIns="0" tIns="0" rIns="0" bIns="0" rtlCol="0" anchor="t"/>
          <a:lstStyle/>
          <a:p>
            <a:pPr indent="0" marL="0">
              <a:buNone/>
            </a:pPr>
            <a:r>
              <a:rPr lang="en-US" sz="1800" b="1" dirty="0">
                <a:solidFill>
                  <a:srgbClr val="D2051E"/>
                </a:solidFill>
                <a:latin typeface="Arial" pitchFamily="34" charset="0"/>
                <a:ea typeface="Arial" pitchFamily="34" charset="-122"/>
                <a:cs typeface="Arial" pitchFamily="34" charset="-120"/>
              </a:rPr>
              <a:t>Identify</a:t>
            </a:r>
            <a:endParaRPr lang="en-US" sz="1800" dirty="0"/>
          </a:p>
        </p:txBody>
      </p:sp>
      <p:sp>
        <p:nvSpPr>
          <p:cNvPr id="8" name="Shape 5"/>
          <p:cNvSpPr/>
          <p:nvPr/>
        </p:nvSpPr>
        <p:spPr>
          <a:xfrm>
            <a:off x="548640" y="2121408"/>
            <a:ext cx="384048" cy="41148"/>
          </a:xfrm>
          <a:prstGeom prst="rect">
            <a:avLst/>
          </a:prstGeom>
          <a:solidFill>
            <a:srgbClr val="D2051E"/>
          </a:solidFill>
          <a:ln w="12700">
            <a:solidFill>
              <a:srgbClr val="333333"/>
            </a:solidFill>
            <a:prstDash val="solid"/>
          </a:ln>
        </p:spPr>
      </p:sp>
      <p:sp>
        <p:nvSpPr>
          <p:cNvPr id="9" name="Text 6"/>
          <p:cNvSpPr/>
          <p:nvPr/>
        </p:nvSpPr>
        <p:spPr>
          <a:xfrm>
            <a:off x="548640" y="2286000"/>
            <a:ext cx="2468880" cy="182880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the mechanisms by which subframing creates thermal bridges and how repetition, geometry, and material choices amplify their impact on real assembly performance.</a:t>
            </a:r>
            <a:endParaRPr lang="en-US" sz="1200" dirty="0"/>
          </a:p>
        </p:txBody>
      </p:sp>
      <p:sp>
        <p:nvSpPr>
          <p:cNvPr id="10" name="Shape 7"/>
          <p:cNvSpPr/>
          <p:nvPr/>
        </p:nvSpPr>
        <p:spPr>
          <a:xfrm>
            <a:off x="3310128" y="1051560"/>
            <a:ext cx="2788920" cy="3246120"/>
          </a:xfrm>
          <a:prstGeom prst="roundRect">
            <a:avLst>
              <a:gd name="adj" fmla="val 3279"/>
            </a:avLst>
          </a:prstGeom>
          <a:solidFill>
            <a:srgbClr val="FFFFFF"/>
          </a:solidFill>
          <a:ln w="12700">
            <a:solidFill>
              <a:srgbClr val="E4E4E4"/>
            </a:solidFill>
            <a:prstDash val="solid"/>
          </a:ln>
          <a:effectLst>
            <a:outerShdw sx="100000" sy="100000" kx="0" ky="0" algn="bl" rotWithShape="0" blurRad="1290320000" dist="322580000" dir="486000000000">
              <a:srgbClr val="000000">
                <a:alpha val="1000000000"/>
              </a:srgbClr>
            </a:outerShdw>
          </a:effectLst>
        </p:spPr>
      </p:sp>
      <p:sp>
        <p:nvSpPr>
          <p:cNvPr id="11" name="Shape 8"/>
          <p:cNvSpPr/>
          <p:nvPr/>
        </p:nvSpPr>
        <p:spPr>
          <a:xfrm>
            <a:off x="3474720" y="1207008"/>
            <a:ext cx="438912" cy="438912"/>
          </a:xfrm>
          <a:prstGeom prst="ellipse">
            <a:avLst/>
          </a:prstGeom>
          <a:solidFill>
            <a:srgbClr val="F8E6E8"/>
          </a:solidFill>
          <a:ln w="12700">
            <a:solidFill>
              <a:srgbClr val="333333"/>
            </a:solidFill>
            <a:prstDash val="solid"/>
          </a:ln>
        </p:spPr>
      </p:sp>
      <p:pic>
        <p:nvPicPr>
          <p:cNvPr id="12" name="Image 1" descr="/workspace/deck/icons/search.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66160" y="1298448"/>
            <a:ext cx="256032" cy="256032"/>
          </a:xfrm>
          <a:prstGeom prst="rect">
            <a:avLst/>
          </a:prstGeom>
        </p:spPr>
      </p:pic>
      <p:sp>
        <p:nvSpPr>
          <p:cNvPr id="13" name="Text 9"/>
          <p:cNvSpPr/>
          <p:nvPr/>
        </p:nvSpPr>
        <p:spPr>
          <a:xfrm>
            <a:off x="3474720" y="1737360"/>
            <a:ext cx="2468880" cy="347472"/>
          </a:xfrm>
          <a:prstGeom prst="rect">
            <a:avLst/>
          </a:prstGeom>
          <a:noFill/>
          <a:ln/>
        </p:spPr>
        <p:txBody>
          <a:bodyPr wrap="square" lIns="0" tIns="0" rIns="0" bIns="0" rtlCol="0" anchor="t"/>
          <a:lstStyle/>
          <a:p>
            <a:pPr indent="0" marL="0">
              <a:buNone/>
            </a:pPr>
            <a:r>
              <a:rPr lang="en-US" sz="1800" b="1" dirty="0">
                <a:solidFill>
                  <a:srgbClr val="D2051E"/>
                </a:solidFill>
                <a:latin typeface="Arial" pitchFamily="34" charset="0"/>
                <a:ea typeface="Arial" pitchFamily="34" charset="-122"/>
                <a:cs typeface="Arial" pitchFamily="34" charset="-120"/>
              </a:rPr>
              <a:t>Diagnose</a:t>
            </a:r>
            <a:endParaRPr lang="en-US" sz="1800" dirty="0"/>
          </a:p>
        </p:txBody>
      </p:sp>
      <p:sp>
        <p:nvSpPr>
          <p:cNvPr id="14" name="Shape 10"/>
          <p:cNvSpPr/>
          <p:nvPr/>
        </p:nvSpPr>
        <p:spPr>
          <a:xfrm>
            <a:off x="3474720" y="2121408"/>
            <a:ext cx="384048" cy="41148"/>
          </a:xfrm>
          <a:prstGeom prst="rect">
            <a:avLst/>
          </a:prstGeom>
          <a:solidFill>
            <a:srgbClr val="D2051E"/>
          </a:solidFill>
          <a:ln w="12700">
            <a:solidFill>
              <a:srgbClr val="333333"/>
            </a:solidFill>
            <a:prstDash val="solid"/>
          </a:ln>
        </p:spPr>
      </p:sp>
      <p:sp>
        <p:nvSpPr>
          <p:cNvPr id="15" name="Text 11"/>
          <p:cNvSpPr/>
          <p:nvPr/>
        </p:nvSpPr>
        <p:spPr>
          <a:xfrm>
            <a:off x="3474720" y="2286000"/>
            <a:ext cx="2468880" cy="182880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The conditions under which thermal bridges, localized cold zones, and dew-point risk emerge in ventilated façade assemblies.</a:t>
            </a:r>
            <a:endParaRPr lang="en-US" sz="1200" dirty="0"/>
          </a:p>
        </p:txBody>
      </p:sp>
      <p:sp>
        <p:nvSpPr>
          <p:cNvPr id="16" name="Shape 12"/>
          <p:cNvSpPr/>
          <p:nvPr/>
        </p:nvSpPr>
        <p:spPr>
          <a:xfrm>
            <a:off x="6236208" y="1051560"/>
            <a:ext cx="2788920" cy="3246120"/>
          </a:xfrm>
          <a:prstGeom prst="roundRect">
            <a:avLst>
              <a:gd name="adj" fmla="val 3279"/>
            </a:avLst>
          </a:prstGeom>
          <a:solidFill>
            <a:srgbClr val="FFFFFF"/>
          </a:solidFill>
          <a:ln w="12700">
            <a:solidFill>
              <a:srgbClr val="E4E4E4"/>
            </a:solidFill>
            <a:prstDash val="solid"/>
          </a:ln>
          <a:effectLst>
            <a:outerShdw sx="100000" sy="100000" kx="0" ky="0" algn="bl" rotWithShape="0" blurRad="16387064000000" dist="4096766000000" dir="29160000000000000">
              <a:srgbClr val="000000">
                <a:alpha val="100000000000000"/>
              </a:srgbClr>
            </a:outerShdw>
          </a:effectLst>
        </p:spPr>
      </p:sp>
      <p:sp>
        <p:nvSpPr>
          <p:cNvPr id="17" name="Shape 13"/>
          <p:cNvSpPr/>
          <p:nvPr/>
        </p:nvSpPr>
        <p:spPr>
          <a:xfrm>
            <a:off x="6400800" y="1207008"/>
            <a:ext cx="438912" cy="438912"/>
          </a:xfrm>
          <a:prstGeom prst="ellipse">
            <a:avLst/>
          </a:prstGeom>
          <a:solidFill>
            <a:srgbClr val="F8E6E8"/>
          </a:solidFill>
          <a:ln w="12700">
            <a:solidFill>
              <a:srgbClr val="333333"/>
            </a:solidFill>
            <a:prstDash val="solid"/>
          </a:ln>
        </p:spPr>
      </p:sp>
      <p:pic>
        <p:nvPicPr>
          <p:cNvPr id="18" name="Image 2" descr="/workspace/deck/icons/split.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92240" y="1298448"/>
            <a:ext cx="256032" cy="256032"/>
          </a:xfrm>
          <a:prstGeom prst="rect">
            <a:avLst/>
          </a:prstGeom>
        </p:spPr>
      </p:pic>
      <p:sp>
        <p:nvSpPr>
          <p:cNvPr id="19" name="Text 14"/>
          <p:cNvSpPr/>
          <p:nvPr/>
        </p:nvSpPr>
        <p:spPr>
          <a:xfrm>
            <a:off x="6400800" y="1737360"/>
            <a:ext cx="2468880" cy="347472"/>
          </a:xfrm>
          <a:prstGeom prst="rect">
            <a:avLst/>
          </a:prstGeom>
          <a:noFill/>
          <a:ln/>
        </p:spPr>
        <p:txBody>
          <a:bodyPr wrap="square" lIns="0" tIns="0" rIns="0" bIns="0" rtlCol="0" anchor="t"/>
          <a:lstStyle/>
          <a:p>
            <a:pPr indent="0" marL="0">
              <a:buNone/>
            </a:pPr>
            <a:r>
              <a:rPr lang="en-US" sz="1800" b="1" dirty="0">
                <a:solidFill>
                  <a:srgbClr val="D2051E"/>
                </a:solidFill>
                <a:latin typeface="Arial" pitchFamily="34" charset="0"/>
                <a:ea typeface="Arial" pitchFamily="34" charset="-122"/>
                <a:cs typeface="Arial" pitchFamily="34" charset="-120"/>
              </a:rPr>
              <a:t>Differentiate</a:t>
            </a:r>
            <a:endParaRPr lang="en-US" sz="1800" dirty="0"/>
          </a:p>
        </p:txBody>
      </p:sp>
      <p:sp>
        <p:nvSpPr>
          <p:cNvPr id="20" name="Shape 15"/>
          <p:cNvSpPr/>
          <p:nvPr/>
        </p:nvSpPr>
        <p:spPr>
          <a:xfrm>
            <a:off x="6400800" y="2121408"/>
            <a:ext cx="384048" cy="41148"/>
          </a:xfrm>
          <a:prstGeom prst="rect">
            <a:avLst/>
          </a:prstGeom>
          <a:solidFill>
            <a:srgbClr val="D2051E"/>
          </a:solidFill>
          <a:ln w="12700">
            <a:solidFill>
              <a:srgbClr val="333333"/>
            </a:solidFill>
            <a:prstDash val="solid"/>
          </a:ln>
        </p:spPr>
      </p:sp>
      <p:sp>
        <p:nvSpPr>
          <p:cNvPr id="21" name="Text 16"/>
          <p:cNvSpPr/>
          <p:nvPr/>
        </p:nvSpPr>
        <p:spPr>
          <a:xfrm>
            <a:off x="6400800" y="2286000"/>
            <a:ext cx="2468880" cy="182880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between nominal R-value, effective R-value, U-value, and point thermal transmittance, and explain how subframing affects each.</a:t>
            </a:r>
            <a:endParaRPr lang="en-US" sz="1200" dirty="0"/>
          </a:p>
        </p:txBody>
      </p:sp>
      <p:sp>
        <p:nvSpPr>
          <p:cNvPr id="22" name="Shape 17"/>
          <p:cNvSpPr/>
          <p:nvPr/>
        </p:nvSpPr>
        <p:spPr>
          <a:xfrm>
            <a:off x="9162288" y="1051560"/>
            <a:ext cx="2788920" cy="3246120"/>
          </a:xfrm>
          <a:prstGeom prst="roundRect">
            <a:avLst>
              <a:gd name="adj" fmla="val 3279"/>
            </a:avLst>
          </a:prstGeom>
          <a:solidFill>
            <a:srgbClr val="FFFFFF"/>
          </a:solidFill>
          <a:ln w="12700">
            <a:solidFill>
              <a:srgbClr val="E4E4E4"/>
            </a:solidFill>
            <a:prstDash val="solid"/>
          </a:ln>
          <a:effectLst>
            <a:outerShdw sx="100000" sy="100000" kx="0" ky="0" algn="bl" rotWithShape="0" blurRad="208115712800000000" dist="52028928200000000" dir="1.7496e+21">
              <a:srgbClr val="000000">
                <a:alpha val="10000000000000000000"/>
              </a:srgbClr>
            </a:outerShdw>
          </a:effectLst>
        </p:spPr>
      </p:sp>
      <p:sp>
        <p:nvSpPr>
          <p:cNvPr id="23" name="Shape 18"/>
          <p:cNvSpPr/>
          <p:nvPr/>
        </p:nvSpPr>
        <p:spPr>
          <a:xfrm>
            <a:off x="9326880" y="1207008"/>
            <a:ext cx="438912" cy="438912"/>
          </a:xfrm>
          <a:prstGeom prst="ellipse">
            <a:avLst/>
          </a:prstGeom>
          <a:solidFill>
            <a:srgbClr val="F8E6E8"/>
          </a:solidFill>
          <a:ln w="12700">
            <a:solidFill>
              <a:srgbClr val="333333"/>
            </a:solidFill>
            <a:prstDash val="solid"/>
          </a:ln>
        </p:spPr>
      </p:sp>
      <p:pic>
        <p:nvPicPr>
          <p:cNvPr id="24" name="Image 3" descr="/workspace/deck/icons/checkCircle.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18320" y="1298448"/>
            <a:ext cx="256032" cy="256032"/>
          </a:xfrm>
          <a:prstGeom prst="rect">
            <a:avLst/>
          </a:prstGeom>
        </p:spPr>
      </p:pic>
      <p:sp>
        <p:nvSpPr>
          <p:cNvPr id="25" name="Text 19"/>
          <p:cNvSpPr/>
          <p:nvPr/>
        </p:nvSpPr>
        <p:spPr>
          <a:xfrm>
            <a:off x="9326880" y="1737360"/>
            <a:ext cx="2468880" cy="347472"/>
          </a:xfrm>
          <a:prstGeom prst="rect">
            <a:avLst/>
          </a:prstGeom>
          <a:noFill/>
          <a:ln/>
        </p:spPr>
        <p:txBody>
          <a:bodyPr wrap="square" lIns="0" tIns="0" rIns="0" bIns="0" rtlCol="0" anchor="t"/>
          <a:lstStyle/>
          <a:p>
            <a:pPr indent="0" marL="0">
              <a:buNone/>
            </a:pPr>
            <a:r>
              <a:rPr lang="en-US" sz="1800" b="1" dirty="0">
                <a:solidFill>
                  <a:srgbClr val="D2051E"/>
                </a:solidFill>
                <a:latin typeface="Arial" pitchFamily="34" charset="0"/>
                <a:ea typeface="Arial" pitchFamily="34" charset="-122"/>
                <a:cs typeface="Arial" pitchFamily="34" charset="-120"/>
              </a:rPr>
              <a:t>Evaluate</a:t>
            </a:r>
            <a:endParaRPr lang="en-US" sz="1800" dirty="0"/>
          </a:p>
        </p:txBody>
      </p:sp>
      <p:sp>
        <p:nvSpPr>
          <p:cNvPr id="26" name="Shape 20"/>
          <p:cNvSpPr/>
          <p:nvPr/>
        </p:nvSpPr>
        <p:spPr>
          <a:xfrm>
            <a:off x="9326880" y="2121408"/>
            <a:ext cx="384048" cy="41148"/>
          </a:xfrm>
          <a:prstGeom prst="rect">
            <a:avLst/>
          </a:prstGeom>
          <a:solidFill>
            <a:srgbClr val="D2051E"/>
          </a:solidFill>
          <a:ln w="12700">
            <a:solidFill>
              <a:srgbClr val="333333"/>
            </a:solidFill>
            <a:prstDash val="solid"/>
          </a:ln>
        </p:spPr>
      </p:sp>
      <p:sp>
        <p:nvSpPr>
          <p:cNvPr id="27" name="Text 21"/>
          <p:cNvSpPr/>
          <p:nvPr/>
        </p:nvSpPr>
        <p:spPr>
          <a:xfrm>
            <a:off x="9326880" y="2286000"/>
            <a:ext cx="2468880" cy="182880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subframing approaches, including conventional, thermally broken, and low-conductivity support strategies, based on real thermal consequences rather than product claims alone.</a:t>
            </a:r>
            <a:endParaRPr lang="en-US" sz="1200" dirty="0"/>
          </a:p>
        </p:txBody>
      </p:sp>
      <p:sp>
        <p:nvSpPr>
          <p:cNvPr id="28" name="Shape 22"/>
          <p:cNvSpPr/>
          <p:nvPr/>
        </p:nvSpPr>
        <p:spPr>
          <a:xfrm>
            <a:off x="384048" y="4462272"/>
            <a:ext cx="11411712" cy="1783080"/>
          </a:xfrm>
          <a:prstGeom prst="roundRect">
            <a:avLst>
              <a:gd name="adj" fmla="val 5128"/>
            </a:avLst>
          </a:prstGeom>
          <a:solidFill>
            <a:srgbClr val="FFFFFF"/>
          </a:solidFill>
          <a:ln w="12700">
            <a:solidFill>
              <a:srgbClr val="E4E4E4"/>
            </a:solidFill>
            <a:prstDash val="solid"/>
          </a:ln>
          <a:effectLst>
            <a:outerShdw sx="100000" sy="100000" kx="0" ky="0" algn="bl" rotWithShape="0" blurRad="2.64306955256e+21" dist="660767388140000000000" dir="1.04976e+26">
              <a:srgbClr val="000000">
                <a:alpha val="1e+24"/>
              </a:srgbClr>
            </a:outerShdw>
          </a:effectLst>
        </p:spPr>
      </p:sp>
      <p:sp>
        <p:nvSpPr>
          <p:cNvPr id="29" name="Shape 23"/>
          <p:cNvSpPr/>
          <p:nvPr/>
        </p:nvSpPr>
        <p:spPr>
          <a:xfrm>
            <a:off x="585216" y="4736592"/>
            <a:ext cx="475488" cy="475488"/>
          </a:xfrm>
          <a:prstGeom prst="ellipse">
            <a:avLst/>
          </a:prstGeom>
          <a:solidFill>
            <a:srgbClr val="F8E6E8"/>
          </a:solidFill>
          <a:ln w="12700">
            <a:solidFill>
              <a:srgbClr val="333333"/>
            </a:solidFill>
            <a:prstDash val="solid"/>
          </a:ln>
        </p:spPr>
      </p:sp>
      <p:pic>
        <p:nvPicPr>
          <p:cNvPr id="30" name="Image 4" descr="/workspace/deck/icons/link.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94944" y="4846320"/>
            <a:ext cx="256032" cy="256032"/>
          </a:xfrm>
          <a:prstGeom prst="rect">
            <a:avLst/>
          </a:prstGeom>
        </p:spPr>
      </p:pic>
      <p:sp>
        <p:nvSpPr>
          <p:cNvPr id="31" name="Shape 24"/>
          <p:cNvSpPr/>
          <p:nvPr/>
        </p:nvSpPr>
        <p:spPr>
          <a:xfrm>
            <a:off x="1261872" y="4681728"/>
            <a:ext cx="64008" cy="1353312"/>
          </a:xfrm>
          <a:prstGeom prst="rect">
            <a:avLst/>
          </a:prstGeom>
          <a:solidFill>
            <a:srgbClr val="D2051E"/>
          </a:solidFill>
          <a:ln w="12700">
            <a:solidFill>
              <a:srgbClr val="333333"/>
            </a:solidFill>
            <a:prstDash val="solid"/>
          </a:ln>
        </p:spPr>
      </p:sp>
      <p:sp>
        <p:nvSpPr>
          <p:cNvPr id="32" name="Text 25"/>
          <p:cNvSpPr/>
          <p:nvPr/>
        </p:nvSpPr>
        <p:spPr>
          <a:xfrm>
            <a:off x="1481328" y="4645152"/>
            <a:ext cx="9875520" cy="347472"/>
          </a:xfrm>
          <a:prstGeom prst="rect">
            <a:avLst/>
          </a:prstGeom>
          <a:noFill/>
          <a:ln/>
        </p:spPr>
        <p:txBody>
          <a:bodyPr wrap="square" lIns="0" tIns="0" rIns="0" bIns="0" rtlCol="0" anchor="t"/>
          <a:lstStyle/>
          <a:p>
            <a:pPr indent="0" marL="0">
              <a:buNone/>
            </a:pPr>
            <a:r>
              <a:rPr lang="en-US" sz="1800" b="1" dirty="0">
                <a:solidFill>
                  <a:srgbClr val="D2051E"/>
                </a:solidFill>
                <a:latin typeface="Arial" pitchFamily="34" charset="0"/>
                <a:ea typeface="Arial" pitchFamily="34" charset="-122"/>
                <a:cs typeface="Arial" pitchFamily="34" charset="-120"/>
              </a:rPr>
              <a:t>Integrate</a:t>
            </a:r>
            <a:endParaRPr lang="en-US" sz="1800" dirty="0"/>
          </a:p>
        </p:txBody>
      </p:sp>
      <p:sp>
        <p:nvSpPr>
          <p:cNvPr id="33" name="Shape 26"/>
          <p:cNvSpPr/>
          <p:nvPr/>
        </p:nvSpPr>
        <p:spPr>
          <a:xfrm>
            <a:off x="1481328" y="5010912"/>
            <a:ext cx="384048" cy="41148"/>
          </a:xfrm>
          <a:prstGeom prst="rect">
            <a:avLst/>
          </a:prstGeom>
          <a:solidFill>
            <a:srgbClr val="D2051E"/>
          </a:solidFill>
          <a:ln w="12700">
            <a:solidFill>
              <a:srgbClr val="333333"/>
            </a:solidFill>
            <a:prstDash val="solid"/>
          </a:ln>
        </p:spPr>
      </p:sp>
      <p:sp>
        <p:nvSpPr>
          <p:cNvPr id="34" name="Text 27"/>
          <p:cNvSpPr/>
          <p:nvPr/>
        </p:nvSpPr>
        <p:spPr>
          <a:xfrm>
            <a:off x="1481328" y="5138928"/>
            <a:ext cx="9966960" cy="822960"/>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architectural details, specification requirements, and performance verification practices that preserve intended thermal performance in the built assembly.</a:t>
            </a:r>
            <a:endParaRPr lang="en-US" sz="1400" dirty="0"/>
          </a:p>
        </p:txBody>
      </p:sp>
      <p:sp>
        <p:nvSpPr>
          <p:cNvPr id="35" name="Shape 28"/>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36" name="Text 29"/>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37" name="Text 30"/>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38" name="Text 31"/>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3</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Thermal bridge impact comparison</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Aluminum at 16 in. horizontal spacing  vs.  Stainless steel at 32 in. O.C.</a:t>
            </a:r>
            <a:endParaRPr lang="en-US" sz="1400" dirty="0"/>
          </a:p>
        </p:txBody>
      </p:sp>
      <p:sp>
        <p:nvSpPr>
          <p:cNvPr id="5" name="Shape 2"/>
          <p:cNvSpPr/>
          <p:nvPr/>
        </p:nvSpPr>
        <p:spPr>
          <a:xfrm>
            <a:off x="292608" y="1024128"/>
            <a:ext cx="5349240" cy="2880360"/>
          </a:xfrm>
          <a:prstGeom prst="roundRect">
            <a:avLst>
              <a:gd name="adj" fmla="val 3175"/>
            </a:avLst>
          </a:prstGeom>
          <a:solidFill>
            <a:srgbClr val="FFFFFF"/>
          </a:solidFill>
          <a:ln w="12700">
            <a:solidFill>
              <a:srgbClr val="E4E4E4"/>
            </a:solidFill>
            <a:prstDash val="solid"/>
          </a:ln>
          <a:effectLst>
            <a:outerShdw sx="100000" sy="100000" kx="0" ky="0" algn="bl" rotWithShape="0" blurRad="2.1311439157936445e+136" dist="5.327859789484111e+135" dir="6.4465154990565844e+159">
              <a:srgbClr val="000000">
                <a:alpha val="9.999999999999999e+163"/>
              </a:srgbClr>
            </a:outerShdw>
          </a:effectLst>
        </p:spPr>
      </p:sp>
      <p:sp>
        <p:nvSpPr>
          <p:cNvPr id="6" name="Text 3"/>
          <p:cNvSpPr/>
          <p:nvPr/>
        </p:nvSpPr>
        <p:spPr>
          <a:xfrm>
            <a:off x="2194560" y="1115568"/>
            <a:ext cx="3246120" cy="256032"/>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Stainless steel @ 32 in. O.C.</a:t>
            </a:r>
            <a:endParaRPr lang="en-US" sz="1400" dirty="0"/>
          </a:p>
        </p:txBody>
      </p:sp>
      <p:sp>
        <p:nvSpPr>
          <p:cNvPr id="7" name="Text 4"/>
          <p:cNvSpPr/>
          <p:nvPr/>
        </p:nvSpPr>
        <p:spPr>
          <a:xfrm>
            <a:off x="2194560" y="1371600"/>
            <a:ext cx="3246120" cy="201168"/>
          </a:xfrm>
          <a:prstGeom prst="rect">
            <a:avLst/>
          </a:prstGeom>
          <a:noFill/>
          <a:ln/>
        </p:spPr>
        <p:txBody>
          <a:bodyPr wrap="square" lIns="0" tIns="0" rIns="0" bIns="0" rtlCol="0" anchor="t"/>
          <a:lstStyle/>
          <a:p>
            <a:pPr indent="0" marL="0">
              <a:buNone/>
            </a:pPr>
            <a:r>
              <a:rPr lang="en-US" sz="1200" dirty="0">
                <a:solidFill>
                  <a:srgbClr val="6E6C70"/>
                </a:solidFill>
                <a:latin typeface="Arial" pitchFamily="34" charset="0"/>
                <a:ea typeface="Arial" pitchFamily="34" charset="-122"/>
                <a:cs typeface="Arial" pitchFamily="34" charset="-120"/>
              </a:rPr>
              <a:t>Lower thermal penalty</a:t>
            </a:r>
            <a:endParaRPr lang="en-US" sz="1200" dirty="0"/>
          </a:p>
        </p:txBody>
      </p:sp>
      <p:sp>
        <p:nvSpPr>
          <p:cNvPr id="8" name="Shape 5"/>
          <p:cNvSpPr/>
          <p:nvPr/>
        </p:nvSpPr>
        <p:spPr>
          <a:xfrm>
            <a:off x="502920" y="1691640"/>
            <a:ext cx="256032" cy="1965960"/>
          </a:xfrm>
          <a:prstGeom prst="rect">
            <a:avLst/>
          </a:prstGeom>
          <a:solidFill>
            <a:srgbClr val="E8D9A8"/>
          </a:solidFill>
          <a:ln w="12700">
            <a:solidFill>
              <a:srgbClr val="C8B078"/>
            </a:solidFill>
            <a:prstDash val="solid"/>
          </a:ln>
        </p:spPr>
      </p:sp>
      <p:sp>
        <p:nvSpPr>
          <p:cNvPr id="9" name="Shape 6"/>
          <p:cNvSpPr/>
          <p:nvPr/>
        </p:nvSpPr>
        <p:spPr>
          <a:xfrm>
            <a:off x="539496" y="1965960"/>
            <a:ext cx="182880" cy="256032"/>
          </a:xfrm>
          <a:prstGeom prst="rect">
            <a:avLst/>
          </a:prstGeom>
          <a:solidFill>
            <a:srgbClr val="C0C0C0"/>
          </a:solidFill>
          <a:ln w="12700">
            <a:solidFill>
              <a:srgbClr val="333333"/>
            </a:solidFill>
            <a:prstDash val="solid"/>
          </a:ln>
        </p:spPr>
      </p:sp>
      <p:sp>
        <p:nvSpPr>
          <p:cNvPr id="10" name="Shape 7"/>
          <p:cNvSpPr/>
          <p:nvPr/>
        </p:nvSpPr>
        <p:spPr>
          <a:xfrm>
            <a:off x="539496" y="2606040"/>
            <a:ext cx="182880" cy="256032"/>
          </a:xfrm>
          <a:prstGeom prst="rect">
            <a:avLst/>
          </a:prstGeom>
          <a:solidFill>
            <a:srgbClr val="C0C0C0"/>
          </a:solidFill>
          <a:ln w="12700">
            <a:solidFill>
              <a:srgbClr val="333333"/>
            </a:solidFill>
            <a:prstDash val="solid"/>
          </a:ln>
        </p:spPr>
      </p:sp>
      <p:sp>
        <p:nvSpPr>
          <p:cNvPr id="11" name="Shape 8"/>
          <p:cNvSpPr/>
          <p:nvPr/>
        </p:nvSpPr>
        <p:spPr>
          <a:xfrm>
            <a:off x="539496" y="3200400"/>
            <a:ext cx="182880" cy="256032"/>
          </a:xfrm>
          <a:prstGeom prst="rect">
            <a:avLst/>
          </a:prstGeom>
          <a:solidFill>
            <a:srgbClr val="C0C0C0"/>
          </a:solidFill>
          <a:ln w="12700">
            <a:solidFill>
              <a:srgbClr val="333333"/>
            </a:solidFill>
            <a:prstDash val="solid"/>
          </a:ln>
        </p:spPr>
      </p:sp>
      <p:sp>
        <p:nvSpPr>
          <p:cNvPr id="12" name="Shape 9"/>
          <p:cNvSpPr/>
          <p:nvPr/>
        </p:nvSpPr>
        <p:spPr>
          <a:xfrm>
            <a:off x="1005840" y="1691640"/>
            <a:ext cx="256032" cy="1965960"/>
          </a:xfrm>
          <a:prstGeom prst="rect">
            <a:avLst/>
          </a:prstGeom>
          <a:solidFill>
            <a:srgbClr val="E8D9A8"/>
          </a:solidFill>
          <a:ln w="12700">
            <a:solidFill>
              <a:srgbClr val="C8B078"/>
            </a:solidFill>
            <a:prstDash val="solid"/>
          </a:ln>
        </p:spPr>
      </p:sp>
      <p:sp>
        <p:nvSpPr>
          <p:cNvPr id="13" name="Shape 10"/>
          <p:cNvSpPr/>
          <p:nvPr/>
        </p:nvSpPr>
        <p:spPr>
          <a:xfrm>
            <a:off x="1042416" y="1965960"/>
            <a:ext cx="182880" cy="256032"/>
          </a:xfrm>
          <a:prstGeom prst="rect">
            <a:avLst/>
          </a:prstGeom>
          <a:solidFill>
            <a:srgbClr val="C0C0C0"/>
          </a:solidFill>
          <a:ln w="12700">
            <a:solidFill>
              <a:srgbClr val="333333"/>
            </a:solidFill>
            <a:prstDash val="solid"/>
          </a:ln>
        </p:spPr>
      </p:sp>
      <p:sp>
        <p:nvSpPr>
          <p:cNvPr id="14" name="Shape 11"/>
          <p:cNvSpPr/>
          <p:nvPr/>
        </p:nvSpPr>
        <p:spPr>
          <a:xfrm>
            <a:off x="1042416" y="2606040"/>
            <a:ext cx="182880" cy="256032"/>
          </a:xfrm>
          <a:prstGeom prst="rect">
            <a:avLst/>
          </a:prstGeom>
          <a:solidFill>
            <a:srgbClr val="C0C0C0"/>
          </a:solidFill>
          <a:ln w="12700">
            <a:solidFill>
              <a:srgbClr val="333333"/>
            </a:solidFill>
            <a:prstDash val="solid"/>
          </a:ln>
        </p:spPr>
      </p:sp>
      <p:sp>
        <p:nvSpPr>
          <p:cNvPr id="15" name="Shape 12"/>
          <p:cNvSpPr/>
          <p:nvPr/>
        </p:nvSpPr>
        <p:spPr>
          <a:xfrm>
            <a:off x="1042416" y="3200400"/>
            <a:ext cx="182880" cy="256032"/>
          </a:xfrm>
          <a:prstGeom prst="rect">
            <a:avLst/>
          </a:prstGeom>
          <a:solidFill>
            <a:srgbClr val="C0C0C0"/>
          </a:solidFill>
          <a:ln w="12700">
            <a:solidFill>
              <a:srgbClr val="333333"/>
            </a:solidFill>
            <a:prstDash val="solid"/>
          </a:ln>
        </p:spPr>
      </p:sp>
      <p:sp>
        <p:nvSpPr>
          <p:cNvPr id="16" name="Shape 13"/>
          <p:cNvSpPr/>
          <p:nvPr/>
        </p:nvSpPr>
        <p:spPr>
          <a:xfrm>
            <a:off x="1508760" y="1691640"/>
            <a:ext cx="256032" cy="1965960"/>
          </a:xfrm>
          <a:prstGeom prst="rect">
            <a:avLst/>
          </a:prstGeom>
          <a:solidFill>
            <a:srgbClr val="E8D9A8"/>
          </a:solidFill>
          <a:ln w="12700">
            <a:solidFill>
              <a:srgbClr val="C8B078"/>
            </a:solidFill>
            <a:prstDash val="solid"/>
          </a:ln>
        </p:spPr>
      </p:sp>
      <p:sp>
        <p:nvSpPr>
          <p:cNvPr id="17" name="Shape 14"/>
          <p:cNvSpPr/>
          <p:nvPr/>
        </p:nvSpPr>
        <p:spPr>
          <a:xfrm>
            <a:off x="1545336" y="1965960"/>
            <a:ext cx="182880" cy="256032"/>
          </a:xfrm>
          <a:prstGeom prst="rect">
            <a:avLst/>
          </a:prstGeom>
          <a:solidFill>
            <a:srgbClr val="C0C0C0"/>
          </a:solidFill>
          <a:ln w="12700">
            <a:solidFill>
              <a:srgbClr val="333333"/>
            </a:solidFill>
            <a:prstDash val="solid"/>
          </a:ln>
        </p:spPr>
      </p:sp>
      <p:sp>
        <p:nvSpPr>
          <p:cNvPr id="18" name="Shape 15"/>
          <p:cNvSpPr/>
          <p:nvPr/>
        </p:nvSpPr>
        <p:spPr>
          <a:xfrm>
            <a:off x="1545336" y="2606040"/>
            <a:ext cx="182880" cy="256032"/>
          </a:xfrm>
          <a:prstGeom prst="rect">
            <a:avLst/>
          </a:prstGeom>
          <a:solidFill>
            <a:srgbClr val="C0C0C0"/>
          </a:solidFill>
          <a:ln w="12700">
            <a:solidFill>
              <a:srgbClr val="333333"/>
            </a:solidFill>
            <a:prstDash val="solid"/>
          </a:ln>
        </p:spPr>
      </p:sp>
      <p:sp>
        <p:nvSpPr>
          <p:cNvPr id="19" name="Shape 16"/>
          <p:cNvSpPr/>
          <p:nvPr/>
        </p:nvSpPr>
        <p:spPr>
          <a:xfrm>
            <a:off x="1545336" y="3200400"/>
            <a:ext cx="182880" cy="256032"/>
          </a:xfrm>
          <a:prstGeom prst="rect">
            <a:avLst/>
          </a:prstGeom>
          <a:solidFill>
            <a:srgbClr val="C0C0C0"/>
          </a:solidFill>
          <a:ln w="12700">
            <a:solidFill>
              <a:srgbClr val="333333"/>
            </a:solidFill>
            <a:prstDash val="solid"/>
          </a:ln>
        </p:spPr>
      </p:sp>
      <p:sp>
        <p:nvSpPr>
          <p:cNvPr id="20" name="Text 17"/>
          <p:cNvSpPr/>
          <p:nvPr/>
        </p:nvSpPr>
        <p:spPr>
          <a:xfrm>
            <a:off x="2194560" y="1627632"/>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Brackets</a:t>
            </a:r>
            <a:endParaRPr lang="en-US" sz="1200" dirty="0"/>
          </a:p>
        </p:txBody>
      </p:sp>
      <p:sp>
        <p:nvSpPr>
          <p:cNvPr id="21" name="Text 18"/>
          <p:cNvSpPr/>
          <p:nvPr/>
        </p:nvSpPr>
        <p:spPr>
          <a:xfrm>
            <a:off x="4160520" y="1627632"/>
            <a:ext cx="132588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208</a:t>
            </a:r>
            <a:endParaRPr lang="en-US" sz="1200" dirty="0"/>
          </a:p>
        </p:txBody>
      </p:sp>
      <p:sp>
        <p:nvSpPr>
          <p:cNvPr id="22" name="Text 19"/>
          <p:cNvSpPr/>
          <p:nvPr/>
        </p:nvSpPr>
        <p:spPr>
          <a:xfrm>
            <a:off x="2194560" y="1920240"/>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Total rail length</a:t>
            </a:r>
            <a:endParaRPr lang="en-US" sz="1200" dirty="0"/>
          </a:p>
        </p:txBody>
      </p:sp>
      <p:sp>
        <p:nvSpPr>
          <p:cNvPr id="23" name="Text 20"/>
          <p:cNvSpPr/>
          <p:nvPr/>
        </p:nvSpPr>
        <p:spPr>
          <a:xfrm>
            <a:off x="4160520" y="1920240"/>
            <a:ext cx="132588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363 ft</a:t>
            </a:r>
            <a:endParaRPr lang="en-US" sz="1200" dirty="0"/>
          </a:p>
        </p:txBody>
      </p:sp>
      <p:sp>
        <p:nvSpPr>
          <p:cNvPr id="24" name="Text 21"/>
          <p:cNvSpPr/>
          <p:nvPr/>
        </p:nvSpPr>
        <p:spPr>
          <a:xfrm>
            <a:off x="2194560" y="2212848"/>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Point bridges</a:t>
            </a:r>
            <a:endParaRPr lang="en-US" sz="1200" dirty="0"/>
          </a:p>
        </p:txBody>
      </p:sp>
      <p:sp>
        <p:nvSpPr>
          <p:cNvPr id="25" name="Text 22"/>
          <p:cNvSpPr/>
          <p:nvPr/>
        </p:nvSpPr>
        <p:spPr>
          <a:xfrm>
            <a:off x="4160520" y="2212848"/>
            <a:ext cx="132588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0.416 W/K</a:t>
            </a:r>
            <a:endParaRPr lang="en-US" sz="1200" dirty="0"/>
          </a:p>
        </p:txBody>
      </p:sp>
      <p:sp>
        <p:nvSpPr>
          <p:cNvPr id="26" name="Text 23"/>
          <p:cNvSpPr/>
          <p:nvPr/>
        </p:nvSpPr>
        <p:spPr>
          <a:xfrm>
            <a:off x="2194560" y="2505456"/>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Linear bridges</a:t>
            </a:r>
            <a:endParaRPr lang="en-US" sz="1200" dirty="0"/>
          </a:p>
        </p:txBody>
      </p:sp>
      <p:sp>
        <p:nvSpPr>
          <p:cNvPr id="27" name="Text 24"/>
          <p:cNvSpPr/>
          <p:nvPr/>
        </p:nvSpPr>
        <p:spPr>
          <a:xfrm>
            <a:off x="4160520" y="2505456"/>
            <a:ext cx="132588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0.752 W/K</a:t>
            </a:r>
            <a:endParaRPr lang="en-US" sz="1200" dirty="0"/>
          </a:p>
        </p:txBody>
      </p:sp>
      <p:sp>
        <p:nvSpPr>
          <p:cNvPr id="28" name="Text 25"/>
          <p:cNvSpPr/>
          <p:nvPr/>
        </p:nvSpPr>
        <p:spPr>
          <a:xfrm>
            <a:off x="2194560" y="2798064"/>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Total extra heat loss</a:t>
            </a:r>
            <a:endParaRPr lang="en-US" sz="1200" dirty="0"/>
          </a:p>
        </p:txBody>
      </p:sp>
      <p:sp>
        <p:nvSpPr>
          <p:cNvPr id="29" name="Text 26"/>
          <p:cNvSpPr/>
          <p:nvPr/>
        </p:nvSpPr>
        <p:spPr>
          <a:xfrm>
            <a:off x="4160520" y="2798064"/>
            <a:ext cx="132588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1.168 W/K</a:t>
            </a:r>
            <a:endParaRPr lang="en-US" sz="1200" dirty="0"/>
          </a:p>
        </p:txBody>
      </p:sp>
      <p:sp>
        <p:nvSpPr>
          <p:cNvPr id="30" name="Text 27"/>
          <p:cNvSpPr/>
          <p:nvPr/>
        </p:nvSpPr>
        <p:spPr>
          <a:xfrm>
            <a:off x="2194560" y="3090672"/>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Corrected U-value</a:t>
            </a:r>
            <a:endParaRPr lang="en-US" sz="1200" dirty="0"/>
          </a:p>
        </p:txBody>
      </p:sp>
      <p:sp>
        <p:nvSpPr>
          <p:cNvPr id="31" name="Text 28"/>
          <p:cNvSpPr/>
          <p:nvPr/>
        </p:nvSpPr>
        <p:spPr>
          <a:xfrm>
            <a:off x="4160520" y="3090672"/>
            <a:ext cx="132588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0.043 BTU/h·ft²·°F</a:t>
            </a:r>
            <a:endParaRPr lang="en-US" sz="1200" dirty="0"/>
          </a:p>
        </p:txBody>
      </p:sp>
      <p:sp>
        <p:nvSpPr>
          <p:cNvPr id="32" name="Text 29"/>
          <p:cNvSpPr/>
          <p:nvPr/>
        </p:nvSpPr>
        <p:spPr>
          <a:xfrm>
            <a:off x="2194560" y="3383280"/>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Effective R-value</a:t>
            </a:r>
            <a:endParaRPr lang="en-US" sz="1200" dirty="0"/>
          </a:p>
        </p:txBody>
      </p:sp>
      <p:sp>
        <p:nvSpPr>
          <p:cNvPr id="33" name="Text 30"/>
          <p:cNvSpPr/>
          <p:nvPr/>
        </p:nvSpPr>
        <p:spPr>
          <a:xfrm>
            <a:off x="4160520" y="3383280"/>
            <a:ext cx="132588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R-23.3</a:t>
            </a:r>
            <a:endParaRPr lang="en-US" sz="1200" dirty="0"/>
          </a:p>
        </p:txBody>
      </p:sp>
      <p:sp>
        <p:nvSpPr>
          <p:cNvPr id="34" name="Shape 31"/>
          <p:cNvSpPr/>
          <p:nvPr/>
        </p:nvSpPr>
        <p:spPr>
          <a:xfrm>
            <a:off x="6537960" y="1024128"/>
            <a:ext cx="5349240" cy="2880360"/>
          </a:xfrm>
          <a:prstGeom prst="roundRect">
            <a:avLst>
              <a:gd name="adj" fmla="val 3175"/>
            </a:avLst>
          </a:prstGeom>
          <a:solidFill>
            <a:srgbClr val="FFFFFF"/>
          </a:solidFill>
          <a:ln w="12700">
            <a:solidFill>
              <a:srgbClr val="D2051E"/>
            </a:solidFill>
            <a:prstDash val="solid"/>
          </a:ln>
          <a:effectLst>
            <a:outerShdw sx="100000" sy="100000" kx="0" ky="0" algn="bl" rotWithShape="0" blurRad="2.7065527730579285e+140" dist="6.766381932644821e+139" dir="3.8679092994339505e+164">
              <a:srgbClr val="000000">
                <a:alpha val="1e+169"/>
              </a:srgbClr>
            </a:outerShdw>
          </a:effectLst>
        </p:spPr>
      </p:sp>
      <p:sp>
        <p:nvSpPr>
          <p:cNvPr id="35" name="Text 32"/>
          <p:cNvSpPr/>
          <p:nvPr/>
        </p:nvSpPr>
        <p:spPr>
          <a:xfrm>
            <a:off x="8366760" y="1115568"/>
            <a:ext cx="3337560" cy="256032"/>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Aluminum @ 16 in. spacing</a:t>
            </a:r>
            <a:endParaRPr lang="en-US" sz="1400" dirty="0"/>
          </a:p>
        </p:txBody>
      </p:sp>
      <p:sp>
        <p:nvSpPr>
          <p:cNvPr id="36" name="Text 33"/>
          <p:cNvSpPr/>
          <p:nvPr/>
        </p:nvSpPr>
        <p:spPr>
          <a:xfrm>
            <a:off x="8366760" y="1371600"/>
            <a:ext cx="3337560" cy="201168"/>
          </a:xfrm>
          <a:prstGeom prst="rect">
            <a:avLst/>
          </a:prstGeom>
          <a:noFill/>
          <a:ln/>
        </p:spPr>
        <p:txBody>
          <a:bodyPr wrap="square" lIns="0" tIns="0" rIns="0" bIns="0" rtlCol="0" anchor="t"/>
          <a:lstStyle/>
          <a:p>
            <a:pPr indent="0" marL="0">
              <a:buNone/>
            </a:pPr>
            <a:r>
              <a:rPr lang="en-US" sz="1200" dirty="0">
                <a:solidFill>
                  <a:srgbClr val="6E6C70"/>
                </a:solidFill>
                <a:latin typeface="Arial" pitchFamily="34" charset="0"/>
                <a:ea typeface="Arial" pitchFamily="34" charset="-122"/>
                <a:cs typeface="Arial" pitchFamily="34" charset="-120"/>
              </a:rPr>
              <a:t>Higher thermal penalty</a:t>
            </a:r>
            <a:endParaRPr lang="en-US" sz="1200" dirty="0"/>
          </a:p>
        </p:txBody>
      </p:sp>
      <p:sp>
        <p:nvSpPr>
          <p:cNvPr id="37" name="Shape 34"/>
          <p:cNvSpPr/>
          <p:nvPr/>
        </p:nvSpPr>
        <p:spPr>
          <a:xfrm>
            <a:off x="6720840" y="1691640"/>
            <a:ext cx="201168" cy="1965960"/>
          </a:xfrm>
          <a:prstGeom prst="rect">
            <a:avLst/>
          </a:prstGeom>
          <a:solidFill>
            <a:srgbClr val="E8D9A8"/>
          </a:solidFill>
          <a:ln w="12700">
            <a:solidFill>
              <a:srgbClr val="C8B078"/>
            </a:solidFill>
            <a:prstDash val="solid"/>
          </a:ln>
        </p:spPr>
      </p:sp>
      <p:sp>
        <p:nvSpPr>
          <p:cNvPr id="38" name="Shape 35"/>
          <p:cNvSpPr/>
          <p:nvPr/>
        </p:nvSpPr>
        <p:spPr>
          <a:xfrm>
            <a:off x="6748272" y="1920240"/>
            <a:ext cx="146304" cy="201168"/>
          </a:xfrm>
          <a:prstGeom prst="rect">
            <a:avLst/>
          </a:prstGeom>
          <a:solidFill>
            <a:srgbClr val="A0A0A0"/>
          </a:solidFill>
          <a:ln w="12700">
            <a:solidFill>
              <a:srgbClr val="333333"/>
            </a:solidFill>
            <a:prstDash val="solid"/>
          </a:ln>
        </p:spPr>
      </p:sp>
      <p:sp>
        <p:nvSpPr>
          <p:cNvPr id="39" name="Shape 36"/>
          <p:cNvSpPr/>
          <p:nvPr/>
        </p:nvSpPr>
        <p:spPr>
          <a:xfrm>
            <a:off x="6748272" y="2468880"/>
            <a:ext cx="146304" cy="201168"/>
          </a:xfrm>
          <a:prstGeom prst="rect">
            <a:avLst/>
          </a:prstGeom>
          <a:solidFill>
            <a:srgbClr val="A0A0A0"/>
          </a:solidFill>
          <a:ln w="12700">
            <a:solidFill>
              <a:srgbClr val="333333"/>
            </a:solidFill>
            <a:prstDash val="solid"/>
          </a:ln>
        </p:spPr>
      </p:sp>
      <p:sp>
        <p:nvSpPr>
          <p:cNvPr id="40" name="Shape 37"/>
          <p:cNvSpPr/>
          <p:nvPr/>
        </p:nvSpPr>
        <p:spPr>
          <a:xfrm>
            <a:off x="6748272" y="3017520"/>
            <a:ext cx="146304" cy="201168"/>
          </a:xfrm>
          <a:prstGeom prst="rect">
            <a:avLst/>
          </a:prstGeom>
          <a:solidFill>
            <a:srgbClr val="A0A0A0"/>
          </a:solidFill>
          <a:ln w="12700">
            <a:solidFill>
              <a:srgbClr val="333333"/>
            </a:solidFill>
            <a:prstDash val="solid"/>
          </a:ln>
        </p:spPr>
      </p:sp>
      <p:sp>
        <p:nvSpPr>
          <p:cNvPr id="41" name="Shape 38"/>
          <p:cNvSpPr/>
          <p:nvPr/>
        </p:nvSpPr>
        <p:spPr>
          <a:xfrm>
            <a:off x="7013448" y="1691640"/>
            <a:ext cx="201168" cy="1965960"/>
          </a:xfrm>
          <a:prstGeom prst="rect">
            <a:avLst/>
          </a:prstGeom>
          <a:solidFill>
            <a:srgbClr val="E8D9A8"/>
          </a:solidFill>
          <a:ln w="12700">
            <a:solidFill>
              <a:srgbClr val="C8B078"/>
            </a:solidFill>
            <a:prstDash val="solid"/>
          </a:ln>
        </p:spPr>
      </p:sp>
      <p:sp>
        <p:nvSpPr>
          <p:cNvPr id="42" name="Shape 39"/>
          <p:cNvSpPr/>
          <p:nvPr/>
        </p:nvSpPr>
        <p:spPr>
          <a:xfrm>
            <a:off x="7040880" y="1920240"/>
            <a:ext cx="146304" cy="201168"/>
          </a:xfrm>
          <a:prstGeom prst="rect">
            <a:avLst/>
          </a:prstGeom>
          <a:solidFill>
            <a:srgbClr val="A0A0A0"/>
          </a:solidFill>
          <a:ln w="12700">
            <a:solidFill>
              <a:srgbClr val="333333"/>
            </a:solidFill>
            <a:prstDash val="solid"/>
          </a:ln>
        </p:spPr>
      </p:sp>
      <p:sp>
        <p:nvSpPr>
          <p:cNvPr id="43" name="Shape 40"/>
          <p:cNvSpPr/>
          <p:nvPr/>
        </p:nvSpPr>
        <p:spPr>
          <a:xfrm>
            <a:off x="7040880" y="2468880"/>
            <a:ext cx="146304" cy="201168"/>
          </a:xfrm>
          <a:prstGeom prst="rect">
            <a:avLst/>
          </a:prstGeom>
          <a:solidFill>
            <a:srgbClr val="A0A0A0"/>
          </a:solidFill>
          <a:ln w="12700">
            <a:solidFill>
              <a:srgbClr val="333333"/>
            </a:solidFill>
            <a:prstDash val="solid"/>
          </a:ln>
        </p:spPr>
      </p:sp>
      <p:sp>
        <p:nvSpPr>
          <p:cNvPr id="44" name="Shape 41"/>
          <p:cNvSpPr/>
          <p:nvPr/>
        </p:nvSpPr>
        <p:spPr>
          <a:xfrm>
            <a:off x="7040880" y="3017520"/>
            <a:ext cx="146304" cy="201168"/>
          </a:xfrm>
          <a:prstGeom prst="rect">
            <a:avLst/>
          </a:prstGeom>
          <a:solidFill>
            <a:srgbClr val="A0A0A0"/>
          </a:solidFill>
          <a:ln w="12700">
            <a:solidFill>
              <a:srgbClr val="333333"/>
            </a:solidFill>
            <a:prstDash val="solid"/>
          </a:ln>
        </p:spPr>
      </p:sp>
      <p:sp>
        <p:nvSpPr>
          <p:cNvPr id="45" name="Shape 42"/>
          <p:cNvSpPr/>
          <p:nvPr/>
        </p:nvSpPr>
        <p:spPr>
          <a:xfrm>
            <a:off x="7306056" y="1691640"/>
            <a:ext cx="201168" cy="1965960"/>
          </a:xfrm>
          <a:prstGeom prst="rect">
            <a:avLst/>
          </a:prstGeom>
          <a:solidFill>
            <a:srgbClr val="E8D9A8"/>
          </a:solidFill>
          <a:ln w="12700">
            <a:solidFill>
              <a:srgbClr val="C8B078"/>
            </a:solidFill>
            <a:prstDash val="solid"/>
          </a:ln>
        </p:spPr>
      </p:sp>
      <p:sp>
        <p:nvSpPr>
          <p:cNvPr id="46" name="Shape 43"/>
          <p:cNvSpPr/>
          <p:nvPr/>
        </p:nvSpPr>
        <p:spPr>
          <a:xfrm>
            <a:off x="7333488" y="1920240"/>
            <a:ext cx="146304" cy="201168"/>
          </a:xfrm>
          <a:prstGeom prst="rect">
            <a:avLst/>
          </a:prstGeom>
          <a:solidFill>
            <a:srgbClr val="A0A0A0"/>
          </a:solidFill>
          <a:ln w="12700">
            <a:solidFill>
              <a:srgbClr val="333333"/>
            </a:solidFill>
            <a:prstDash val="solid"/>
          </a:ln>
        </p:spPr>
      </p:sp>
      <p:sp>
        <p:nvSpPr>
          <p:cNvPr id="47" name="Shape 44"/>
          <p:cNvSpPr/>
          <p:nvPr/>
        </p:nvSpPr>
        <p:spPr>
          <a:xfrm>
            <a:off x="7333488" y="2468880"/>
            <a:ext cx="146304" cy="201168"/>
          </a:xfrm>
          <a:prstGeom prst="rect">
            <a:avLst/>
          </a:prstGeom>
          <a:solidFill>
            <a:srgbClr val="A0A0A0"/>
          </a:solidFill>
          <a:ln w="12700">
            <a:solidFill>
              <a:srgbClr val="333333"/>
            </a:solidFill>
            <a:prstDash val="solid"/>
          </a:ln>
        </p:spPr>
      </p:sp>
      <p:sp>
        <p:nvSpPr>
          <p:cNvPr id="48" name="Shape 45"/>
          <p:cNvSpPr/>
          <p:nvPr/>
        </p:nvSpPr>
        <p:spPr>
          <a:xfrm>
            <a:off x="7333488" y="3017520"/>
            <a:ext cx="146304" cy="201168"/>
          </a:xfrm>
          <a:prstGeom prst="rect">
            <a:avLst/>
          </a:prstGeom>
          <a:solidFill>
            <a:srgbClr val="A0A0A0"/>
          </a:solidFill>
          <a:ln w="12700">
            <a:solidFill>
              <a:srgbClr val="333333"/>
            </a:solidFill>
            <a:prstDash val="solid"/>
          </a:ln>
        </p:spPr>
      </p:sp>
      <p:sp>
        <p:nvSpPr>
          <p:cNvPr id="49" name="Shape 46"/>
          <p:cNvSpPr/>
          <p:nvPr/>
        </p:nvSpPr>
        <p:spPr>
          <a:xfrm>
            <a:off x="7598664" y="1691640"/>
            <a:ext cx="201168" cy="1965960"/>
          </a:xfrm>
          <a:prstGeom prst="rect">
            <a:avLst/>
          </a:prstGeom>
          <a:solidFill>
            <a:srgbClr val="E8D9A8"/>
          </a:solidFill>
          <a:ln w="12700">
            <a:solidFill>
              <a:srgbClr val="C8B078"/>
            </a:solidFill>
            <a:prstDash val="solid"/>
          </a:ln>
        </p:spPr>
      </p:sp>
      <p:sp>
        <p:nvSpPr>
          <p:cNvPr id="50" name="Shape 47"/>
          <p:cNvSpPr/>
          <p:nvPr/>
        </p:nvSpPr>
        <p:spPr>
          <a:xfrm>
            <a:off x="7626096" y="1920240"/>
            <a:ext cx="146304" cy="201168"/>
          </a:xfrm>
          <a:prstGeom prst="rect">
            <a:avLst/>
          </a:prstGeom>
          <a:solidFill>
            <a:srgbClr val="A0A0A0"/>
          </a:solidFill>
          <a:ln w="12700">
            <a:solidFill>
              <a:srgbClr val="333333"/>
            </a:solidFill>
            <a:prstDash val="solid"/>
          </a:ln>
        </p:spPr>
      </p:sp>
      <p:sp>
        <p:nvSpPr>
          <p:cNvPr id="51" name="Shape 48"/>
          <p:cNvSpPr/>
          <p:nvPr/>
        </p:nvSpPr>
        <p:spPr>
          <a:xfrm>
            <a:off x="7626096" y="2468880"/>
            <a:ext cx="146304" cy="201168"/>
          </a:xfrm>
          <a:prstGeom prst="rect">
            <a:avLst/>
          </a:prstGeom>
          <a:solidFill>
            <a:srgbClr val="A0A0A0"/>
          </a:solidFill>
          <a:ln w="12700">
            <a:solidFill>
              <a:srgbClr val="333333"/>
            </a:solidFill>
            <a:prstDash val="solid"/>
          </a:ln>
        </p:spPr>
      </p:sp>
      <p:sp>
        <p:nvSpPr>
          <p:cNvPr id="52" name="Shape 49"/>
          <p:cNvSpPr/>
          <p:nvPr/>
        </p:nvSpPr>
        <p:spPr>
          <a:xfrm>
            <a:off x="7626096" y="3017520"/>
            <a:ext cx="146304" cy="201168"/>
          </a:xfrm>
          <a:prstGeom prst="rect">
            <a:avLst/>
          </a:prstGeom>
          <a:solidFill>
            <a:srgbClr val="A0A0A0"/>
          </a:solidFill>
          <a:ln w="12700">
            <a:solidFill>
              <a:srgbClr val="333333"/>
            </a:solidFill>
            <a:prstDash val="solid"/>
          </a:ln>
        </p:spPr>
      </p:sp>
      <p:sp>
        <p:nvSpPr>
          <p:cNvPr id="53" name="Shape 50"/>
          <p:cNvSpPr/>
          <p:nvPr/>
        </p:nvSpPr>
        <p:spPr>
          <a:xfrm>
            <a:off x="7891272" y="1691640"/>
            <a:ext cx="201168" cy="1965960"/>
          </a:xfrm>
          <a:prstGeom prst="rect">
            <a:avLst/>
          </a:prstGeom>
          <a:solidFill>
            <a:srgbClr val="E8D9A8"/>
          </a:solidFill>
          <a:ln w="12700">
            <a:solidFill>
              <a:srgbClr val="C8B078"/>
            </a:solidFill>
            <a:prstDash val="solid"/>
          </a:ln>
        </p:spPr>
      </p:sp>
      <p:sp>
        <p:nvSpPr>
          <p:cNvPr id="54" name="Shape 51"/>
          <p:cNvSpPr/>
          <p:nvPr/>
        </p:nvSpPr>
        <p:spPr>
          <a:xfrm>
            <a:off x="7918704" y="1920240"/>
            <a:ext cx="146304" cy="201168"/>
          </a:xfrm>
          <a:prstGeom prst="rect">
            <a:avLst/>
          </a:prstGeom>
          <a:solidFill>
            <a:srgbClr val="A0A0A0"/>
          </a:solidFill>
          <a:ln w="12700">
            <a:solidFill>
              <a:srgbClr val="333333"/>
            </a:solidFill>
            <a:prstDash val="solid"/>
          </a:ln>
        </p:spPr>
      </p:sp>
      <p:sp>
        <p:nvSpPr>
          <p:cNvPr id="55" name="Shape 52"/>
          <p:cNvSpPr/>
          <p:nvPr/>
        </p:nvSpPr>
        <p:spPr>
          <a:xfrm>
            <a:off x="7918704" y="2468880"/>
            <a:ext cx="146304" cy="201168"/>
          </a:xfrm>
          <a:prstGeom prst="rect">
            <a:avLst/>
          </a:prstGeom>
          <a:solidFill>
            <a:srgbClr val="A0A0A0"/>
          </a:solidFill>
          <a:ln w="12700">
            <a:solidFill>
              <a:srgbClr val="333333"/>
            </a:solidFill>
            <a:prstDash val="solid"/>
          </a:ln>
        </p:spPr>
      </p:sp>
      <p:sp>
        <p:nvSpPr>
          <p:cNvPr id="56" name="Shape 53"/>
          <p:cNvSpPr/>
          <p:nvPr/>
        </p:nvSpPr>
        <p:spPr>
          <a:xfrm>
            <a:off x="7918704" y="3017520"/>
            <a:ext cx="146304" cy="201168"/>
          </a:xfrm>
          <a:prstGeom prst="rect">
            <a:avLst/>
          </a:prstGeom>
          <a:solidFill>
            <a:srgbClr val="A0A0A0"/>
          </a:solidFill>
          <a:ln w="12700">
            <a:solidFill>
              <a:srgbClr val="333333"/>
            </a:solidFill>
            <a:prstDash val="solid"/>
          </a:ln>
        </p:spPr>
      </p:sp>
      <p:sp>
        <p:nvSpPr>
          <p:cNvPr id="57" name="Text 54"/>
          <p:cNvSpPr/>
          <p:nvPr/>
        </p:nvSpPr>
        <p:spPr>
          <a:xfrm>
            <a:off x="8366760" y="1627632"/>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Brackets</a:t>
            </a:r>
            <a:endParaRPr lang="en-US" sz="1200" dirty="0"/>
          </a:p>
        </p:txBody>
      </p:sp>
      <p:sp>
        <p:nvSpPr>
          <p:cNvPr id="58" name="Text 55"/>
          <p:cNvSpPr/>
          <p:nvPr/>
        </p:nvSpPr>
        <p:spPr>
          <a:xfrm>
            <a:off x="10332720" y="1627632"/>
            <a:ext cx="137160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416</a:t>
            </a:r>
            <a:endParaRPr lang="en-US" sz="1200" dirty="0"/>
          </a:p>
        </p:txBody>
      </p:sp>
      <p:sp>
        <p:nvSpPr>
          <p:cNvPr id="59" name="Text 56"/>
          <p:cNvSpPr/>
          <p:nvPr/>
        </p:nvSpPr>
        <p:spPr>
          <a:xfrm>
            <a:off x="8366760" y="1920240"/>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Total rail length</a:t>
            </a:r>
            <a:endParaRPr lang="en-US" sz="1200" dirty="0"/>
          </a:p>
        </p:txBody>
      </p:sp>
      <p:sp>
        <p:nvSpPr>
          <p:cNvPr id="60" name="Text 57"/>
          <p:cNvSpPr/>
          <p:nvPr/>
        </p:nvSpPr>
        <p:spPr>
          <a:xfrm>
            <a:off x="10332720" y="1920240"/>
            <a:ext cx="137160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726 ft</a:t>
            </a:r>
            <a:endParaRPr lang="en-US" sz="1200" dirty="0"/>
          </a:p>
        </p:txBody>
      </p:sp>
      <p:sp>
        <p:nvSpPr>
          <p:cNvPr id="61" name="Text 58"/>
          <p:cNvSpPr/>
          <p:nvPr/>
        </p:nvSpPr>
        <p:spPr>
          <a:xfrm>
            <a:off x="8366760" y="2212848"/>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Point bridges</a:t>
            </a:r>
            <a:endParaRPr lang="en-US" sz="1200" dirty="0"/>
          </a:p>
        </p:txBody>
      </p:sp>
      <p:sp>
        <p:nvSpPr>
          <p:cNvPr id="62" name="Text 59"/>
          <p:cNvSpPr/>
          <p:nvPr/>
        </p:nvSpPr>
        <p:spPr>
          <a:xfrm>
            <a:off x="10332720" y="2212848"/>
            <a:ext cx="137160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3.120 W/K</a:t>
            </a:r>
            <a:endParaRPr lang="en-US" sz="1200" dirty="0"/>
          </a:p>
        </p:txBody>
      </p:sp>
      <p:sp>
        <p:nvSpPr>
          <p:cNvPr id="63" name="Text 60"/>
          <p:cNvSpPr/>
          <p:nvPr/>
        </p:nvSpPr>
        <p:spPr>
          <a:xfrm>
            <a:off x="8366760" y="2505456"/>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Linear bridges</a:t>
            </a:r>
            <a:endParaRPr lang="en-US" sz="1200" dirty="0"/>
          </a:p>
        </p:txBody>
      </p:sp>
      <p:sp>
        <p:nvSpPr>
          <p:cNvPr id="64" name="Text 61"/>
          <p:cNvSpPr/>
          <p:nvPr/>
        </p:nvSpPr>
        <p:spPr>
          <a:xfrm>
            <a:off x="10332720" y="2505456"/>
            <a:ext cx="137160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1.505 W/K</a:t>
            </a:r>
            <a:endParaRPr lang="en-US" sz="1200" dirty="0"/>
          </a:p>
        </p:txBody>
      </p:sp>
      <p:sp>
        <p:nvSpPr>
          <p:cNvPr id="65" name="Text 62"/>
          <p:cNvSpPr/>
          <p:nvPr/>
        </p:nvSpPr>
        <p:spPr>
          <a:xfrm>
            <a:off x="8366760" y="2798064"/>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Total extra heat loss</a:t>
            </a:r>
            <a:endParaRPr lang="en-US" sz="1200" dirty="0"/>
          </a:p>
        </p:txBody>
      </p:sp>
      <p:sp>
        <p:nvSpPr>
          <p:cNvPr id="66" name="Text 63"/>
          <p:cNvSpPr/>
          <p:nvPr/>
        </p:nvSpPr>
        <p:spPr>
          <a:xfrm>
            <a:off x="10332720" y="2798064"/>
            <a:ext cx="1371600" cy="274320"/>
          </a:xfrm>
          <a:prstGeom prst="rect">
            <a:avLst/>
          </a:prstGeom>
          <a:noFill/>
          <a:ln/>
        </p:spPr>
        <p:txBody>
          <a:bodyPr wrap="square" lIns="0" tIns="0" rIns="0" bIns="0" rtlCol="0" anchor="t"/>
          <a:lstStyle/>
          <a:p>
            <a:pPr algn="r" indent="0" marL="0">
              <a:buNone/>
            </a:pPr>
            <a:r>
              <a:rPr lang="en-US" sz="1200" b="1" dirty="0">
                <a:solidFill>
                  <a:srgbClr val="3F3E42"/>
                </a:solidFill>
                <a:latin typeface="Arial" pitchFamily="34" charset="0"/>
                <a:ea typeface="Arial" pitchFamily="34" charset="-122"/>
                <a:cs typeface="Arial" pitchFamily="34" charset="-120"/>
              </a:rPr>
              <a:t>4.625 W/K</a:t>
            </a:r>
            <a:endParaRPr lang="en-US" sz="1200" dirty="0"/>
          </a:p>
        </p:txBody>
      </p:sp>
      <p:sp>
        <p:nvSpPr>
          <p:cNvPr id="67" name="Text 64"/>
          <p:cNvSpPr/>
          <p:nvPr/>
        </p:nvSpPr>
        <p:spPr>
          <a:xfrm>
            <a:off x="8366760" y="3090672"/>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Corrected U-value</a:t>
            </a:r>
            <a:endParaRPr lang="en-US" sz="1200" dirty="0"/>
          </a:p>
        </p:txBody>
      </p:sp>
      <p:sp>
        <p:nvSpPr>
          <p:cNvPr id="68" name="Text 65"/>
          <p:cNvSpPr/>
          <p:nvPr/>
        </p:nvSpPr>
        <p:spPr>
          <a:xfrm>
            <a:off x="10332720" y="3090672"/>
            <a:ext cx="1371600" cy="274320"/>
          </a:xfrm>
          <a:prstGeom prst="rect">
            <a:avLst/>
          </a:prstGeom>
          <a:noFill/>
          <a:ln/>
        </p:spPr>
        <p:txBody>
          <a:bodyPr wrap="square" lIns="0" tIns="0" rIns="0" bIns="0" rtlCol="0" anchor="t"/>
          <a:lstStyle/>
          <a:p>
            <a:pPr algn="r" indent="0" marL="0">
              <a:buNone/>
            </a:pPr>
            <a:r>
              <a:rPr lang="en-US" sz="1200" b="1" dirty="0">
                <a:solidFill>
                  <a:srgbClr val="D2051E"/>
                </a:solidFill>
                <a:latin typeface="Arial" pitchFamily="34" charset="0"/>
                <a:ea typeface="Arial" pitchFamily="34" charset="-122"/>
                <a:cs typeface="Arial" pitchFamily="34" charset="-120"/>
              </a:rPr>
              <a:t>0.053 BTU/h·ft²·°F</a:t>
            </a:r>
            <a:endParaRPr lang="en-US" sz="1200" dirty="0"/>
          </a:p>
        </p:txBody>
      </p:sp>
      <p:sp>
        <p:nvSpPr>
          <p:cNvPr id="69" name="Text 66"/>
          <p:cNvSpPr/>
          <p:nvPr/>
        </p:nvSpPr>
        <p:spPr>
          <a:xfrm>
            <a:off x="8366760" y="3383280"/>
            <a:ext cx="201168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Effective R-value</a:t>
            </a:r>
            <a:endParaRPr lang="en-US" sz="1200" dirty="0"/>
          </a:p>
        </p:txBody>
      </p:sp>
      <p:sp>
        <p:nvSpPr>
          <p:cNvPr id="70" name="Text 67"/>
          <p:cNvSpPr/>
          <p:nvPr/>
        </p:nvSpPr>
        <p:spPr>
          <a:xfrm>
            <a:off x="10332720" y="3383280"/>
            <a:ext cx="1371600" cy="274320"/>
          </a:xfrm>
          <a:prstGeom prst="rect">
            <a:avLst/>
          </a:prstGeom>
          <a:noFill/>
          <a:ln/>
        </p:spPr>
        <p:txBody>
          <a:bodyPr wrap="square" lIns="0" tIns="0" rIns="0" bIns="0" rtlCol="0" anchor="t"/>
          <a:lstStyle/>
          <a:p>
            <a:pPr algn="r" indent="0" marL="0">
              <a:buNone/>
            </a:pPr>
            <a:r>
              <a:rPr lang="en-US" sz="1200" b="1" dirty="0">
                <a:solidFill>
                  <a:srgbClr val="D2051E"/>
                </a:solidFill>
                <a:latin typeface="Arial" pitchFamily="34" charset="0"/>
                <a:ea typeface="Arial" pitchFamily="34" charset="-122"/>
                <a:cs typeface="Arial" pitchFamily="34" charset="-120"/>
              </a:rPr>
              <a:t>R-18.9</a:t>
            </a:r>
            <a:endParaRPr lang="en-US" sz="1200" dirty="0"/>
          </a:p>
        </p:txBody>
      </p:sp>
      <p:sp>
        <p:nvSpPr>
          <p:cNvPr id="71" name="Shape 68"/>
          <p:cNvSpPr/>
          <p:nvPr/>
        </p:nvSpPr>
        <p:spPr>
          <a:xfrm>
            <a:off x="292608" y="4023360"/>
            <a:ext cx="3794760" cy="777240"/>
          </a:xfrm>
          <a:prstGeom prst="roundRect">
            <a:avLst>
              <a:gd name="adj" fmla="val 9412"/>
            </a:avLst>
          </a:prstGeom>
          <a:solidFill>
            <a:srgbClr val="F7F7F7"/>
          </a:solidFill>
          <a:ln w="12700">
            <a:solidFill>
              <a:srgbClr val="333333"/>
            </a:solidFill>
            <a:prstDash val="solid"/>
          </a:ln>
        </p:spPr>
      </p:sp>
      <p:sp>
        <p:nvSpPr>
          <p:cNvPr id="72" name="Shape 69"/>
          <p:cNvSpPr/>
          <p:nvPr/>
        </p:nvSpPr>
        <p:spPr>
          <a:xfrm>
            <a:off x="457200" y="4160520"/>
            <a:ext cx="457200" cy="457200"/>
          </a:xfrm>
          <a:prstGeom prst="ellipse">
            <a:avLst/>
          </a:prstGeom>
          <a:solidFill>
            <a:srgbClr val="D2051E"/>
          </a:solidFill>
          <a:ln w="12700">
            <a:solidFill>
              <a:srgbClr val="333333"/>
            </a:solidFill>
            <a:prstDash val="solid"/>
          </a:ln>
        </p:spPr>
      </p:sp>
      <p:pic>
        <p:nvPicPr>
          <p:cNvPr id="73" name="Image 1" descr="/workspace/deck/icons/users-white.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6928" y="4270248"/>
            <a:ext cx="237744" cy="237744"/>
          </a:xfrm>
          <a:prstGeom prst="rect">
            <a:avLst/>
          </a:prstGeom>
        </p:spPr>
      </p:pic>
      <p:sp>
        <p:nvSpPr>
          <p:cNvPr id="74" name="Text 70"/>
          <p:cNvSpPr/>
          <p:nvPr/>
        </p:nvSpPr>
        <p:spPr>
          <a:xfrm>
            <a:off x="1051560" y="4096512"/>
            <a:ext cx="2880360" cy="320040"/>
          </a:xfrm>
          <a:prstGeom prst="rect">
            <a:avLst/>
          </a:prstGeom>
          <a:noFill/>
          <a:ln/>
        </p:spPr>
        <p:txBody>
          <a:bodyPr wrap="square" lIns="0" tIns="0" rIns="0" bIns="0" rtlCol="0" anchor="t"/>
          <a:lstStyle/>
          <a:p>
            <a:pPr indent="0" marL="0">
              <a:buNone/>
            </a:pPr>
            <a:r>
              <a:rPr lang="en-US" sz="2000" b="1" dirty="0">
                <a:solidFill>
                  <a:srgbClr val="D2051E"/>
                </a:solidFill>
                <a:latin typeface="Arial" pitchFamily="34" charset="0"/>
                <a:ea typeface="Arial" pitchFamily="34" charset="-122"/>
                <a:cs typeface="Arial" pitchFamily="34" charset="-120"/>
              </a:rPr>
              <a:t>Nearly 3×</a:t>
            </a:r>
            <a:endParaRPr lang="en-US" sz="2000" dirty="0"/>
          </a:p>
        </p:txBody>
      </p:sp>
      <p:sp>
        <p:nvSpPr>
          <p:cNvPr id="75" name="Text 71"/>
          <p:cNvSpPr/>
          <p:nvPr/>
        </p:nvSpPr>
        <p:spPr>
          <a:xfrm>
            <a:off x="1051560" y="4407408"/>
            <a:ext cx="288036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total extra heat loss</a:t>
            </a:r>
            <a:endParaRPr lang="en-US" sz="1200" dirty="0"/>
          </a:p>
        </p:txBody>
      </p:sp>
      <p:sp>
        <p:nvSpPr>
          <p:cNvPr id="76" name="Shape 72"/>
          <p:cNvSpPr/>
          <p:nvPr/>
        </p:nvSpPr>
        <p:spPr>
          <a:xfrm>
            <a:off x="4206240" y="4023360"/>
            <a:ext cx="3794760" cy="777240"/>
          </a:xfrm>
          <a:prstGeom prst="roundRect">
            <a:avLst>
              <a:gd name="adj" fmla="val 9412"/>
            </a:avLst>
          </a:prstGeom>
          <a:solidFill>
            <a:srgbClr val="F7F7F7"/>
          </a:solidFill>
          <a:ln w="12700">
            <a:solidFill>
              <a:srgbClr val="333333"/>
            </a:solidFill>
            <a:prstDash val="solid"/>
          </a:ln>
        </p:spPr>
      </p:sp>
      <p:sp>
        <p:nvSpPr>
          <p:cNvPr id="77" name="Shape 73"/>
          <p:cNvSpPr/>
          <p:nvPr/>
        </p:nvSpPr>
        <p:spPr>
          <a:xfrm>
            <a:off x="4370832" y="4160520"/>
            <a:ext cx="457200" cy="457200"/>
          </a:xfrm>
          <a:prstGeom prst="ellipse">
            <a:avLst/>
          </a:prstGeom>
          <a:solidFill>
            <a:srgbClr val="D2051E"/>
          </a:solidFill>
          <a:ln w="12700">
            <a:solidFill>
              <a:srgbClr val="333333"/>
            </a:solidFill>
            <a:prstDash val="solid"/>
          </a:ln>
        </p:spPr>
      </p:sp>
      <p:pic>
        <p:nvPicPr>
          <p:cNvPr id="78" name="Image 2" descr="/workspace/deck/icons/thermometer-white.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80560" y="4270248"/>
            <a:ext cx="237744" cy="237744"/>
          </a:xfrm>
          <a:prstGeom prst="rect">
            <a:avLst/>
          </a:prstGeom>
        </p:spPr>
      </p:pic>
      <p:sp>
        <p:nvSpPr>
          <p:cNvPr id="79" name="Text 74"/>
          <p:cNvSpPr/>
          <p:nvPr/>
        </p:nvSpPr>
        <p:spPr>
          <a:xfrm>
            <a:off x="4956048" y="4096512"/>
            <a:ext cx="2880360" cy="320040"/>
          </a:xfrm>
          <a:prstGeom prst="rect">
            <a:avLst/>
          </a:prstGeom>
          <a:noFill/>
          <a:ln/>
        </p:spPr>
        <p:txBody>
          <a:bodyPr wrap="square" lIns="0" tIns="0" rIns="0" bIns="0" rtlCol="0" anchor="t"/>
          <a:lstStyle/>
          <a:p>
            <a:pPr indent="0" marL="0">
              <a:buNone/>
            </a:pPr>
            <a:r>
              <a:rPr lang="en-US" sz="2000" b="1" dirty="0">
                <a:solidFill>
                  <a:srgbClr val="D2051E"/>
                </a:solidFill>
                <a:latin typeface="Arial" pitchFamily="34" charset="0"/>
                <a:ea typeface="Arial" pitchFamily="34" charset="-122"/>
                <a:cs typeface="Arial" pitchFamily="34" charset="-120"/>
              </a:rPr>
              <a:t>+23%</a:t>
            </a:r>
            <a:endParaRPr lang="en-US" sz="2000" dirty="0"/>
          </a:p>
        </p:txBody>
      </p:sp>
      <p:sp>
        <p:nvSpPr>
          <p:cNvPr id="80" name="Text 75"/>
          <p:cNvSpPr/>
          <p:nvPr/>
        </p:nvSpPr>
        <p:spPr>
          <a:xfrm>
            <a:off x="4956048" y="4407408"/>
            <a:ext cx="288036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higher U-value</a:t>
            </a:r>
            <a:endParaRPr lang="en-US" sz="1200" dirty="0"/>
          </a:p>
        </p:txBody>
      </p:sp>
      <p:sp>
        <p:nvSpPr>
          <p:cNvPr id="81" name="Shape 76"/>
          <p:cNvSpPr/>
          <p:nvPr/>
        </p:nvSpPr>
        <p:spPr>
          <a:xfrm>
            <a:off x="8119872" y="4023360"/>
            <a:ext cx="3767328" cy="777240"/>
          </a:xfrm>
          <a:prstGeom prst="roundRect">
            <a:avLst>
              <a:gd name="adj" fmla="val 9412"/>
            </a:avLst>
          </a:prstGeom>
          <a:solidFill>
            <a:srgbClr val="F7F7F7"/>
          </a:solidFill>
          <a:ln w="12700">
            <a:solidFill>
              <a:srgbClr val="333333"/>
            </a:solidFill>
            <a:prstDash val="solid"/>
          </a:ln>
        </p:spPr>
      </p:sp>
      <p:sp>
        <p:nvSpPr>
          <p:cNvPr id="82" name="Shape 77"/>
          <p:cNvSpPr/>
          <p:nvPr/>
        </p:nvSpPr>
        <p:spPr>
          <a:xfrm>
            <a:off x="8275320" y="4160520"/>
            <a:ext cx="457200" cy="457200"/>
          </a:xfrm>
          <a:prstGeom prst="ellipse">
            <a:avLst/>
          </a:prstGeom>
          <a:solidFill>
            <a:srgbClr val="D2051E"/>
          </a:solidFill>
          <a:ln w="12700">
            <a:solidFill>
              <a:srgbClr val="333333"/>
            </a:solidFill>
            <a:prstDash val="solid"/>
          </a:ln>
        </p:spPr>
      </p:sp>
      <p:pic>
        <p:nvPicPr>
          <p:cNvPr id="83" name="Image 3" descr="/workspace/deck/icons/home-white.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85048" y="4270248"/>
            <a:ext cx="237744" cy="237744"/>
          </a:xfrm>
          <a:prstGeom prst="rect">
            <a:avLst/>
          </a:prstGeom>
        </p:spPr>
      </p:pic>
      <p:sp>
        <p:nvSpPr>
          <p:cNvPr id="84" name="Text 78"/>
          <p:cNvSpPr/>
          <p:nvPr/>
        </p:nvSpPr>
        <p:spPr>
          <a:xfrm>
            <a:off x="8869680" y="4096512"/>
            <a:ext cx="2834640" cy="320040"/>
          </a:xfrm>
          <a:prstGeom prst="rect">
            <a:avLst/>
          </a:prstGeom>
          <a:noFill/>
          <a:ln/>
        </p:spPr>
        <p:txBody>
          <a:bodyPr wrap="square" lIns="0" tIns="0" rIns="0" bIns="0" rtlCol="0" anchor="t"/>
          <a:lstStyle/>
          <a:p>
            <a:pPr indent="0" marL="0">
              <a:buNone/>
            </a:pPr>
            <a:r>
              <a:rPr lang="en-US" sz="2000" b="1" dirty="0">
                <a:solidFill>
                  <a:srgbClr val="D2051E"/>
                </a:solidFill>
                <a:latin typeface="Arial" pitchFamily="34" charset="0"/>
                <a:ea typeface="Arial" pitchFamily="34" charset="-122"/>
                <a:cs typeface="Arial" pitchFamily="34" charset="-120"/>
              </a:rPr>
              <a:t>-4.4 R</a:t>
            </a:r>
            <a:endParaRPr lang="en-US" sz="2000" dirty="0"/>
          </a:p>
        </p:txBody>
      </p:sp>
      <p:sp>
        <p:nvSpPr>
          <p:cNvPr id="85" name="Text 79"/>
          <p:cNvSpPr/>
          <p:nvPr/>
        </p:nvSpPr>
        <p:spPr>
          <a:xfrm>
            <a:off x="8869680" y="4407408"/>
            <a:ext cx="283464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lower effective R-value</a:t>
            </a:r>
            <a:endParaRPr lang="en-US" sz="1200" dirty="0"/>
          </a:p>
        </p:txBody>
      </p:sp>
      <p:sp>
        <p:nvSpPr>
          <p:cNvPr id="86" name="Shape 80"/>
          <p:cNvSpPr/>
          <p:nvPr/>
        </p:nvSpPr>
        <p:spPr>
          <a:xfrm>
            <a:off x="292608" y="4937760"/>
            <a:ext cx="347472" cy="347472"/>
          </a:xfrm>
          <a:prstGeom prst="ellipse">
            <a:avLst/>
          </a:prstGeom>
          <a:solidFill>
            <a:srgbClr val="F8E6E8"/>
          </a:solidFill>
          <a:ln w="12700">
            <a:solidFill>
              <a:srgbClr val="333333"/>
            </a:solidFill>
            <a:prstDash val="solid"/>
          </a:ln>
        </p:spPr>
      </p:sp>
      <p:pic>
        <p:nvPicPr>
          <p:cNvPr id="87" name="Image 4" descr="/workspace/deck/icons/barChart.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5760" y="5020056"/>
            <a:ext cx="201168" cy="201168"/>
          </a:xfrm>
          <a:prstGeom prst="rect">
            <a:avLst/>
          </a:prstGeom>
        </p:spPr>
      </p:pic>
      <p:sp>
        <p:nvSpPr>
          <p:cNvPr id="88" name="Text 81"/>
          <p:cNvSpPr/>
          <p:nvPr/>
        </p:nvSpPr>
        <p:spPr>
          <a:xfrm>
            <a:off x="731520" y="4919472"/>
            <a:ext cx="3383280" cy="5029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1. Point bridges increase sharply with bracket count and material conductivity.</a:t>
            </a:r>
            <a:endParaRPr lang="en-US" sz="1100" dirty="0"/>
          </a:p>
        </p:txBody>
      </p:sp>
      <p:sp>
        <p:nvSpPr>
          <p:cNvPr id="89" name="Shape 82"/>
          <p:cNvSpPr/>
          <p:nvPr/>
        </p:nvSpPr>
        <p:spPr>
          <a:xfrm>
            <a:off x="4224528" y="4937760"/>
            <a:ext cx="347472" cy="347472"/>
          </a:xfrm>
          <a:prstGeom prst="ellipse">
            <a:avLst/>
          </a:prstGeom>
          <a:solidFill>
            <a:srgbClr val="F8E6E8"/>
          </a:solidFill>
          <a:ln w="12700">
            <a:solidFill>
              <a:srgbClr val="333333"/>
            </a:solidFill>
            <a:prstDash val="solid"/>
          </a:ln>
        </p:spPr>
      </p:sp>
      <p:pic>
        <p:nvPicPr>
          <p:cNvPr id="90" name="Image 5" descr="/workspace/deck/icons/columns.sv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97680" y="5020056"/>
            <a:ext cx="201168" cy="201168"/>
          </a:xfrm>
          <a:prstGeom prst="rect">
            <a:avLst/>
          </a:prstGeom>
        </p:spPr>
      </p:pic>
      <p:sp>
        <p:nvSpPr>
          <p:cNvPr id="91" name="Text 83"/>
          <p:cNvSpPr/>
          <p:nvPr/>
        </p:nvSpPr>
        <p:spPr>
          <a:xfrm>
            <a:off x="4663440" y="4919472"/>
            <a:ext cx="3383280" cy="5029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2. Linear bridge impact also rises because tighter spacing requires more rail length.</a:t>
            </a:r>
            <a:endParaRPr lang="en-US" sz="1100" dirty="0"/>
          </a:p>
        </p:txBody>
      </p:sp>
      <p:sp>
        <p:nvSpPr>
          <p:cNvPr id="92" name="Shape 84"/>
          <p:cNvSpPr/>
          <p:nvPr/>
        </p:nvSpPr>
        <p:spPr>
          <a:xfrm>
            <a:off x="8156448" y="4937760"/>
            <a:ext cx="347472" cy="347472"/>
          </a:xfrm>
          <a:prstGeom prst="ellipse">
            <a:avLst/>
          </a:prstGeom>
          <a:solidFill>
            <a:srgbClr val="F8E6E8"/>
          </a:solidFill>
          <a:ln w="12700">
            <a:solidFill>
              <a:srgbClr val="333333"/>
            </a:solidFill>
            <a:prstDash val="solid"/>
          </a:ln>
        </p:spPr>
      </p:sp>
      <p:pic>
        <p:nvPicPr>
          <p:cNvPr id="93" name="Image 6" descr="/workspace/deck/icons/target.sv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229600" y="5020056"/>
            <a:ext cx="201168" cy="201168"/>
          </a:xfrm>
          <a:prstGeom prst="rect">
            <a:avLst/>
          </a:prstGeom>
        </p:spPr>
      </p:pic>
      <p:sp>
        <p:nvSpPr>
          <p:cNvPr id="94" name="Text 85"/>
          <p:cNvSpPr/>
          <p:nvPr/>
        </p:nvSpPr>
        <p:spPr>
          <a:xfrm>
            <a:off x="8595360" y="4919472"/>
            <a:ext cx="3383280" cy="5029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3. Compare systems using delivered whole-wall performance, not hardware or insulation alone.</a:t>
            </a:r>
            <a:endParaRPr lang="en-US" sz="1100" dirty="0"/>
          </a:p>
        </p:txBody>
      </p:sp>
      <p:sp>
        <p:nvSpPr>
          <p:cNvPr id="95" name="Shape 86"/>
          <p:cNvSpPr/>
          <p:nvPr/>
        </p:nvSpPr>
        <p:spPr>
          <a:xfrm>
            <a:off x="292608" y="5532120"/>
            <a:ext cx="11612880" cy="731520"/>
          </a:xfrm>
          <a:prstGeom prst="roundRect">
            <a:avLst>
              <a:gd name="adj" fmla="val 10000"/>
            </a:avLst>
          </a:prstGeom>
          <a:solidFill>
            <a:srgbClr val="F8E6E8"/>
          </a:solidFill>
          <a:ln w="12700">
            <a:solidFill>
              <a:srgbClr val="333333"/>
            </a:solidFill>
            <a:prstDash val="solid"/>
          </a:ln>
        </p:spPr>
      </p:sp>
      <p:sp>
        <p:nvSpPr>
          <p:cNvPr id="96" name="Shape 87"/>
          <p:cNvSpPr/>
          <p:nvPr/>
        </p:nvSpPr>
        <p:spPr>
          <a:xfrm>
            <a:off x="457200" y="5669280"/>
            <a:ext cx="438912" cy="438912"/>
          </a:xfrm>
          <a:prstGeom prst="ellipse">
            <a:avLst/>
          </a:prstGeom>
          <a:solidFill>
            <a:srgbClr val="D2051E"/>
          </a:solidFill>
          <a:ln w="12700">
            <a:solidFill>
              <a:srgbClr val="333333"/>
            </a:solidFill>
            <a:prstDash val="solid"/>
          </a:ln>
        </p:spPr>
      </p:sp>
      <p:pic>
        <p:nvPicPr>
          <p:cNvPr id="97" name="Image 7" descr="/workspace/deck/icons/lightbulb-white.sv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6928" y="5779008"/>
            <a:ext cx="219456" cy="219456"/>
          </a:xfrm>
          <a:prstGeom prst="rect">
            <a:avLst/>
          </a:prstGeom>
        </p:spPr>
      </p:pic>
      <p:sp>
        <p:nvSpPr>
          <p:cNvPr id="98" name="Text 88"/>
          <p:cNvSpPr/>
          <p:nvPr/>
        </p:nvSpPr>
        <p:spPr>
          <a:xfrm>
            <a:off x="1051560" y="5532120"/>
            <a:ext cx="10652760" cy="731520"/>
          </a:xfrm>
          <a:prstGeom prst="rect">
            <a:avLst/>
          </a:prstGeom>
          <a:noFill/>
          <a:ln/>
        </p:spPr>
        <p:txBody>
          <a:bodyPr wrap="square" lIns="0" tIns="0" rIns="0" bIns="0" rtlCol="0" anchor="ctr"/>
          <a:lstStyle/>
          <a:p>
            <a:pPr indent="0" marL="0">
              <a:buNone/>
            </a:pPr>
            <a:r>
              <a:rPr lang="en-US" sz="1500" b="1" dirty="0">
                <a:solidFill>
                  <a:srgbClr val="D2051E"/>
                </a:solidFill>
                <a:latin typeface="Arial" pitchFamily="34" charset="0"/>
                <a:ea typeface="Arial" pitchFamily="34" charset="-122"/>
                <a:cs typeface="Arial" pitchFamily="34" charset="-120"/>
              </a:rPr>
              <a:t>Design implication:  </a:t>
            </a:r>
            <a:pPr indent="0" marL="0">
              <a:buNone/>
            </a:pPr>
            <a:r>
              <a:rPr lang="en-US" sz="1500" dirty="0">
                <a:solidFill>
                  <a:srgbClr val="3F3E42"/>
                </a:solidFill>
                <a:latin typeface="Arial" pitchFamily="34" charset="0"/>
                <a:ea typeface="Arial" pitchFamily="34" charset="-122"/>
                <a:cs typeface="Arial" pitchFamily="34" charset="-120"/>
              </a:rPr>
              <a:t>the support strategy can shift whole-wall performance from R-23.3 to R-18.9.</a:t>
            </a:r>
            <a:endParaRPr lang="en-US" sz="1500" dirty="0"/>
          </a:p>
        </p:txBody>
      </p:sp>
      <p:sp>
        <p:nvSpPr>
          <p:cNvPr id="99" name="Shape 89"/>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100" name="Text 90"/>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101" name="Text 91"/>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102" name="Text 92"/>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30</a:t>
            </a:r>
            <a:endParaRPr lang="en-US"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Thermal performance is driven by the support strategy</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Same insulation, different support decisions can materially change the effective R-value.</a:t>
            </a:r>
            <a:endParaRPr lang="en-US" sz="1400" dirty="0"/>
          </a:p>
        </p:txBody>
      </p:sp>
      <p:sp>
        <p:nvSpPr>
          <p:cNvPr id="5" name="Text 2"/>
          <p:cNvSpPr/>
          <p:nvPr/>
        </p:nvSpPr>
        <p:spPr>
          <a:xfrm>
            <a:off x="347472" y="960120"/>
            <a:ext cx="3383280" cy="237744"/>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1. Reference vs delivered result</a:t>
            </a:r>
            <a:endParaRPr lang="en-US" sz="1300" dirty="0"/>
          </a:p>
        </p:txBody>
      </p:sp>
      <p:sp>
        <p:nvSpPr>
          <p:cNvPr id="6" name="Shape 3"/>
          <p:cNvSpPr/>
          <p:nvPr/>
        </p:nvSpPr>
        <p:spPr>
          <a:xfrm>
            <a:off x="292608" y="1234440"/>
            <a:ext cx="3520440" cy="3063240"/>
          </a:xfrm>
          <a:prstGeom prst="roundRect">
            <a:avLst>
              <a:gd name="adj" fmla="val 2985"/>
            </a:avLst>
          </a:prstGeom>
          <a:solidFill>
            <a:srgbClr val="FFFFFF"/>
          </a:solidFill>
          <a:ln w="12700">
            <a:solidFill>
              <a:srgbClr val="E4E4E4"/>
            </a:solidFill>
            <a:prstDash val="solid"/>
          </a:ln>
          <a:effectLst>
            <a:outerShdw sx="100000" sy="100000" kx="0" ky="0" algn="bl" rotWithShape="0" blurRad="3.4373220217835694e+144" dist="8.593305054458923e+143" dir="2.3207455796603705e+169">
              <a:srgbClr val="000000">
                <a:alpha val="9.999999999999998e+173"/>
              </a:srgbClr>
            </a:outerShdw>
          </a:effectLst>
        </p:spPr>
      </p:sp>
      <p:sp>
        <p:nvSpPr>
          <p:cNvPr id="7" name="Shape 4"/>
          <p:cNvSpPr/>
          <p:nvPr/>
        </p:nvSpPr>
        <p:spPr>
          <a:xfrm>
            <a:off x="1691640" y="1371600"/>
            <a:ext cx="457200" cy="457200"/>
          </a:xfrm>
          <a:prstGeom prst="ellipse">
            <a:avLst/>
          </a:prstGeom>
          <a:solidFill>
            <a:srgbClr val="FFFFFF"/>
          </a:solidFill>
          <a:ln w="12700">
            <a:solidFill>
              <a:srgbClr val="D2051E"/>
            </a:solidFill>
            <a:prstDash val="solid"/>
          </a:ln>
        </p:spPr>
      </p:sp>
      <p:pic>
        <p:nvPicPr>
          <p:cNvPr id="8" name="Image 1" descr="/workspace/deck/icons/crosshair.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10512" y="1490472"/>
            <a:ext cx="219456" cy="219456"/>
          </a:xfrm>
          <a:prstGeom prst="rect">
            <a:avLst/>
          </a:prstGeom>
        </p:spPr>
      </p:pic>
      <p:sp>
        <p:nvSpPr>
          <p:cNvPr id="9" name="Text 5"/>
          <p:cNvSpPr/>
          <p:nvPr/>
        </p:nvSpPr>
        <p:spPr>
          <a:xfrm>
            <a:off x="457200" y="1901952"/>
            <a:ext cx="3200400" cy="201168"/>
          </a:xfrm>
          <a:prstGeom prst="rect">
            <a:avLst/>
          </a:prstGeom>
          <a:noFill/>
          <a:ln/>
        </p:spPr>
        <p:txBody>
          <a:bodyPr wrap="square" lIns="0" tIns="0" rIns="0" bIns="0" rtlCol="0" anchor="t"/>
          <a:lstStyle/>
          <a:p>
            <a:pPr algn="ctr" indent="0" marL="0">
              <a:buNone/>
            </a:pPr>
            <a:r>
              <a:rPr lang="en-US" sz="1100" dirty="0">
                <a:solidFill>
                  <a:srgbClr val="5A585C"/>
                </a:solidFill>
                <a:latin typeface="Arial" pitchFamily="34" charset="0"/>
                <a:ea typeface="Arial" pitchFamily="34" charset="-122"/>
                <a:cs typeface="Arial" pitchFamily="34" charset="-120"/>
              </a:rPr>
              <a:t>Reference clear-field wall</a:t>
            </a:r>
            <a:endParaRPr lang="en-US" sz="1100" dirty="0"/>
          </a:p>
        </p:txBody>
      </p:sp>
      <p:sp>
        <p:nvSpPr>
          <p:cNvPr id="10" name="Text 6"/>
          <p:cNvSpPr/>
          <p:nvPr/>
        </p:nvSpPr>
        <p:spPr>
          <a:xfrm>
            <a:off x="457200" y="2103120"/>
            <a:ext cx="3200400" cy="365760"/>
          </a:xfrm>
          <a:prstGeom prst="rect">
            <a:avLst/>
          </a:prstGeom>
          <a:noFill/>
          <a:ln/>
        </p:spPr>
        <p:txBody>
          <a:bodyPr wrap="square" lIns="0" tIns="0" rIns="0" bIns="0" rtlCol="0" anchor="t"/>
          <a:lstStyle/>
          <a:p>
            <a:pPr algn="ctr" indent="0" marL="0">
              <a:buNone/>
            </a:pPr>
            <a:r>
              <a:rPr lang="en-US" sz="2200" b="1" dirty="0">
                <a:solidFill>
                  <a:srgbClr val="3F3E42"/>
                </a:solidFill>
                <a:latin typeface="Arial" pitchFamily="34" charset="0"/>
                <a:ea typeface="Arial" pitchFamily="34" charset="-122"/>
                <a:cs typeface="Arial" pitchFamily="34" charset="-120"/>
              </a:rPr>
              <a:t>R</a:t>
            </a:r>
            <a:pPr algn="ctr" indent="0" marL="0">
              <a:buNone/>
            </a:pPr>
            <a:r>
              <a:rPr lang="en-US" sz="2200" b="1" baseline="-40000" dirty="0">
                <a:solidFill>
                  <a:srgbClr val="3F3E42"/>
                </a:solidFill>
                <a:latin typeface="Arial" pitchFamily="34" charset="0"/>
                <a:ea typeface="Arial" pitchFamily="34" charset="-122"/>
                <a:cs typeface="Arial" pitchFamily="34" charset="-120"/>
              </a:rPr>
              <a:t>0</a:t>
            </a:r>
            <a:pPr algn="ctr" indent="0" marL="0">
              <a:buNone/>
            </a:pPr>
            <a:r>
              <a:rPr lang="en-US" sz="2200" b="1" dirty="0">
                <a:solidFill>
                  <a:srgbClr val="3F3E42"/>
                </a:solidFill>
                <a:latin typeface="Arial" pitchFamily="34" charset="0"/>
                <a:ea typeface="Arial" pitchFamily="34" charset="-122"/>
                <a:cs typeface="Arial" pitchFamily="34" charset="-120"/>
              </a:rPr>
              <a:t> = 23.3</a:t>
            </a:r>
            <a:endParaRPr lang="en-US" sz="2200" dirty="0"/>
          </a:p>
        </p:txBody>
      </p:sp>
      <p:sp>
        <p:nvSpPr>
          <p:cNvPr id="11" name="Text 7"/>
          <p:cNvSpPr/>
          <p:nvPr/>
        </p:nvSpPr>
        <p:spPr>
          <a:xfrm>
            <a:off x="457200" y="2468880"/>
            <a:ext cx="3200400" cy="182880"/>
          </a:xfrm>
          <a:prstGeom prst="rect">
            <a:avLst/>
          </a:prstGeom>
          <a:noFill/>
          <a:ln/>
        </p:spPr>
        <p:txBody>
          <a:bodyPr wrap="square" lIns="0" tIns="0" rIns="0" bIns="0" rtlCol="0" anchor="t"/>
          <a:lstStyle/>
          <a:p>
            <a:pPr algn="ctr" indent="0" marL="0">
              <a:buNone/>
            </a:pPr>
            <a:r>
              <a:rPr lang="en-US" sz="1100" dirty="0">
                <a:solidFill>
                  <a:srgbClr val="6E6C70"/>
                </a:solidFill>
                <a:latin typeface="Arial" pitchFamily="34" charset="0"/>
                <a:ea typeface="Arial" pitchFamily="34" charset="-122"/>
                <a:cs typeface="Arial" pitchFamily="34" charset="-120"/>
              </a:rPr>
              <a:t>h·ft²·°F/BTU</a:t>
            </a:r>
            <a:endParaRPr lang="en-US" sz="1100" dirty="0"/>
          </a:p>
        </p:txBody>
      </p:sp>
      <p:sp>
        <p:nvSpPr>
          <p:cNvPr id="12" name="Shape 8"/>
          <p:cNvSpPr/>
          <p:nvPr/>
        </p:nvSpPr>
        <p:spPr>
          <a:xfrm>
            <a:off x="457200" y="2788920"/>
            <a:ext cx="3200400" cy="868680"/>
          </a:xfrm>
          <a:prstGeom prst="roundRect">
            <a:avLst>
              <a:gd name="adj" fmla="val 6316"/>
            </a:avLst>
          </a:prstGeom>
          <a:solidFill>
            <a:srgbClr val="D2051E"/>
          </a:solidFill>
          <a:ln w="12700">
            <a:solidFill>
              <a:srgbClr val="333333"/>
            </a:solidFill>
            <a:prstDash val="solid"/>
          </a:ln>
        </p:spPr>
      </p:sp>
      <p:pic>
        <p:nvPicPr>
          <p:cNvPr id="13" name="Image 2" descr="/workspace/deck/icons/shield-white.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4360" y="2907792"/>
            <a:ext cx="256032" cy="256032"/>
          </a:xfrm>
          <a:prstGeom prst="rect">
            <a:avLst/>
          </a:prstGeom>
        </p:spPr>
      </p:pic>
      <p:sp>
        <p:nvSpPr>
          <p:cNvPr id="14" name="Text 9"/>
          <p:cNvSpPr/>
          <p:nvPr/>
        </p:nvSpPr>
        <p:spPr>
          <a:xfrm>
            <a:off x="960120" y="2852928"/>
            <a:ext cx="2560320" cy="201168"/>
          </a:xfrm>
          <a:prstGeom prst="rect">
            <a:avLst/>
          </a:prstGeom>
          <a:noFill/>
          <a:ln/>
        </p:spPr>
        <p:txBody>
          <a:bodyPr wrap="square" lIns="0" tIns="0" rIns="0" bIns="0" rtlCol="0" anchor="t"/>
          <a:lstStyle/>
          <a:p>
            <a:pPr indent="0" marL="0">
              <a:buNone/>
            </a:pPr>
            <a:r>
              <a:rPr lang="en-US" sz="1100" dirty="0">
                <a:solidFill>
                  <a:srgbClr val="FFFFFF"/>
                </a:solidFill>
                <a:latin typeface="Arial" pitchFamily="34" charset="0"/>
                <a:ea typeface="Arial" pitchFamily="34" charset="-122"/>
                <a:cs typeface="Arial" pitchFamily="34" charset="-120"/>
              </a:rPr>
              <a:t>Effective installed wall</a:t>
            </a:r>
            <a:endParaRPr lang="en-US" sz="1100" dirty="0"/>
          </a:p>
        </p:txBody>
      </p:sp>
      <p:sp>
        <p:nvSpPr>
          <p:cNvPr id="15" name="Text 10"/>
          <p:cNvSpPr/>
          <p:nvPr/>
        </p:nvSpPr>
        <p:spPr>
          <a:xfrm>
            <a:off x="960120" y="3035808"/>
            <a:ext cx="2560320" cy="347472"/>
          </a:xfrm>
          <a:prstGeom prst="rect">
            <a:avLst/>
          </a:prstGeom>
          <a:noFill/>
          <a:ln/>
        </p:spPr>
        <p:txBody>
          <a:bodyPr wrap="square" lIns="0" tIns="0" rIns="0" bIns="0" rtlCol="0" anchor="t"/>
          <a:lstStyle/>
          <a:p>
            <a:pPr indent="0" marL="0">
              <a:buNone/>
            </a:pPr>
            <a:r>
              <a:rPr lang="en-US" sz="2000" b="1" dirty="0">
                <a:solidFill>
                  <a:srgbClr val="FFFFFF"/>
                </a:solidFill>
                <a:latin typeface="Arial" pitchFamily="34" charset="0"/>
                <a:ea typeface="Arial" pitchFamily="34" charset="-122"/>
                <a:cs typeface="Arial" pitchFamily="34" charset="-120"/>
              </a:rPr>
              <a:t>R</a:t>
            </a:r>
            <a:pPr indent="0" marL="0">
              <a:buNone/>
            </a:pPr>
            <a:r>
              <a:rPr lang="en-US" sz="2000" b="1" baseline="-40000" dirty="0">
                <a:solidFill>
                  <a:srgbClr val="FFFFFF"/>
                </a:solidFill>
                <a:latin typeface="Arial" pitchFamily="34" charset="0"/>
                <a:ea typeface="Arial" pitchFamily="34" charset="-122"/>
                <a:cs typeface="Arial" pitchFamily="34" charset="-120"/>
              </a:rPr>
              <a:t>eff</a:t>
            </a:r>
            <a:pPr indent="0" marL="0">
              <a:buNone/>
            </a:pPr>
            <a:r>
              <a:rPr lang="en-US" sz="2000" b="1" dirty="0">
                <a:solidFill>
                  <a:srgbClr val="FFFFFF"/>
                </a:solidFill>
                <a:latin typeface="Arial" pitchFamily="34" charset="0"/>
                <a:ea typeface="Arial" pitchFamily="34" charset="-122"/>
                <a:cs typeface="Arial" pitchFamily="34" charset="-120"/>
              </a:rPr>
              <a:t> = 18.9</a:t>
            </a:r>
            <a:endParaRPr lang="en-US" sz="2000" dirty="0"/>
          </a:p>
        </p:txBody>
      </p:sp>
      <p:sp>
        <p:nvSpPr>
          <p:cNvPr id="16" name="Text 11"/>
          <p:cNvSpPr/>
          <p:nvPr/>
        </p:nvSpPr>
        <p:spPr>
          <a:xfrm>
            <a:off x="960120" y="3364992"/>
            <a:ext cx="2560320" cy="182880"/>
          </a:xfrm>
          <a:prstGeom prst="rect">
            <a:avLst/>
          </a:prstGeom>
          <a:noFill/>
          <a:ln/>
        </p:spPr>
        <p:txBody>
          <a:bodyPr wrap="square" lIns="0" tIns="0" rIns="0" bIns="0" rtlCol="0" anchor="t"/>
          <a:lstStyle/>
          <a:p>
            <a:pPr indent="0" marL="0">
              <a:buNone/>
            </a:pPr>
            <a:r>
              <a:rPr lang="en-US" sz="1000" dirty="0">
                <a:solidFill>
                  <a:srgbClr val="FFFFFF"/>
                </a:solidFill>
                <a:latin typeface="Arial" pitchFamily="34" charset="0"/>
                <a:ea typeface="Arial" pitchFamily="34" charset="-122"/>
                <a:cs typeface="Arial" pitchFamily="34" charset="-120"/>
              </a:rPr>
              <a:t>h·ft²·°F/BTU</a:t>
            </a:r>
            <a:endParaRPr lang="en-US" sz="1000" dirty="0"/>
          </a:p>
        </p:txBody>
      </p:sp>
      <p:sp>
        <p:nvSpPr>
          <p:cNvPr id="17" name="Text 12"/>
          <p:cNvSpPr/>
          <p:nvPr/>
        </p:nvSpPr>
        <p:spPr>
          <a:xfrm>
            <a:off x="457200" y="3749040"/>
            <a:ext cx="3200400" cy="438912"/>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Total penalty = -4.40 R</a:t>
            </a:r>
            <a:endParaRPr lang="en-US" sz="1200" dirty="0"/>
          </a:p>
          <a:p>
            <a:pPr algn="ctr" indent="0" marL="0">
              <a:buNone/>
            </a:pPr>
            <a:r>
              <a:rPr lang="en-US" sz="1200" dirty="0">
                <a:solidFill>
                  <a:srgbClr val="5A585C"/>
                </a:solidFill>
                <a:latin typeface="Arial" pitchFamily="34" charset="0"/>
                <a:ea typeface="Arial" pitchFamily="34" charset="-122"/>
                <a:cs typeface="Arial" pitchFamily="34" charset="-120"/>
              </a:rPr>
              <a:t>about 18.9% lower effective R-value</a:t>
            </a:r>
            <a:endParaRPr lang="en-US" sz="1200" dirty="0"/>
          </a:p>
        </p:txBody>
      </p:sp>
      <p:sp>
        <p:nvSpPr>
          <p:cNvPr id="18" name="Text 13"/>
          <p:cNvSpPr/>
          <p:nvPr/>
        </p:nvSpPr>
        <p:spPr>
          <a:xfrm>
            <a:off x="3977640" y="960120"/>
            <a:ext cx="4114800" cy="237744"/>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2. Ranked drivers of the penalty</a:t>
            </a:r>
            <a:endParaRPr lang="en-US" sz="1300" dirty="0"/>
          </a:p>
        </p:txBody>
      </p:sp>
      <p:sp>
        <p:nvSpPr>
          <p:cNvPr id="19" name="Shape 14"/>
          <p:cNvSpPr/>
          <p:nvPr/>
        </p:nvSpPr>
        <p:spPr>
          <a:xfrm>
            <a:off x="3931920" y="1234440"/>
            <a:ext cx="4434840" cy="3063240"/>
          </a:xfrm>
          <a:prstGeom prst="roundRect">
            <a:avLst>
              <a:gd name="adj" fmla="val 2388"/>
            </a:avLst>
          </a:prstGeom>
          <a:solidFill>
            <a:srgbClr val="FFFFFF"/>
          </a:solidFill>
          <a:ln w="12700">
            <a:solidFill>
              <a:srgbClr val="E4E4E4"/>
            </a:solidFill>
            <a:prstDash val="solid"/>
          </a:ln>
        </p:spPr>
      </p:sp>
      <p:sp>
        <p:nvSpPr>
          <p:cNvPr id="20" name="Text 15"/>
          <p:cNvSpPr/>
          <p:nvPr/>
        </p:nvSpPr>
        <p:spPr>
          <a:xfrm>
            <a:off x="4041648" y="1298448"/>
            <a:ext cx="4206240" cy="201168"/>
          </a:xfrm>
          <a:prstGeom prst="rect">
            <a:avLst/>
          </a:prstGeom>
          <a:noFill/>
          <a:ln/>
        </p:spPr>
        <p:txBody>
          <a:bodyPr wrap="square" lIns="0" tIns="0" rIns="0" bIns="0" rtlCol="0" anchor="t"/>
          <a:lstStyle/>
          <a:p>
            <a:pPr indent="0" marL="0">
              <a:buNone/>
            </a:pPr>
            <a:r>
              <a:rPr lang="en-US" sz="1000" dirty="0">
                <a:solidFill>
                  <a:srgbClr val="6E6C70"/>
                </a:solidFill>
                <a:latin typeface="Arial" pitchFamily="34" charset="0"/>
                <a:ea typeface="Arial" pitchFamily="34" charset="-122"/>
                <a:cs typeface="Arial" pitchFamily="34" charset="-120"/>
              </a:rPr>
              <a:t>Rank     Driver                         Impact     Share</a:t>
            </a:r>
            <a:endParaRPr lang="en-US" sz="1000" dirty="0"/>
          </a:p>
        </p:txBody>
      </p:sp>
      <p:sp>
        <p:nvSpPr>
          <p:cNvPr id="21" name="Shape 16"/>
          <p:cNvSpPr/>
          <p:nvPr/>
        </p:nvSpPr>
        <p:spPr>
          <a:xfrm>
            <a:off x="4069080" y="1554480"/>
            <a:ext cx="292608" cy="292608"/>
          </a:xfrm>
          <a:prstGeom prst="ellipse">
            <a:avLst/>
          </a:prstGeom>
          <a:solidFill>
            <a:srgbClr val="D2051E"/>
          </a:solidFill>
          <a:ln w="12700">
            <a:solidFill>
              <a:srgbClr val="333333"/>
            </a:solidFill>
            <a:prstDash val="solid"/>
          </a:ln>
        </p:spPr>
      </p:sp>
      <p:sp>
        <p:nvSpPr>
          <p:cNvPr id="22" name="Text 17"/>
          <p:cNvSpPr/>
          <p:nvPr/>
        </p:nvSpPr>
        <p:spPr>
          <a:xfrm>
            <a:off x="4069080" y="1554480"/>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1</a:t>
            </a:r>
            <a:endParaRPr lang="en-US" sz="1200" dirty="0"/>
          </a:p>
        </p:txBody>
      </p:sp>
      <p:sp>
        <p:nvSpPr>
          <p:cNvPr id="23" name="Text 18"/>
          <p:cNvSpPr/>
          <p:nvPr/>
        </p:nvSpPr>
        <p:spPr>
          <a:xfrm>
            <a:off x="4462272" y="1554480"/>
            <a:ext cx="1965960" cy="182880"/>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Bracket conductivity</a:t>
            </a:r>
            <a:endParaRPr lang="en-US" sz="1100" dirty="0"/>
          </a:p>
        </p:txBody>
      </p:sp>
      <p:sp>
        <p:nvSpPr>
          <p:cNvPr id="24" name="Text 19"/>
          <p:cNvSpPr/>
          <p:nvPr/>
        </p:nvSpPr>
        <p:spPr>
          <a:xfrm>
            <a:off x="4462272" y="1737360"/>
            <a:ext cx="1965960" cy="182880"/>
          </a:xfrm>
          <a:prstGeom prst="rect">
            <a:avLst/>
          </a:prstGeom>
          <a:noFill/>
          <a:ln/>
        </p:spPr>
        <p:txBody>
          <a:bodyPr wrap="square" lIns="0" tIns="0" rIns="0" bIns="0" rtlCol="0" anchor="t"/>
          <a:lstStyle/>
          <a:p>
            <a:pPr indent="0" marL="0">
              <a:buNone/>
            </a:pPr>
            <a:r>
              <a:rPr lang="en-US" sz="1000" dirty="0">
                <a:solidFill>
                  <a:srgbClr val="6E6C70"/>
                </a:solidFill>
                <a:latin typeface="Arial" pitchFamily="34" charset="0"/>
                <a:ea typeface="Arial" pitchFamily="34" charset="-122"/>
                <a:cs typeface="Arial" pitchFamily="34" charset="-120"/>
              </a:rPr>
              <a:t>Stainless → Aluminum</a:t>
            </a:r>
            <a:endParaRPr lang="en-US" sz="1000" dirty="0"/>
          </a:p>
        </p:txBody>
      </p:sp>
      <p:sp>
        <p:nvSpPr>
          <p:cNvPr id="25" name="Text 20"/>
          <p:cNvSpPr/>
          <p:nvPr/>
        </p:nvSpPr>
        <p:spPr>
          <a:xfrm>
            <a:off x="6492240" y="1554480"/>
            <a:ext cx="777240" cy="365760"/>
          </a:xfrm>
          <a:prstGeom prst="rect">
            <a:avLst/>
          </a:prstGeom>
          <a:noFill/>
          <a:ln/>
        </p:spPr>
        <p:txBody>
          <a:bodyPr wrap="square" lIns="0" tIns="0" rIns="0" bIns="0" rtlCol="0" anchor="ctr"/>
          <a:lstStyle/>
          <a:p>
            <a:pPr indent="0" marL="0">
              <a:buNone/>
            </a:pPr>
            <a:r>
              <a:rPr lang="en-US" sz="1200" b="1" dirty="0">
                <a:solidFill>
                  <a:srgbClr val="D2051E"/>
                </a:solidFill>
                <a:latin typeface="Arial" pitchFamily="34" charset="0"/>
                <a:ea typeface="Arial" pitchFamily="34" charset="-122"/>
                <a:cs typeface="Arial" pitchFamily="34" charset="-120"/>
              </a:rPr>
              <a:t>-3.16 R</a:t>
            </a:r>
            <a:endParaRPr lang="en-US" sz="1200" dirty="0"/>
          </a:p>
        </p:txBody>
      </p:sp>
      <p:sp>
        <p:nvSpPr>
          <p:cNvPr id="26" name="Text 21"/>
          <p:cNvSpPr/>
          <p:nvPr/>
        </p:nvSpPr>
        <p:spPr>
          <a:xfrm>
            <a:off x="7315200" y="1554480"/>
            <a:ext cx="868680" cy="365760"/>
          </a:xfrm>
          <a:prstGeom prst="rect">
            <a:avLst/>
          </a:prstGeom>
          <a:noFill/>
          <a:ln/>
        </p:spPr>
        <p:txBody>
          <a:bodyPr wrap="square" lIns="0" tIns="0" rIns="0" bIns="0" rtlCol="0" anchor="ctr"/>
          <a:lstStyle/>
          <a:p>
            <a:pPr indent="0" marL="0">
              <a:buNone/>
            </a:pPr>
            <a:r>
              <a:rPr lang="en-US" sz="1200" dirty="0">
                <a:solidFill>
                  <a:srgbClr val="5A585C"/>
                </a:solidFill>
                <a:latin typeface="Arial" pitchFamily="34" charset="0"/>
                <a:ea typeface="Arial" pitchFamily="34" charset="-122"/>
                <a:cs typeface="Arial" pitchFamily="34" charset="-120"/>
              </a:rPr>
              <a:t>71.8%</a:t>
            </a:r>
            <a:endParaRPr lang="en-US" sz="1200" dirty="0"/>
          </a:p>
        </p:txBody>
      </p:sp>
      <p:sp>
        <p:nvSpPr>
          <p:cNvPr id="27" name="Shape 22"/>
          <p:cNvSpPr/>
          <p:nvPr/>
        </p:nvSpPr>
        <p:spPr>
          <a:xfrm>
            <a:off x="4069080" y="2103120"/>
            <a:ext cx="292608" cy="292608"/>
          </a:xfrm>
          <a:prstGeom prst="ellipse">
            <a:avLst/>
          </a:prstGeom>
          <a:solidFill>
            <a:srgbClr val="D2051E"/>
          </a:solidFill>
          <a:ln w="12700">
            <a:solidFill>
              <a:srgbClr val="333333"/>
            </a:solidFill>
            <a:prstDash val="solid"/>
          </a:ln>
        </p:spPr>
      </p:sp>
      <p:sp>
        <p:nvSpPr>
          <p:cNvPr id="28" name="Text 23"/>
          <p:cNvSpPr/>
          <p:nvPr/>
        </p:nvSpPr>
        <p:spPr>
          <a:xfrm>
            <a:off x="4069080" y="2103120"/>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2</a:t>
            </a:r>
            <a:endParaRPr lang="en-US" sz="1200" dirty="0"/>
          </a:p>
        </p:txBody>
      </p:sp>
      <p:sp>
        <p:nvSpPr>
          <p:cNvPr id="29" name="Text 24"/>
          <p:cNvSpPr/>
          <p:nvPr/>
        </p:nvSpPr>
        <p:spPr>
          <a:xfrm>
            <a:off x="4462272" y="2103120"/>
            <a:ext cx="1965960" cy="182880"/>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Bracket count / density</a:t>
            </a:r>
            <a:endParaRPr lang="en-US" sz="1100" dirty="0"/>
          </a:p>
        </p:txBody>
      </p:sp>
      <p:sp>
        <p:nvSpPr>
          <p:cNvPr id="30" name="Text 25"/>
          <p:cNvSpPr/>
          <p:nvPr/>
        </p:nvSpPr>
        <p:spPr>
          <a:xfrm>
            <a:off x="4462272" y="2286000"/>
            <a:ext cx="1965960" cy="182880"/>
          </a:xfrm>
          <a:prstGeom prst="rect">
            <a:avLst/>
          </a:prstGeom>
          <a:noFill/>
          <a:ln/>
        </p:spPr>
        <p:txBody>
          <a:bodyPr wrap="square" lIns="0" tIns="0" rIns="0" bIns="0" rtlCol="0" anchor="t"/>
          <a:lstStyle/>
          <a:p>
            <a:pPr indent="0" marL="0">
              <a:buNone/>
            </a:pPr>
            <a:r>
              <a:rPr lang="en-US" sz="1000" dirty="0">
                <a:solidFill>
                  <a:srgbClr val="6E6C70"/>
                </a:solidFill>
                <a:latin typeface="Arial" pitchFamily="34" charset="0"/>
                <a:ea typeface="Arial" pitchFamily="34" charset="-122"/>
                <a:cs typeface="Arial" pitchFamily="34" charset="-120"/>
              </a:rPr>
              <a:t>208 → 416</a:t>
            </a:r>
            <a:endParaRPr lang="en-US" sz="1000" dirty="0"/>
          </a:p>
        </p:txBody>
      </p:sp>
      <p:sp>
        <p:nvSpPr>
          <p:cNvPr id="31" name="Text 26"/>
          <p:cNvSpPr/>
          <p:nvPr/>
        </p:nvSpPr>
        <p:spPr>
          <a:xfrm>
            <a:off x="6492240" y="2103120"/>
            <a:ext cx="777240" cy="365760"/>
          </a:xfrm>
          <a:prstGeom prst="rect">
            <a:avLst/>
          </a:prstGeom>
          <a:noFill/>
          <a:ln/>
        </p:spPr>
        <p:txBody>
          <a:bodyPr wrap="square" lIns="0" tIns="0" rIns="0" bIns="0" rtlCol="0" anchor="ctr"/>
          <a:lstStyle/>
          <a:p>
            <a:pPr indent="0" marL="0">
              <a:buNone/>
            </a:pPr>
            <a:r>
              <a:rPr lang="en-US" sz="1200" b="1" dirty="0">
                <a:solidFill>
                  <a:srgbClr val="D2051E"/>
                </a:solidFill>
                <a:latin typeface="Arial" pitchFamily="34" charset="0"/>
                <a:ea typeface="Arial" pitchFamily="34" charset="-122"/>
                <a:cs typeface="Arial" pitchFamily="34" charset="-120"/>
              </a:rPr>
              <a:t>-0.83 R</a:t>
            </a:r>
            <a:endParaRPr lang="en-US" sz="1200" dirty="0"/>
          </a:p>
        </p:txBody>
      </p:sp>
      <p:sp>
        <p:nvSpPr>
          <p:cNvPr id="32" name="Text 27"/>
          <p:cNvSpPr/>
          <p:nvPr/>
        </p:nvSpPr>
        <p:spPr>
          <a:xfrm>
            <a:off x="7315200" y="2103120"/>
            <a:ext cx="868680" cy="365760"/>
          </a:xfrm>
          <a:prstGeom prst="rect">
            <a:avLst/>
          </a:prstGeom>
          <a:noFill/>
          <a:ln/>
        </p:spPr>
        <p:txBody>
          <a:bodyPr wrap="square" lIns="0" tIns="0" rIns="0" bIns="0" rtlCol="0" anchor="ctr"/>
          <a:lstStyle/>
          <a:p>
            <a:pPr indent="0" marL="0">
              <a:buNone/>
            </a:pPr>
            <a:r>
              <a:rPr lang="en-US" sz="1200" dirty="0">
                <a:solidFill>
                  <a:srgbClr val="5A585C"/>
                </a:solidFill>
                <a:latin typeface="Arial" pitchFamily="34" charset="0"/>
                <a:ea typeface="Arial" pitchFamily="34" charset="-122"/>
                <a:cs typeface="Arial" pitchFamily="34" charset="-120"/>
              </a:rPr>
              <a:t>18.9%</a:t>
            </a:r>
            <a:endParaRPr lang="en-US" sz="1200" dirty="0"/>
          </a:p>
        </p:txBody>
      </p:sp>
      <p:sp>
        <p:nvSpPr>
          <p:cNvPr id="33" name="Shape 28"/>
          <p:cNvSpPr/>
          <p:nvPr/>
        </p:nvSpPr>
        <p:spPr>
          <a:xfrm>
            <a:off x="4069080" y="2651760"/>
            <a:ext cx="292608" cy="292608"/>
          </a:xfrm>
          <a:prstGeom prst="ellipse">
            <a:avLst/>
          </a:prstGeom>
          <a:solidFill>
            <a:srgbClr val="D2051E"/>
          </a:solidFill>
          <a:ln w="12700">
            <a:solidFill>
              <a:srgbClr val="333333"/>
            </a:solidFill>
            <a:prstDash val="solid"/>
          </a:ln>
        </p:spPr>
      </p:sp>
      <p:sp>
        <p:nvSpPr>
          <p:cNvPr id="34" name="Text 29"/>
          <p:cNvSpPr/>
          <p:nvPr/>
        </p:nvSpPr>
        <p:spPr>
          <a:xfrm>
            <a:off x="4069080" y="2651760"/>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3</a:t>
            </a:r>
            <a:endParaRPr lang="en-US" sz="1200" dirty="0"/>
          </a:p>
        </p:txBody>
      </p:sp>
      <p:sp>
        <p:nvSpPr>
          <p:cNvPr id="35" name="Text 30"/>
          <p:cNvSpPr/>
          <p:nvPr/>
        </p:nvSpPr>
        <p:spPr>
          <a:xfrm>
            <a:off x="4462272" y="2651760"/>
            <a:ext cx="1965960" cy="182880"/>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Rail length / linear</a:t>
            </a:r>
            <a:endParaRPr lang="en-US" sz="1100" dirty="0"/>
          </a:p>
        </p:txBody>
      </p:sp>
      <p:sp>
        <p:nvSpPr>
          <p:cNvPr id="36" name="Text 31"/>
          <p:cNvSpPr/>
          <p:nvPr/>
        </p:nvSpPr>
        <p:spPr>
          <a:xfrm>
            <a:off x="4462272" y="2834640"/>
            <a:ext cx="1965960" cy="182880"/>
          </a:xfrm>
          <a:prstGeom prst="rect">
            <a:avLst/>
          </a:prstGeom>
          <a:noFill/>
          <a:ln/>
        </p:spPr>
        <p:txBody>
          <a:bodyPr wrap="square" lIns="0" tIns="0" rIns="0" bIns="0" rtlCol="0" anchor="t"/>
          <a:lstStyle/>
          <a:p>
            <a:pPr indent="0" marL="0">
              <a:buNone/>
            </a:pPr>
            <a:r>
              <a:rPr lang="en-US" sz="1000" dirty="0">
                <a:solidFill>
                  <a:srgbClr val="6E6C70"/>
                </a:solidFill>
                <a:latin typeface="Arial" pitchFamily="34" charset="0"/>
                <a:ea typeface="Arial" pitchFamily="34" charset="-122"/>
                <a:cs typeface="Arial" pitchFamily="34" charset="-120"/>
              </a:rPr>
              <a:t>363 ft → 726 ft</a:t>
            </a:r>
            <a:endParaRPr lang="en-US" sz="1000" dirty="0"/>
          </a:p>
        </p:txBody>
      </p:sp>
      <p:sp>
        <p:nvSpPr>
          <p:cNvPr id="37" name="Text 32"/>
          <p:cNvSpPr/>
          <p:nvPr/>
        </p:nvSpPr>
        <p:spPr>
          <a:xfrm>
            <a:off x="6492240" y="2651760"/>
            <a:ext cx="777240" cy="365760"/>
          </a:xfrm>
          <a:prstGeom prst="rect">
            <a:avLst/>
          </a:prstGeom>
          <a:noFill/>
          <a:ln/>
        </p:spPr>
        <p:txBody>
          <a:bodyPr wrap="square" lIns="0" tIns="0" rIns="0" bIns="0" rtlCol="0" anchor="ctr"/>
          <a:lstStyle/>
          <a:p>
            <a:pPr indent="0" marL="0">
              <a:buNone/>
            </a:pPr>
            <a:r>
              <a:rPr lang="en-US" sz="1200" b="1" dirty="0">
                <a:solidFill>
                  <a:srgbClr val="D2051E"/>
                </a:solidFill>
                <a:latin typeface="Arial" pitchFamily="34" charset="0"/>
                <a:ea typeface="Arial" pitchFamily="34" charset="-122"/>
                <a:cs typeface="Arial" pitchFamily="34" charset="-120"/>
              </a:rPr>
              <a:t>-0.37 R</a:t>
            </a:r>
            <a:endParaRPr lang="en-US" sz="1200" dirty="0"/>
          </a:p>
        </p:txBody>
      </p:sp>
      <p:sp>
        <p:nvSpPr>
          <p:cNvPr id="38" name="Text 33"/>
          <p:cNvSpPr/>
          <p:nvPr/>
        </p:nvSpPr>
        <p:spPr>
          <a:xfrm>
            <a:off x="7315200" y="2651760"/>
            <a:ext cx="868680" cy="365760"/>
          </a:xfrm>
          <a:prstGeom prst="rect">
            <a:avLst/>
          </a:prstGeom>
          <a:noFill/>
          <a:ln/>
        </p:spPr>
        <p:txBody>
          <a:bodyPr wrap="square" lIns="0" tIns="0" rIns="0" bIns="0" rtlCol="0" anchor="ctr"/>
          <a:lstStyle/>
          <a:p>
            <a:pPr indent="0" marL="0">
              <a:buNone/>
            </a:pPr>
            <a:r>
              <a:rPr lang="en-US" sz="1200" dirty="0">
                <a:solidFill>
                  <a:srgbClr val="5A585C"/>
                </a:solidFill>
                <a:latin typeface="Arial" pitchFamily="34" charset="0"/>
                <a:ea typeface="Arial" pitchFamily="34" charset="-122"/>
                <a:cs typeface="Arial" pitchFamily="34" charset="-120"/>
              </a:rPr>
              <a:t>8.4%</a:t>
            </a:r>
            <a:endParaRPr lang="en-US" sz="1200" dirty="0"/>
          </a:p>
        </p:txBody>
      </p:sp>
      <p:sp>
        <p:nvSpPr>
          <p:cNvPr id="39" name="Shape 34"/>
          <p:cNvSpPr/>
          <p:nvPr/>
        </p:nvSpPr>
        <p:spPr>
          <a:xfrm>
            <a:off x="4069080" y="3200400"/>
            <a:ext cx="292608" cy="292608"/>
          </a:xfrm>
          <a:prstGeom prst="ellipse">
            <a:avLst/>
          </a:prstGeom>
          <a:solidFill>
            <a:srgbClr val="D2051E"/>
          </a:solidFill>
          <a:ln w="12700">
            <a:solidFill>
              <a:srgbClr val="333333"/>
            </a:solidFill>
            <a:prstDash val="solid"/>
          </a:ln>
        </p:spPr>
      </p:sp>
      <p:sp>
        <p:nvSpPr>
          <p:cNvPr id="40" name="Text 35"/>
          <p:cNvSpPr/>
          <p:nvPr/>
        </p:nvSpPr>
        <p:spPr>
          <a:xfrm>
            <a:off x="4069080" y="3200400"/>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4</a:t>
            </a:r>
            <a:endParaRPr lang="en-US" sz="1200" dirty="0"/>
          </a:p>
        </p:txBody>
      </p:sp>
      <p:sp>
        <p:nvSpPr>
          <p:cNvPr id="41" name="Text 36"/>
          <p:cNvSpPr/>
          <p:nvPr/>
        </p:nvSpPr>
        <p:spPr>
          <a:xfrm>
            <a:off x="4462272" y="3200400"/>
            <a:ext cx="1965960" cy="182880"/>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Combined effects</a:t>
            </a:r>
            <a:endParaRPr lang="en-US" sz="1100" dirty="0"/>
          </a:p>
        </p:txBody>
      </p:sp>
      <p:sp>
        <p:nvSpPr>
          <p:cNvPr id="42" name="Text 37"/>
          <p:cNvSpPr/>
          <p:nvPr/>
        </p:nvSpPr>
        <p:spPr>
          <a:xfrm>
            <a:off x="4462272" y="3383280"/>
            <a:ext cx="1965960" cy="182880"/>
          </a:xfrm>
          <a:prstGeom prst="rect">
            <a:avLst/>
          </a:prstGeom>
          <a:noFill/>
          <a:ln/>
        </p:spPr>
        <p:txBody>
          <a:bodyPr wrap="square" lIns="0" tIns="0" rIns="0" bIns="0" rtlCol="0" anchor="t"/>
          <a:lstStyle/>
          <a:p>
            <a:pPr indent="0" marL="0">
              <a:buNone/>
            </a:pPr>
            <a:r>
              <a:rPr lang="en-US" sz="1000" dirty="0">
                <a:solidFill>
                  <a:srgbClr val="6E6C70"/>
                </a:solidFill>
                <a:latin typeface="Arial" pitchFamily="34" charset="0"/>
                <a:ea typeface="Arial" pitchFamily="34" charset="-122"/>
                <a:cs typeface="Arial" pitchFamily="34" charset="-120"/>
              </a:rPr>
              <a:t>Interaction of changes</a:t>
            </a:r>
            <a:endParaRPr lang="en-US" sz="1000" dirty="0"/>
          </a:p>
        </p:txBody>
      </p:sp>
      <p:sp>
        <p:nvSpPr>
          <p:cNvPr id="43" name="Text 38"/>
          <p:cNvSpPr/>
          <p:nvPr/>
        </p:nvSpPr>
        <p:spPr>
          <a:xfrm>
            <a:off x="6492240" y="3200400"/>
            <a:ext cx="777240" cy="365760"/>
          </a:xfrm>
          <a:prstGeom prst="rect">
            <a:avLst/>
          </a:prstGeom>
          <a:noFill/>
          <a:ln/>
        </p:spPr>
        <p:txBody>
          <a:bodyPr wrap="square" lIns="0" tIns="0" rIns="0" bIns="0" rtlCol="0" anchor="ctr"/>
          <a:lstStyle/>
          <a:p>
            <a:pPr indent="0" marL="0">
              <a:buNone/>
            </a:pPr>
            <a:r>
              <a:rPr lang="en-US" sz="1200" b="1" dirty="0">
                <a:solidFill>
                  <a:srgbClr val="D2051E"/>
                </a:solidFill>
                <a:latin typeface="Arial" pitchFamily="34" charset="0"/>
                <a:ea typeface="Arial" pitchFamily="34" charset="-122"/>
                <a:cs typeface="Arial" pitchFamily="34" charset="-120"/>
              </a:rPr>
              <a:t>-0.04 R</a:t>
            </a:r>
            <a:endParaRPr lang="en-US" sz="1200" dirty="0"/>
          </a:p>
        </p:txBody>
      </p:sp>
      <p:sp>
        <p:nvSpPr>
          <p:cNvPr id="44" name="Text 39"/>
          <p:cNvSpPr/>
          <p:nvPr/>
        </p:nvSpPr>
        <p:spPr>
          <a:xfrm>
            <a:off x="7315200" y="3200400"/>
            <a:ext cx="868680" cy="365760"/>
          </a:xfrm>
          <a:prstGeom prst="rect">
            <a:avLst/>
          </a:prstGeom>
          <a:noFill/>
          <a:ln/>
        </p:spPr>
        <p:txBody>
          <a:bodyPr wrap="square" lIns="0" tIns="0" rIns="0" bIns="0" rtlCol="0" anchor="ctr"/>
          <a:lstStyle/>
          <a:p>
            <a:pPr indent="0" marL="0">
              <a:buNone/>
            </a:pPr>
            <a:r>
              <a:rPr lang="en-US" sz="1200" dirty="0">
                <a:solidFill>
                  <a:srgbClr val="5A585C"/>
                </a:solidFill>
                <a:latin typeface="Arial" pitchFamily="34" charset="0"/>
                <a:ea typeface="Arial" pitchFamily="34" charset="-122"/>
                <a:cs typeface="Arial" pitchFamily="34" charset="-120"/>
              </a:rPr>
              <a:t>0.9%</a:t>
            </a:r>
            <a:endParaRPr lang="en-US" sz="1200" dirty="0"/>
          </a:p>
        </p:txBody>
      </p:sp>
      <p:sp>
        <p:nvSpPr>
          <p:cNvPr id="45" name="Shape 40"/>
          <p:cNvSpPr/>
          <p:nvPr/>
        </p:nvSpPr>
        <p:spPr>
          <a:xfrm>
            <a:off x="4041648" y="3822192"/>
            <a:ext cx="4206240" cy="365760"/>
          </a:xfrm>
          <a:prstGeom prst="roundRect">
            <a:avLst>
              <a:gd name="adj" fmla="val 10000"/>
            </a:avLst>
          </a:prstGeom>
          <a:solidFill>
            <a:srgbClr val="F3F3F3"/>
          </a:solidFill>
          <a:ln w="12700">
            <a:solidFill>
              <a:srgbClr val="333333"/>
            </a:solidFill>
            <a:prstDash val="solid"/>
          </a:ln>
        </p:spPr>
      </p:sp>
      <p:sp>
        <p:nvSpPr>
          <p:cNvPr id="46" name="Text 41"/>
          <p:cNvSpPr/>
          <p:nvPr/>
        </p:nvSpPr>
        <p:spPr>
          <a:xfrm>
            <a:off x="4041648" y="3822192"/>
            <a:ext cx="4206240" cy="365760"/>
          </a:xfrm>
          <a:prstGeom prst="rect">
            <a:avLst/>
          </a:prstGeom>
          <a:noFill/>
          <a:ln/>
        </p:spPr>
        <p:txBody>
          <a:bodyPr wrap="square" lIns="0" tIns="0" rIns="0" bIns="0" rtlCol="0" anchor="ctr"/>
          <a:lstStyle/>
          <a:p>
            <a:pPr algn="ctr" indent="0" marL="0">
              <a:buNone/>
            </a:pPr>
            <a:r>
              <a:rPr lang="en-US" sz="1100" dirty="0">
                <a:solidFill>
                  <a:srgbClr val="3F3E42"/>
                </a:solidFill>
                <a:latin typeface="Arial" pitchFamily="34" charset="0"/>
                <a:ea typeface="Arial" pitchFamily="34" charset="-122"/>
                <a:cs typeface="Arial" pitchFamily="34" charset="-120"/>
              </a:rPr>
              <a:t>Total penalty = -4.40 R     Largest driver: bracket conductivity</a:t>
            </a:r>
            <a:endParaRPr lang="en-US" sz="1100" dirty="0"/>
          </a:p>
        </p:txBody>
      </p:sp>
      <p:sp>
        <p:nvSpPr>
          <p:cNvPr id="47" name="Text 42"/>
          <p:cNvSpPr/>
          <p:nvPr/>
        </p:nvSpPr>
        <p:spPr>
          <a:xfrm>
            <a:off x="8549640" y="960120"/>
            <a:ext cx="3291840" cy="237744"/>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3. How the wall steps down</a:t>
            </a:r>
            <a:endParaRPr lang="en-US" sz="1300" dirty="0"/>
          </a:p>
        </p:txBody>
      </p:sp>
      <p:sp>
        <p:nvSpPr>
          <p:cNvPr id="48" name="Shape 43"/>
          <p:cNvSpPr/>
          <p:nvPr/>
        </p:nvSpPr>
        <p:spPr>
          <a:xfrm>
            <a:off x="8503920" y="1234440"/>
            <a:ext cx="3337560" cy="3063240"/>
          </a:xfrm>
          <a:prstGeom prst="roundRect">
            <a:avLst>
              <a:gd name="adj" fmla="val 2388"/>
            </a:avLst>
          </a:prstGeom>
          <a:solidFill>
            <a:srgbClr val="FFFFFF"/>
          </a:solidFill>
          <a:ln w="12700">
            <a:solidFill>
              <a:srgbClr val="E4E4E4"/>
            </a:solidFill>
            <a:prstDash val="solid"/>
          </a:ln>
        </p:spPr>
      </p:sp>
      <p:sp>
        <p:nvSpPr>
          <p:cNvPr id="49" name="Shape 44"/>
          <p:cNvSpPr/>
          <p:nvPr/>
        </p:nvSpPr>
        <p:spPr>
          <a:xfrm>
            <a:off x="9646920" y="1353312"/>
            <a:ext cx="2029968" cy="502920"/>
          </a:xfrm>
          <a:prstGeom prst="roundRect">
            <a:avLst>
              <a:gd name="adj" fmla="val 7273"/>
            </a:avLst>
          </a:prstGeom>
          <a:solidFill>
            <a:srgbClr val="F7F7F7"/>
          </a:solidFill>
          <a:ln w="12700">
            <a:solidFill>
              <a:srgbClr val="333333"/>
            </a:solidFill>
            <a:prstDash val="solid"/>
          </a:ln>
        </p:spPr>
      </p:sp>
      <p:sp>
        <p:nvSpPr>
          <p:cNvPr id="50" name="Text 45"/>
          <p:cNvSpPr/>
          <p:nvPr/>
        </p:nvSpPr>
        <p:spPr>
          <a:xfrm>
            <a:off x="9646920" y="1353312"/>
            <a:ext cx="2029968" cy="502920"/>
          </a:xfrm>
          <a:prstGeom prst="rect">
            <a:avLst/>
          </a:prstGeom>
          <a:noFill/>
          <a:ln/>
        </p:spPr>
        <p:txBody>
          <a:bodyPr wrap="square" lIns="0" tIns="0" rIns="0" bIns="0" rtlCol="0" anchor="ctr"/>
          <a:lstStyle/>
          <a:p>
            <a:pPr algn="ctr" indent="0" marL="0">
              <a:buNone/>
            </a:pPr>
            <a:r>
              <a:rPr lang="en-US" sz="1000" dirty="0">
                <a:solidFill>
                  <a:srgbClr val="3F3E42"/>
                </a:solidFill>
                <a:latin typeface="Arial" pitchFamily="34" charset="0"/>
                <a:ea typeface="Arial" pitchFamily="34" charset="-122"/>
                <a:cs typeface="Arial" pitchFamily="34" charset="-120"/>
              </a:rPr>
              <a:t>Total change</a:t>
            </a:r>
            <a:endParaRPr lang="en-US" sz="1000" dirty="0"/>
          </a:p>
          <a:p>
            <a:pPr algn="ctr" indent="0" marL="0">
              <a:buNone/>
            </a:pPr>
            <a:r>
              <a:rPr lang="en-US" sz="1000" dirty="0">
                <a:solidFill>
                  <a:srgbClr val="3F3E42"/>
                </a:solidFill>
                <a:latin typeface="Arial" pitchFamily="34" charset="0"/>
                <a:ea typeface="Arial" pitchFamily="34" charset="-122"/>
                <a:cs typeface="Arial" pitchFamily="34" charset="-120"/>
              </a:rPr>
              <a:t>-4.40 R   about 18.9% lower</a:t>
            </a:r>
            <a:endParaRPr lang="en-US" sz="1000" dirty="0"/>
          </a:p>
        </p:txBody>
      </p:sp>
      <p:sp>
        <p:nvSpPr>
          <p:cNvPr id="51" name="Shape 46"/>
          <p:cNvSpPr/>
          <p:nvPr/>
        </p:nvSpPr>
        <p:spPr>
          <a:xfrm>
            <a:off x="8641080" y="1965960"/>
            <a:ext cx="2169414" cy="292608"/>
          </a:xfrm>
          <a:prstGeom prst="rect">
            <a:avLst/>
          </a:prstGeom>
          <a:solidFill>
            <a:srgbClr val="3F3E42"/>
          </a:solidFill>
          <a:ln w="12700">
            <a:solidFill>
              <a:srgbClr val="333333"/>
            </a:solidFill>
            <a:prstDash val="solid"/>
          </a:ln>
        </p:spPr>
      </p:sp>
      <p:sp>
        <p:nvSpPr>
          <p:cNvPr id="52" name="Text 47"/>
          <p:cNvSpPr/>
          <p:nvPr/>
        </p:nvSpPr>
        <p:spPr>
          <a:xfrm>
            <a:off x="10856214" y="1965960"/>
            <a:ext cx="1371600" cy="292608"/>
          </a:xfrm>
          <a:prstGeom prst="rect">
            <a:avLst/>
          </a:prstGeom>
          <a:noFill/>
          <a:ln/>
        </p:spPr>
        <p:txBody>
          <a:bodyPr wrap="square" lIns="0" tIns="0" rIns="0" bIns="0" rtlCol="0" anchor="ctr"/>
          <a:lstStyle/>
          <a:p>
            <a:pPr indent="0" marL="0">
              <a:buNone/>
            </a:pPr>
            <a:r>
              <a:rPr lang="en-US" sz="1000" dirty="0">
                <a:solidFill>
                  <a:srgbClr val="5A585C"/>
                </a:solidFill>
                <a:latin typeface="Arial" pitchFamily="34" charset="0"/>
                <a:ea typeface="Arial" pitchFamily="34" charset="-122"/>
                <a:cs typeface="Arial" pitchFamily="34" charset="-120"/>
              </a:rPr>
              <a:t>R0  23.3</a:t>
            </a:r>
            <a:endParaRPr lang="en-US" sz="1000" dirty="0"/>
          </a:p>
        </p:txBody>
      </p:sp>
      <p:sp>
        <p:nvSpPr>
          <p:cNvPr id="53" name="Shape 48"/>
          <p:cNvSpPr/>
          <p:nvPr/>
        </p:nvSpPr>
        <p:spPr>
          <a:xfrm>
            <a:off x="8641080" y="2350008"/>
            <a:ext cx="1230325" cy="292608"/>
          </a:xfrm>
          <a:prstGeom prst="rect">
            <a:avLst/>
          </a:prstGeom>
          <a:solidFill>
            <a:srgbClr val="D2051E"/>
          </a:solidFill>
          <a:ln w="12700">
            <a:solidFill>
              <a:srgbClr val="333333"/>
            </a:solidFill>
            <a:prstDash val="solid"/>
          </a:ln>
        </p:spPr>
      </p:sp>
      <p:sp>
        <p:nvSpPr>
          <p:cNvPr id="54" name="Text 49"/>
          <p:cNvSpPr/>
          <p:nvPr/>
        </p:nvSpPr>
        <p:spPr>
          <a:xfrm>
            <a:off x="9917125" y="2350008"/>
            <a:ext cx="1371600" cy="292608"/>
          </a:xfrm>
          <a:prstGeom prst="rect">
            <a:avLst/>
          </a:prstGeom>
          <a:noFill/>
          <a:ln/>
        </p:spPr>
        <p:txBody>
          <a:bodyPr wrap="square" lIns="0" tIns="0" rIns="0" bIns="0" rtlCol="0" anchor="ctr"/>
          <a:lstStyle/>
          <a:p>
            <a:pPr indent="0" marL="0">
              <a:buNone/>
            </a:pPr>
            <a:r>
              <a:rPr lang="en-US" sz="1000" dirty="0">
                <a:solidFill>
                  <a:srgbClr val="5A585C"/>
                </a:solidFill>
                <a:latin typeface="Arial" pitchFamily="34" charset="0"/>
                <a:ea typeface="Arial" pitchFamily="34" charset="-122"/>
                <a:cs typeface="Arial" pitchFamily="34" charset="-120"/>
              </a:rPr>
              <a:t>-3.16 R</a:t>
            </a:r>
            <a:endParaRPr lang="en-US" sz="1000" dirty="0"/>
          </a:p>
        </p:txBody>
      </p:sp>
      <p:sp>
        <p:nvSpPr>
          <p:cNvPr id="55" name="Shape 50"/>
          <p:cNvSpPr/>
          <p:nvPr/>
        </p:nvSpPr>
        <p:spPr>
          <a:xfrm>
            <a:off x="8641080" y="2734056"/>
            <a:ext cx="983666" cy="292608"/>
          </a:xfrm>
          <a:prstGeom prst="rect">
            <a:avLst/>
          </a:prstGeom>
          <a:solidFill>
            <a:srgbClr val="D2051E"/>
          </a:solidFill>
          <a:ln w="12700">
            <a:solidFill>
              <a:srgbClr val="333333"/>
            </a:solidFill>
            <a:prstDash val="solid"/>
          </a:ln>
        </p:spPr>
      </p:sp>
      <p:sp>
        <p:nvSpPr>
          <p:cNvPr id="56" name="Text 51"/>
          <p:cNvSpPr/>
          <p:nvPr/>
        </p:nvSpPr>
        <p:spPr>
          <a:xfrm>
            <a:off x="9670466" y="2734056"/>
            <a:ext cx="1371600" cy="292608"/>
          </a:xfrm>
          <a:prstGeom prst="rect">
            <a:avLst/>
          </a:prstGeom>
          <a:noFill/>
          <a:ln/>
        </p:spPr>
        <p:txBody>
          <a:bodyPr wrap="square" lIns="0" tIns="0" rIns="0" bIns="0" rtlCol="0" anchor="ctr"/>
          <a:lstStyle/>
          <a:p>
            <a:pPr indent="0" marL="0">
              <a:buNone/>
            </a:pPr>
            <a:r>
              <a:rPr lang="en-US" sz="1000" dirty="0">
                <a:solidFill>
                  <a:srgbClr val="5A585C"/>
                </a:solidFill>
                <a:latin typeface="Arial" pitchFamily="34" charset="0"/>
                <a:ea typeface="Arial" pitchFamily="34" charset="-122"/>
                <a:cs typeface="Arial" pitchFamily="34" charset="-120"/>
              </a:rPr>
              <a:t>-0.83 R</a:t>
            </a:r>
            <a:endParaRPr lang="en-US" sz="1000" dirty="0"/>
          </a:p>
        </p:txBody>
      </p:sp>
      <p:sp>
        <p:nvSpPr>
          <p:cNvPr id="57" name="Shape 52"/>
          <p:cNvSpPr/>
          <p:nvPr/>
        </p:nvSpPr>
        <p:spPr>
          <a:xfrm>
            <a:off x="8641080" y="3118104"/>
            <a:ext cx="873709" cy="292608"/>
          </a:xfrm>
          <a:prstGeom prst="rect">
            <a:avLst/>
          </a:prstGeom>
          <a:solidFill>
            <a:srgbClr val="D2051E"/>
          </a:solidFill>
          <a:ln w="12700">
            <a:solidFill>
              <a:srgbClr val="333333"/>
            </a:solidFill>
            <a:prstDash val="solid"/>
          </a:ln>
        </p:spPr>
      </p:sp>
      <p:sp>
        <p:nvSpPr>
          <p:cNvPr id="58" name="Text 53"/>
          <p:cNvSpPr/>
          <p:nvPr/>
        </p:nvSpPr>
        <p:spPr>
          <a:xfrm>
            <a:off x="9560509" y="3118104"/>
            <a:ext cx="1371600" cy="292608"/>
          </a:xfrm>
          <a:prstGeom prst="rect">
            <a:avLst/>
          </a:prstGeom>
          <a:noFill/>
          <a:ln/>
        </p:spPr>
        <p:txBody>
          <a:bodyPr wrap="square" lIns="0" tIns="0" rIns="0" bIns="0" rtlCol="0" anchor="ctr"/>
          <a:lstStyle/>
          <a:p>
            <a:pPr indent="0" marL="0">
              <a:buNone/>
            </a:pPr>
            <a:r>
              <a:rPr lang="en-US" sz="1000" dirty="0">
                <a:solidFill>
                  <a:srgbClr val="5A585C"/>
                </a:solidFill>
                <a:latin typeface="Arial" pitchFamily="34" charset="0"/>
                <a:ea typeface="Arial" pitchFamily="34" charset="-122"/>
                <a:cs typeface="Arial" pitchFamily="34" charset="-120"/>
              </a:rPr>
              <a:t>-0.37 R</a:t>
            </a:r>
            <a:endParaRPr lang="en-US" sz="1000" dirty="0"/>
          </a:p>
        </p:txBody>
      </p:sp>
      <p:sp>
        <p:nvSpPr>
          <p:cNvPr id="59" name="Shape 54"/>
          <p:cNvSpPr/>
          <p:nvPr/>
        </p:nvSpPr>
        <p:spPr>
          <a:xfrm>
            <a:off x="8641080" y="3502152"/>
            <a:ext cx="861822" cy="292608"/>
          </a:xfrm>
          <a:prstGeom prst="rect">
            <a:avLst/>
          </a:prstGeom>
          <a:solidFill>
            <a:srgbClr val="D2051E"/>
          </a:solidFill>
          <a:ln w="12700">
            <a:solidFill>
              <a:srgbClr val="333333"/>
            </a:solidFill>
            <a:prstDash val="solid"/>
          </a:ln>
        </p:spPr>
      </p:sp>
      <p:sp>
        <p:nvSpPr>
          <p:cNvPr id="60" name="Text 55"/>
          <p:cNvSpPr/>
          <p:nvPr/>
        </p:nvSpPr>
        <p:spPr>
          <a:xfrm>
            <a:off x="9548622" y="3502152"/>
            <a:ext cx="1371600" cy="292608"/>
          </a:xfrm>
          <a:prstGeom prst="rect">
            <a:avLst/>
          </a:prstGeom>
          <a:noFill/>
          <a:ln/>
        </p:spPr>
        <p:txBody>
          <a:bodyPr wrap="square" lIns="0" tIns="0" rIns="0" bIns="0" rtlCol="0" anchor="ctr"/>
          <a:lstStyle/>
          <a:p>
            <a:pPr indent="0" marL="0">
              <a:buNone/>
            </a:pPr>
            <a:r>
              <a:rPr lang="en-US" sz="1000" dirty="0">
                <a:solidFill>
                  <a:srgbClr val="5A585C"/>
                </a:solidFill>
                <a:latin typeface="Arial" pitchFamily="34" charset="0"/>
                <a:ea typeface="Arial" pitchFamily="34" charset="-122"/>
                <a:cs typeface="Arial" pitchFamily="34" charset="-120"/>
              </a:rPr>
              <a:t>Reff  18.9</a:t>
            </a:r>
            <a:endParaRPr lang="en-US" sz="1000" dirty="0"/>
          </a:p>
        </p:txBody>
      </p:sp>
      <p:sp>
        <p:nvSpPr>
          <p:cNvPr id="61" name="Text 56"/>
          <p:cNvSpPr/>
          <p:nvPr/>
        </p:nvSpPr>
        <p:spPr>
          <a:xfrm>
            <a:off x="8595360" y="3931920"/>
            <a:ext cx="3154680" cy="201168"/>
          </a:xfrm>
          <a:prstGeom prst="rect">
            <a:avLst/>
          </a:prstGeom>
          <a:noFill/>
          <a:ln/>
        </p:spPr>
        <p:txBody>
          <a:bodyPr wrap="square" lIns="0" tIns="0" rIns="0" bIns="0" rtlCol="0" anchor="t"/>
          <a:lstStyle/>
          <a:p>
            <a:pPr indent="0" marL="0">
              <a:buNone/>
            </a:pPr>
            <a:r>
              <a:rPr lang="en-US" sz="900" dirty="0">
                <a:solidFill>
                  <a:srgbClr val="6E6C70"/>
                </a:solidFill>
                <a:latin typeface="Arial" pitchFamily="34" charset="0"/>
                <a:ea typeface="Arial" pitchFamily="34" charset="-122"/>
                <a:cs typeface="Arial" pitchFamily="34" charset="-120"/>
              </a:rPr>
              <a:t>Start     conductivity    count     rails     Final</a:t>
            </a:r>
            <a:endParaRPr lang="en-US" sz="900" dirty="0"/>
          </a:p>
        </p:txBody>
      </p:sp>
      <p:sp>
        <p:nvSpPr>
          <p:cNvPr id="62" name="Text 57"/>
          <p:cNvSpPr/>
          <p:nvPr/>
        </p:nvSpPr>
        <p:spPr>
          <a:xfrm>
            <a:off x="347472" y="4407408"/>
            <a:ext cx="3657600" cy="201168"/>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4. Design relevance</a:t>
            </a:r>
            <a:endParaRPr lang="en-US" sz="1300" dirty="0"/>
          </a:p>
        </p:txBody>
      </p:sp>
      <p:sp>
        <p:nvSpPr>
          <p:cNvPr id="63" name="Shape 58"/>
          <p:cNvSpPr/>
          <p:nvPr/>
        </p:nvSpPr>
        <p:spPr>
          <a:xfrm>
            <a:off x="292608" y="4663440"/>
            <a:ext cx="329184" cy="329184"/>
          </a:xfrm>
          <a:prstGeom prst="ellipse">
            <a:avLst/>
          </a:prstGeom>
          <a:solidFill>
            <a:srgbClr val="F8E6E8"/>
          </a:solidFill>
          <a:ln w="12700">
            <a:solidFill>
              <a:srgbClr val="333333"/>
            </a:solidFill>
            <a:prstDash val="solid"/>
          </a:ln>
        </p:spPr>
      </p:sp>
      <p:pic>
        <p:nvPicPr>
          <p:cNvPr id="64" name="Image 3" descr="/workspace/deck/icons/layers.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5760" y="4745736"/>
            <a:ext cx="182880" cy="182880"/>
          </a:xfrm>
          <a:prstGeom prst="rect">
            <a:avLst/>
          </a:prstGeom>
        </p:spPr>
      </p:pic>
      <p:sp>
        <p:nvSpPr>
          <p:cNvPr id="65" name="Text 59"/>
          <p:cNvSpPr/>
          <p:nvPr/>
        </p:nvSpPr>
        <p:spPr>
          <a:xfrm>
            <a:off x="676656" y="4663440"/>
            <a:ext cx="2468880" cy="201168"/>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Material selection</a:t>
            </a:r>
            <a:endParaRPr lang="en-US" sz="1200" dirty="0"/>
          </a:p>
        </p:txBody>
      </p:sp>
      <p:sp>
        <p:nvSpPr>
          <p:cNvPr id="66" name="Text 60"/>
          <p:cNvSpPr/>
          <p:nvPr/>
        </p:nvSpPr>
        <p:spPr>
          <a:xfrm>
            <a:off x="292608" y="5029200"/>
            <a:ext cx="2834640" cy="45720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Lower-conductivity supports reduce the largest source of penalty.</a:t>
            </a:r>
            <a:endParaRPr lang="en-US" sz="1100" dirty="0"/>
          </a:p>
        </p:txBody>
      </p:sp>
      <p:sp>
        <p:nvSpPr>
          <p:cNvPr id="67" name="Shape 61"/>
          <p:cNvSpPr/>
          <p:nvPr/>
        </p:nvSpPr>
        <p:spPr>
          <a:xfrm>
            <a:off x="3264408" y="4663440"/>
            <a:ext cx="329184" cy="329184"/>
          </a:xfrm>
          <a:prstGeom prst="ellipse">
            <a:avLst/>
          </a:prstGeom>
          <a:solidFill>
            <a:srgbClr val="F8E6E8"/>
          </a:solidFill>
          <a:ln w="12700">
            <a:solidFill>
              <a:srgbClr val="333333"/>
            </a:solidFill>
            <a:prstDash val="solid"/>
          </a:ln>
        </p:spPr>
      </p:sp>
      <p:pic>
        <p:nvPicPr>
          <p:cNvPr id="68" name="Image 4" descr="/workspace/deck/icons/layout.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37560" y="4745736"/>
            <a:ext cx="182880" cy="182880"/>
          </a:xfrm>
          <a:prstGeom prst="rect">
            <a:avLst/>
          </a:prstGeom>
        </p:spPr>
      </p:pic>
      <p:sp>
        <p:nvSpPr>
          <p:cNvPr id="69" name="Text 62"/>
          <p:cNvSpPr/>
          <p:nvPr/>
        </p:nvSpPr>
        <p:spPr>
          <a:xfrm>
            <a:off x="3648456" y="4663440"/>
            <a:ext cx="2468880" cy="201168"/>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Support density / spacing</a:t>
            </a:r>
            <a:endParaRPr lang="en-US" sz="1200" dirty="0"/>
          </a:p>
        </p:txBody>
      </p:sp>
      <p:sp>
        <p:nvSpPr>
          <p:cNvPr id="70" name="Text 63"/>
          <p:cNvSpPr/>
          <p:nvPr/>
        </p:nvSpPr>
        <p:spPr>
          <a:xfrm>
            <a:off x="3264408" y="5029200"/>
            <a:ext cx="2834640" cy="45720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More brackets increase repeated point bridges.</a:t>
            </a:r>
            <a:endParaRPr lang="en-US" sz="1100" dirty="0"/>
          </a:p>
        </p:txBody>
      </p:sp>
      <p:sp>
        <p:nvSpPr>
          <p:cNvPr id="71" name="Shape 64"/>
          <p:cNvSpPr/>
          <p:nvPr/>
        </p:nvSpPr>
        <p:spPr>
          <a:xfrm>
            <a:off x="6236208" y="4663440"/>
            <a:ext cx="329184" cy="329184"/>
          </a:xfrm>
          <a:prstGeom prst="ellipse">
            <a:avLst/>
          </a:prstGeom>
          <a:solidFill>
            <a:srgbClr val="F8E6E8"/>
          </a:solidFill>
          <a:ln w="12700">
            <a:solidFill>
              <a:srgbClr val="333333"/>
            </a:solidFill>
            <a:prstDash val="solid"/>
          </a:ln>
        </p:spPr>
      </p:sp>
      <p:pic>
        <p:nvPicPr>
          <p:cNvPr id="72" name="Image 5" descr="/workspace/deck/icons/columns.sv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09360" y="4745736"/>
            <a:ext cx="182880" cy="182880"/>
          </a:xfrm>
          <a:prstGeom prst="rect">
            <a:avLst/>
          </a:prstGeom>
        </p:spPr>
      </p:pic>
      <p:sp>
        <p:nvSpPr>
          <p:cNvPr id="73" name="Text 65"/>
          <p:cNvSpPr/>
          <p:nvPr/>
        </p:nvSpPr>
        <p:spPr>
          <a:xfrm>
            <a:off x="6620256" y="4663440"/>
            <a:ext cx="2468880" cy="201168"/>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Rail continuity / length</a:t>
            </a:r>
            <a:endParaRPr lang="en-US" sz="1200" dirty="0"/>
          </a:p>
        </p:txBody>
      </p:sp>
      <p:sp>
        <p:nvSpPr>
          <p:cNvPr id="74" name="Text 66"/>
          <p:cNvSpPr/>
          <p:nvPr/>
        </p:nvSpPr>
        <p:spPr>
          <a:xfrm>
            <a:off x="6236208" y="5029200"/>
            <a:ext cx="2834640" cy="45720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Longer and more continuous rails increase linear bridging.</a:t>
            </a:r>
            <a:endParaRPr lang="en-US" sz="1100" dirty="0"/>
          </a:p>
        </p:txBody>
      </p:sp>
      <p:sp>
        <p:nvSpPr>
          <p:cNvPr id="75" name="Shape 67"/>
          <p:cNvSpPr/>
          <p:nvPr/>
        </p:nvSpPr>
        <p:spPr>
          <a:xfrm>
            <a:off x="9208008" y="4663440"/>
            <a:ext cx="329184" cy="329184"/>
          </a:xfrm>
          <a:prstGeom prst="ellipse">
            <a:avLst/>
          </a:prstGeom>
          <a:solidFill>
            <a:srgbClr val="F8E6E8"/>
          </a:solidFill>
          <a:ln w="12700">
            <a:solidFill>
              <a:srgbClr val="333333"/>
            </a:solidFill>
            <a:prstDash val="solid"/>
          </a:ln>
        </p:spPr>
      </p:sp>
      <p:pic>
        <p:nvPicPr>
          <p:cNvPr id="76" name="Image 6" descr="/workspace/deck/icons/barChart.sv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81160" y="4745736"/>
            <a:ext cx="182880" cy="182880"/>
          </a:xfrm>
          <a:prstGeom prst="rect">
            <a:avLst/>
          </a:prstGeom>
        </p:spPr>
      </p:pic>
      <p:sp>
        <p:nvSpPr>
          <p:cNvPr id="77" name="Text 68"/>
          <p:cNvSpPr/>
          <p:nvPr/>
        </p:nvSpPr>
        <p:spPr>
          <a:xfrm>
            <a:off x="9592056" y="4663440"/>
            <a:ext cx="2468880" cy="201168"/>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Model the actual layout</a:t>
            </a:r>
            <a:endParaRPr lang="en-US" sz="1200" dirty="0"/>
          </a:p>
        </p:txBody>
      </p:sp>
      <p:sp>
        <p:nvSpPr>
          <p:cNvPr id="78" name="Text 69"/>
          <p:cNvSpPr/>
          <p:nvPr/>
        </p:nvSpPr>
        <p:spPr>
          <a:xfrm>
            <a:off x="9208008" y="5029200"/>
            <a:ext cx="2834640" cy="45720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Judge systems by effective whole-wall performance, not nominal insulation alone.</a:t>
            </a:r>
            <a:endParaRPr lang="en-US" sz="1100" dirty="0"/>
          </a:p>
        </p:txBody>
      </p:sp>
      <p:sp>
        <p:nvSpPr>
          <p:cNvPr id="79" name="Shape 70"/>
          <p:cNvSpPr/>
          <p:nvPr/>
        </p:nvSpPr>
        <p:spPr>
          <a:xfrm>
            <a:off x="292608" y="5577840"/>
            <a:ext cx="11612880" cy="658368"/>
          </a:xfrm>
          <a:prstGeom prst="roundRect">
            <a:avLst>
              <a:gd name="adj" fmla="val 8333"/>
            </a:avLst>
          </a:prstGeom>
          <a:solidFill>
            <a:srgbClr val="F8E6E8"/>
          </a:solidFill>
          <a:ln w="12700">
            <a:solidFill>
              <a:srgbClr val="333333"/>
            </a:solidFill>
            <a:prstDash val="solid"/>
          </a:ln>
        </p:spPr>
      </p:sp>
      <p:sp>
        <p:nvSpPr>
          <p:cNvPr id="80" name="Shape 71"/>
          <p:cNvSpPr/>
          <p:nvPr/>
        </p:nvSpPr>
        <p:spPr>
          <a:xfrm>
            <a:off x="457200" y="5687568"/>
            <a:ext cx="411480" cy="411480"/>
          </a:xfrm>
          <a:prstGeom prst="ellipse">
            <a:avLst/>
          </a:prstGeom>
          <a:solidFill>
            <a:srgbClr val="D2051E"/>
          </a:solidFill>
          <a:ln w="12700">
            <a:solidFill>
              <a:srgbClr val="333333"/>
            </a:solidFill>
            <a:prstDash val="solid"/>
          </a:ln>
        </p:spPr>
      </p:sp>
      <p:pic>
        <p:nvPicPr>
          <p:cNvPr id="81" name="Image 7" descr="/workspace/deck/icons/lightbulb-white.sv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57784" y="5788152"/>
            <a:ext cx="201168" cy="201168"/>
          </a:xfrm>
          <a:prstGeom prst="rect">
            <a:avLst/>
          </a:prstGeom>
        </p:spPr>
      </p:pic>
      <p:sp>
        <p:nvSpPr>
          <p:cNvPr id="82" name="Text 72"/>
          <p:cNvSpPr/>
          <p:nvPr/>
        </p:nvSpPr>
        <p:spPr>
          <a:xfrm>
            <a:off x="1005840" y="5577840"/>
            <a:ext cx="10698480" cy="658368"/>
          </a:xfrm>
          <a:prstGeom prst="rect">
            <a:avLst/>
          </a:prstGeom>
          <a:noFill/>
          <a:ln/>
        </p:spPr>
        <p:txBody>
          <a:bodyPr wrap="square" lIns="0" tIns="0" rIns="0" bIns="0" rtlCol="0" anchor="ctr"/>
          <a:lstStyle/>
          <a:p>
            <a:pPr indent="0" marL="0">
              <a:buNone/>
            </a:pPr>
            <a:r>
              <a:rPr lang="en-US" sz="1400" b="1" dirty="0">
                <a:solidFill>
                  <a:srgbClr val="D2051E"/>
                </a:solidFill>
                <a:latin typeface="Arial" pitchFamily="34" charset="0"/>
                <a:ea typeface="Arial" pitchFamily="34" charset="-122"/>
                <a:cs typeface="Arial" pitchFamily="34" charset="-120"/>
              </a:rPr>
              <a:t>Thermal performance is a system outcome. </a:t>
            </a:r>
            <a:pPr indent="0" marL="0">
              <a:buNone/>
            </a:pPr>
            <a:r>
              <a:rPr lang="en-US" sz="1400" dirty="0">
                <a:solidFill>
                  <a:srgbClr val="3F3E42"/>
                </a:solidFill>
                <a:latin typeface="Arial" pitchFamily="34" charset="0"/>
                <a:ea typeface="Arial" pitchFamily="34" charset="-122"/>
                <a:cs typeface="Arial" pitchFamily="34" charset="-120"/>
              </a:rPr>
              <a:t>The key model levers, conductivity, quantity, and continuity, are all design decisions.</a:t>
            </a:r>
            <a:endParaRPr lang="en-US" sz="1400" dirty="0"/>
          </a:p>
        </p:txBody>
      </p:sp>
      <p:sp>
        <p:nvSpPr>
          <p:cNvPr id="83" name="Shape 73"/>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84" name="Text 74"/>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85" name="Text 75"/>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86" name="Text 76"/>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31</a:t>
            </a:r>
            <a:endParaRPr lang="en-US"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The specifications protect the thermal model</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Convert modeled assumptions into installable, inspectable requirements.</a:t>
            </a:r>
            <a:endParaRPr lang="en-US" sz="1400" dirty="0"/>
          </a:p>
        </p:txBody>
      </p:sp>
      <p:sp>
        <p:nvSpPr>
          <p:cNvPr id="5" name="Shape 2"/>
          <p:cNvSpPr/>
          <p:nvPr/>
        </p:nvSpPr>
        <p:spPr>
          <a:xfrm>
            <a:off x="292608" y="1051560"/>
            <a:ext cx="3794760" cy="3794760"/>
          </a:xfrm>
          <a:prstGeom prst="roundRect">
            <a:avLst>
              <a:gd name="adj" fmla="val 2410"/>
            </a:avLst>
          </a:prstGeom>
          <a:solidFill>
            <a:srgbClr val="FFFFFF"/>
          </a:solidFill>
          <a:ln w="12700">
            <a:solidFill>
              <a:srgbClr val="E4E4E4"/>
            </a:solidFill>
            <a:prstDash val="solid"/>
          </a:ln>
          <a:effectLst>
            <a:outerShdw sx="100000" sy="100000" kx="0" ky="0" algn="bl" rotWithShape="0" blurRad="4.3653989676651333e+148" dist="1.0913497419162833e+148" dir="1.3924473477962223e+174">
              <a:srgbClr val="000000">
                <a:alpha val="9.999999999999998e+178"/>
              </a:srgbClr>
            </a:outerShdw>
          </a:effectLst>
        </p:spPr>
      </p:sp>
      <p:sp>
        <p:nvSpPr>
          <p:cNvPr id="6" name="Text 3"/>
          <p:cNvSpPr/>
          <p:nvPr/>
        </p:nvSpPr>
        <p:spPr>
          <a:xfrm>
            <a:off x="457200" y="1170432"/>
            <a:ext cx="3474720" cy="292608"/>
          </a:xfrm>
          <a:prstGeom prst="rect">
            <a:avLst/>
          </a:prstGeom>
          <a:noFill/>
          <a:ln/>
        </p:spPr>
        <p:txBody>
          <a:bodyPr wrap="square" lIns="0" tIns="0" rIns="0" bIns="0" rtlCol="0" anchor="t"/>
          <a:lstStyle/>
          <a:p>
            <a:pPr indent="0" marL="0">
              <a:buNone/>
            </a:pPr>
            <a:r>
              <a:rPr lang="en-US" sz="1500" b="1" dirty="0">
                <a:solidFill>
                  <a:srgbClr val="D2051E"/>
                </a:solidFill>
                <a:latin typeface="Arial" pitchFamily="34" charset="0"/>
                <a:ea typeface="Arial" pitchFamily="34" charset="-122"/>
                <a:cs typeface="Arial" pitchFamily="34" charset="-120"/>
              </a:rPr>
              <a:t>What the model accounts for</a:t>
            </a:r>
            <a:endParaRPr lang="en-US" sz="1500" dirty="0"/>
          </a:p>
        </p:txBody>
      </p:sp>
      <p:sp>
        <p:nvSpPr>
          <p:cNvPr id="7" name="Shape 4"/>
          <p:cNvSpPr/>
          <p:nvPr/>
        </p:nvSpPr>
        <p:spPr>
          <a:xfrm>
            <a:off x="457200" y="1508760"/>
            <a:ext cx="3474720" cy="0"/>
          </a:xfrm>
          <a:prstGeom prst="line">
            <a:avLst/>
          </a:prstGeom>
          <a:noFill/>
          <a:ln w="12700">
            <a:solidFill>
              <a:srgbClr val="E4E4E4"/>
            </a:solidFill>
            <a:prstDash val="solid"/>
          </a:ln>
        </p:spPr>
      </p:sp>
      <p:sp>
        <p:nvSpPr>
          <p:cNvPr id="8" name="Shape 5"/>
          <p:cNvSpPr/>
          <p:nvPr/>
        </p:nvSpPr>
        <p:spPr>
          <a:xfrm>
            <a:off x="502920" y="1691640"/>
            <a:ext cx="365760" cy="365760"/>
          </a:xfrm>
          <a:prstGeom prst="ellipse">
            <a:avLst/>
          </a:prstGeom>
          <a:solidFill>
            <a:srgbClr val="F8E6E8"/>
          </a:solidFill>
          <a:ln w="12700">
            <a:solidFill>
              <a:srgbClr val="333333"/>
            </a:solidFill>
            <a:prstDash val="solid"/>
          </a:ln>
        </p:spPr>
      </p:sp>
      <p:pic>
        <p:nvPicPr>
          <p:cNvPr id="9" name="Image 1" descr="/workspace/deck/icons/layers.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4360" y="1773936"/>
            <a:ext cx="182880" cy="182880"/>
          </a:xfrm>
          <a:prstGeom prst="rect">
            <a:avLst/>
          </a:prstGeom>
        </p:spPr>
      </p:pic>
      <p:sp>
        <p:nvSpPr>
          <p:cNvPr id="10" name="Text 6"/>
          <p:cNvSpPr/>
          <p:nvPr/>
        </p:nvSpPr>
        <p:spPr>
          <a:xfrm>
            <a:off x="1005840" y="1691640"/>
            <a:ext cx="2834640" cy="365760"/>
          </a:xfrm>
          <a:prstGeom prst="rect">
            <a:avLst/>
          </a:prstGeom>
          <a:noFill/>
          <a:ln/>
        </p:spPr>
        <p:txBody>
          <a:bodyPr wrap="square" lIns="0" tIns="0" rIns="0" bIns="0" rtlCol="0" anchor="ctr"/>
          <a:lstStyle/>
          <a:p>
            <a:pPr indent="0" marL="0">
              <a:buNone/>
            </a:pPr>
            <a:r>
              <a:rPr lang="en-US" sz="1300" dirty="0">
                <a:solidFill>
                  <a:srgbClr val="3F3E42"/>
                </a:solidFill>
                <a:latin typeface="Arial" pitchFamily="34" charset="0"/>
                <a:ea typeface="Arial" pitchFamily="34" charset="-122"/>
                <a:cs typeface="Arial" pitchFamily="34" charset="-120"/>
              </a:rPr>
              <a:t>Support material and conductivity</a:t>
            </a:r>
            <a:endParaRPr lang="en-US" sz="1300" dirty="0"/>
          </a:p>
        </p:txBody>
      </p:sp>
      <p:sp>
        <p:nvSpPr>
          <p:cNvPr id="11" name="Shape 7"/>
          <p:cNvSpPr/>
          <p:nvPr/>
        </p:nvSpPr>
        <p:spPr>
          <a:xfrm>
            <a:off x="502920" y="2221992"/>
            <a:ext cx="365760" cy="365760"/>
          </a:xfrm>
          <a:prstGeom prst="ellipse">
            <a:avLst/>
          </a:prstGeom>
          <a:solidFill>
            <a:srgbClr val="F8E6E8"/>
          </a:solidFill>
          <a:ln w="12700">
            <a:solidFill>
              <a:srgbClr val="333333"/>
            </a:solidFill>
            <a:prstDash val="solid"/>
          </a:ln>
        </p:spPr>
      </p:sp>
      <p:pic>
        <p:nvPicPr>
          <p:cNvPr id="12" name="Image 2" descr="/workspace/deck/icons/columns.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4360" y="2304288"/>
            <a:ext cx="182880" cy="182880"/>
          </a:xfrm>
          <a:prstGeom prst="rect">
            <a:avLst/>
          </a:prstGeom>
        </p:spPr>
      </p:pic>
      <p:sp>
        <p:nvSpPr>
          <p:cNvPr id="13" name="Text 8"/>
          <p:cNvSpPr/>
          <p:nvPr/>
        </p:nvSpPr>
        <p:spPr>
          <a:xfrm>
            <a:off x="1005840" y="2221992"/>
            <a:ext cx="2834640" cy="365760"/>
          </a:xfrm>
          <a:prstGeom prst="rect">
            <a:avLst/>
          </a:prstGeom>
          <a:noFill/>
          <a:ln/>
        </p:spPr>
        <p:txBody>
          <a:bodyPr wrap="square" lIns="0" tIns="0" rIns="0" bIns="0" rtlCol="0" anchor="ctr"/>
          <a:lstStyle/>
          <a:p>
            <a:pPr indent="0" marL="0">
              <a:buNone/>
            </a:pPr>
            <a:r>
              <a:rPr lang="en-US" sz="1300" dirty="0">
                <a:solidFill>
                  <a:srgbClr val="3F3E42"/>
                </a:solidFill>
                <a:latin typeface="Arial" pitchFamily="34" charset="0"/>
                <a:ea typeface="Arial" pitchFamily="34" charset="-122"/>
                <a:cs typeface="Arial" pitchFamily="34" charset="-120"/>
              </a:rPr>
              <a:t>Bracket spacing / density</a:t>
            </a:r>
            <a:endParaRPr lang="en-US" sz="1300" dirty="0"/>
          </a:p>
        </p:txBody>
      </p:sp>
      <p:sp>
        <p:nvSpPr>
          <p:cNvPr id="14" name="Shape 9"/>
          <p:cNvSpPr/>
          <p:nvPr/>
        </p:nvSpPr>
        <p:spPr>
          <a:xfrm>
            <a:off x="502920" y="2752344"/>
            <a:ext cx="365760" cy="365760"/>
          </a:xfrm>
          <a:prstGeom prst="ellipse">
            <a:avLst/>
          </a:prstGeom>
          <a:solidFill>
            <a:srgbClr val="F8E6E8"/>
          </a:solidFill>
          <a:ln w="12700">
            <a:solidFill>
              <a:srgbClr val="333333"/>
            </a:solidFill>
            <a:prstDash val="solid"/>
          </a:ln>
        </p:spPr>
      </p:sp>
      <p:pic>
        <p:nvPicPr>
          <p:cNvPr id="15" name="Image 3" descr="/workspace/deck/icons/split.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4360" y="2834640"/>
            <a:ext cx="182880" cy="182880"/>
          </a:xfrm>
          <a:prstGeom prst="rect">
            <a:avLst/>
          </a:prstGeom>
        </p:spPr>
      </p:pic>
      <p:sp>
        <p:nvSpPr>
          <p:cNvPr id="16" name="Text 10"/>
          <p:cNvSpPr/>
          <p:nvPr/>
        </p:nvSpPr>
        <p:spPr>
          <a:xfrm>
            <a:off x="1005840" y="2752344"/>
            <a:ext cx="2834640" cy="365760"/>
          </a:xfrm>
          <a:prstGeom prst="rect">
            <a:avLst/>
          </a:prstGeom>
          <a:noFill/>
          <a:ln/>
        </p:spPr>
        <p:txBody>
          <a:bodyPr wrap="square" lIns="0" tIns="0" rIns="0" bIns="0" rtlCol="0" anchor="ctr"/>
          <a:lstStyle/>
          <a:p>
            <a:pPr indent="0" marL="0">
              <a:buNone/>
            </a:pPr>
            <a:r>
              <a:rPr lang="en-US" sz="1300" dirty="0">
                <a:solidFill>
                  <a:srgbClr val="3F3E42"/>
                </a:solidFill>
                <a:latin typeface="Arial" pitchFamily="34" charset="0"/>
                <a:ea typeface="Arial" pitchFamily="34" charset="-122"/>
                <a:cs typeface="Arial" pitchFamily="34" charset="-120"/>
              </a:rPr>
              <a:t>Rail continuity and length</a:t>
            </a:r>
            <a:endParaRPr lang="en-US" sz="1300" dirty="0"/>
          </a:p>
        </p:txBody>
      </p:sp>
      <p:sp>
        <p:nvSpPr>
          <p:cNvPr id="17" name="Shape 11"/>
          <p:cNvSpPr/>
          <p:nvPr/>
        </p:nvSpPr>
        <p:spPr>
          <a:xfrm>
            <a:off x="502920" y="3282696"/>
            <a:ext cx="365760" cy="365760"/>
          </a:xfrm>
          <a:prstGeom prst="ellipse">
            <a:avLst/>
          </a:prstGeom>
          <a:solidFill>
            <a:srgbClr val="F8E6E8"/>
          </a:solidFill>
          <a:ln w="12700">
            <a:solidFill>
              <a:srgbClr val="333333"/>
            </a:solidFill>
            <a:prstDash val="solid"/>
          </a:ln>
        </p:spPr>
      </p:sp>
      <p:pic>
        <p:nvPicPr>
          <p:cNvPr id="18" name="Image 4" descr="/workspace/deck/icons/crosshair.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4360" y="3364992"/>
            <a:ext cx="182880" cy="182880"/>
          </a:xfrm>
          <a:prstGeom prst="rect">
            <a:avLst/>
          </a:prstGeom>
        </p:spPr>
      </p:pic>
      <p:sp>
        <p:nvSpPr>
          <p:cNvPr id="19" name="Text 12"/>
          <p:cNvSpPr/>
          <p:nvPr/>
        </p:nvSpPr>
        <p:spPr>
          <a:xfrm>
            <a:off x="1005840" y="3282696"/>
            <a:ext cx="2834640" cy="365760"/>
          </a:xfrm>
          <a:prstGeom prst="rect">
            <a:avLst/>
          </a:prstGeom>
          <a:noFill/>
          <a:ln/>
        </p:spPr>
        <p:txBody>
          <a:bodyPr wrap="square" lIns="0" tIns="0" rIns="0" bIns="0" rtlCol="0" anchor="ctr"/>
          <a:lstStyle/>
          <a:p>
            <a:pPr indent="0" marL="0">
              <a:buNone/>
            </a:pPr>
            <a:r>
              <a:rPr lang="en-US" sz="1300" dirty="0">
                <a:solidFill>
                  <a:srgbClr val="3F3E42"/>
                </a:solidFill>
                <a:latin typeface="Arial" pitchFamily="34" charset="0"/>
                <a:ea typeface="Arial" pitchFamily="34" charset="-122"/>
                <a:cs typeface="Arial" pitchFamily="34" charset="-120"/>
              </a:rPr>
              <a:t>Defined thermal bridge assumptions</a:t>
            </a:r>
            <a:endParaRPr lang="en-US" sz="1300" dirty="0"/>
          </a:p>
        </p:txBody>
      </p:sp>
      <p:sp>
        <p:nvSpPr>
          <p:cNvPr id="20" name="Shape 13"/>
          <p:cNvSpPr/>
          <p:nvPr/>
        </p:nvSpPr>
        <p:spPr>
          <a:xfrm>
            <a:off x="457200" y="3931920"/>
            <a:ext cx="3474720" cy="731520"/>
          </a:xfrm>
          <a:prstGeom prst="roundRect">
            <a:avLst>
              <a:gd name="adj" fmla="val 6250"/>
            </a:avLst>
          </a:prstGeom>
          <a:solidFill>
            <a:srgbClr val="F7F7F7"/>
          </a:solidFill>
          <a:ln w="12700">
            <a:solidFill>
              <a:srgbClr val="333333"/>
            </a:solidFill>
            <a:prstDash val="solid"/>
          </a:ln>
        </p:spPr>
      </p:sp>
      <p:pic>
        <p:nvPicPr>
          <p:cNvPr id="21" name="Image 5" descr="/workspace/deck/icons/shieldCheck.sv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94360" y="4133088"/>
            <a:ext cx="256032" cy="256032"/>
          </a:xfrm>
          <a:prstGeom prst="rect">
            <a:avLst/>
          </a:prstGeom>
        </p:spPr>
      </p:pic>
      <p:sp>
        <p:nvSpPr>
          <p:cNvPr id="22" name="Text 14"/>
          <p:cNvSpPr/>
          <p:nvPr/>
        </p:nvSpPr>
        <p:spPr>
          <a:xfrm>
            <a:off x="960120" y="4005072"/>
            <a:ext cx="2834640" cy="594360"/>
          </a:xfrm>
          <a:prstGeom prst="rect">
            <a:avLst/>
          </a:prstGeom>
          <a:noFill/>
          <a:ln/>
        </p:spPr>
        <p:txBody>
          <a:bodyPr wrap="square" lIns="0" tIns="0" rIns="0" bIns="0" rtlCol="0" anchor="ctr"/>
          <a:lstStyle/>
          <a:p>
            <a:pPr indent="0" marL="0">
              <a:buNone/>
            </a:pPr>
            <a:r>
              <a:rPr lang="en-US" sz="1200" dirty="0">
                <a:solidFill>
                  <a:srgbClr val="5A585C"/>
                </a:solidFill>
                <a:latin typeface="Arial" pitchFamily="34" charset="0"/>
                <a:ea typeface="Arial" pitchFamily="34" charset="-122"/>
                <a:cs typeface="Arial" pitchFamily="34" charset="-120"/>
              </a:rPr>
              <a:t>The model is only valid for the assumptions it analyzes.</a:t>
            </a:r>
            <a:endParaRPr lang="en-US" sz="1200" dirty="0"/>
          </a:p>
        </p:txBody>
      </p:sp>
      <p:pic>
        <p:nvPicPr>
          <p:cNvPr id="23" name="Image 6" descr="/workspace/deck/assets/t-p32-bridge.jpg">    </p:cNvPr>
          <p:cNvPicPr>
            <a:picLocks noChangeAspect="1"/>
          </p:cNvPicPr>
          <p:nvPr/>
        </p:nvPicPr>
        <p:blipFill>
          <a:blip r:embed="rId12"/>
          <a:stretch>
            <a:fillRect/>
          </a:stretch>
        </p:blipFill>
        <p:spPr>
          <a:xfrm>
            <a:off x="4206240" y="1051560"/>
            <a:ext cx="3794760" cy="2331720"/>
          </a:xfrm>
          <a:prstGeom prst="rect">
            <a:avLst/>
          </a:prstGeom>
        </p:spPr>
      </p:pic>
      <p:sp>
        <p:nvSpPr>
          <p:cNvPr id="24" name="Shape 15"/>
          <p:cNvSpPr/>
          <p:nvPr/>
        </p:nvSpPr>
        <p:spPr>
          <a:xfrm>
            <a:off x="4297680" y="3520440"/>
            <a:ext cx="3611880" cy="1325880"/>
          </a:xfrm>
          <a:prstGeom prst="roundRect">
            <a:avLst>
              <a:gd name="adj" fmla="val 5517"/>
            </a:avLst>
          </a:prstGeom>
          <a:solidFill>
            <a:srgbClr val="FFFFFF"/>
          </a:solidFill>
          <a:ln w="12700">
            <a:solidFill>
              <a:srgbClr val="D2051E"/>
            </a:solidFill>
            <a:prstDash val="solid"/>
          </a:ln>
        </p:spPr>
      </p:sp>
      <p:sp>
        <p:nvSpPr>
          <p:cNvPr id="25" name="Text 16"/>
          <p:cNvSpPr/>
          <p:nvPr/>
        </p:nvSpPr>
        <p:spPr>
          <a:xfrm>
            <a:off x="4434840" y="3611880"/>
            <a:ext cx="3337560" cy="685800"/>
          </a:xfrm>
          <a:prstGeom prst="rect">
            <a:avLst/>
          </a:prstGeom>
          <a:noFill/>
          <a:ln/>
        </p:spPr>
        <p:txBody>
          <a:bodyPr wrap="square" lIns="0" tIns="0" rIns="0" bIns="0" rtlCol="0" anchor="t"/>
          <a:lstStyle/>
          <a:p>
            <a:pPr algn="ctr" indent="0" marL="0">
              <a:buNone/>
            </a:pPr>
            <a:r>
              <a:rPr lang="en-US" sz="1400" b="1" dirty="0">
                <a:solidFill>
                  <a:srgbClr val="D2051E"/>
                </a:solidFill>
                <a:latin typeface="Arial" pitchFamily="34" charset="0"/>
                <a:ea typeface="Arial" pitchFamily="34" charset="-122"/>
                <a:cs typeface="Arial" pitchFamily="34" charset="-120"/>
              </a:rPr>
              <a:t>The specification is the bridge between modeled performance and delivered performance.</a:t>
            </a:r>
            <a:endParaRPr lang="en-US" sz="1400" dirty="0"/>
          </a:p>
        </p:txBody>
      </p:sp>
      <p:sp>
        <p:nvSpPr>
          <p:cNvPr id="26" name="Text 17"/>
          <p:cNvSpPr/>
          <p:nvPr/>
        </p:nvSpPr>
        <p:spPr>
          <a:xfrm>
            <a:off x="4434840" y="4297680"/>
            <a:ext cx="3337560" cy="457200"/>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It locks in the variables the model assumes and controls the field conditions the model cannot see.</a:t>
            </a:r>
            <a:endParaRPr lang="en-US" sz="1200" dirty="0"/>
          </a:p>
        </p:txBody>
      </p:sp>
      <p:sp>
        <p:nvSpPr>
          <p:cNvPr id="27" name="Shape 18"/>
          <p:cNvSpPr/>
          <p:nvPr/>
        </p:nvSpPr>
        <p:spPr>
          <a:xfrm>
            <a:off x="8138160" y="1051560"/>
            <a:ext cx="3749040" cy="3794760"/>
          </a:xfrm>
          <a:prstGeom prst="roundRect">
            <a:avLst>
              <a:gd name="adj" fmla="val 2439"/>
            </a:avLst>
          </a:prstGeom>
          <a:solidFill>
            <a:srgbClr val="FFFFFF"/>
          </a:solidFill>
          <a:ln w="12700">
            <a:solidFill>
              <a:srgbClr val="E4E4E4"/>
            </a:solidFill>
            <a:prstDash val="solid"/>
          </a:ln>
          <a:effectLst>
            <a:outerShdw sx="100000" sy="100000" kx="0" ky="0" algn="bl" rotWithShape="0" blurRad="5.54405668893472e+152" dist="1.38601417223368e+152" dir="8.354684086777334e+178">
              <a:srgbClr val="000000">
                <a:alpha val="9.999999999999998e+183"/>
              </a:srgbClr>
            </a:outerShdw>
          </a:effectLst>
        </p:spPr>
      </p:sp>
      <p:sp>
        <p:nvSpPr>
          <p:cNvPr id="28" name="Text 19"/>
          <p:cNvSpPr/>
          <p:nvPr/>
        </p:nvSpPr>
        <p:spPr>
          <a:xfrm>
            <a:off x="8275320" y="1170432"/>
            <a:ext cx="3474720" cy="292608"/>
          </a:xfrm>
          <a:prstGeom prst="rect">
            <a:avLst/>
          </a:prstGeom>
          <a:noFill/>
          <a:ln/>
        </p:spPr>
        <p:txBody>
          <a:bodyPr wrap="square" lIns="0" tIns="0" rIns="0" bIns="0" rtlCol="0" anchor="t"/>
          <a:lstStyle/>
          <a:p>
            <a:pPr indent="0" marL="0">
              <a:buNone/>
            </a:pPr>
            <a:r>
              <a:rPr lang="en-US" sz="1400" b="1" dirty="0">
                <a:solidFill>
                  <a:srgbClr val="D2051E"/>
                </a:solidFill>
                <a:latin typeface="Arial" pitchFamily="34" charset="0"/>
                <a:ea typeface="Arial" pitchFamily="34" charset="-122"/>
                <a:cs typeface="Arial" pitchFamily="34" charset="-120"/>
              </a:rPr>
              <a:t>What the model does not account for</a:t>
            </a:r>
            <a:endParaRPr lang="en-US" sz="1400" dirty="0"/>
          </a:p>
        </p:txBody>
      </p:sp>
      <p:sp>
        <p:nvSpPr>
          <p:cNvPr id="29" name="Shape 20"/>
          <p:cNvSpPr/>
          <p:nvPr/>
        </p:nvSpPr>
        <p:spPr>
          <a:xfrm>
            <a:off x="8275320" y="1508760"/>
            <a:ext cx="3474720" cy="0"/>
          </a:xfrm>
          <a:prstGeom prst="line">
            <a:avLst/>
          </a:prstGeom>
          <a:noFill/>
          <a:ln w="12700">
            <a:solidFill>
              <a:srgbClr val="E4E4E4"/>
            </a:solidFill>
            <a:prstDash val="solid"/>
          </a:ln>
        </p:spPr>
      </p:sp>
      <p:sp>
        <p:nvSpPr>
          <p:cNvPr id="30" name="Shape 21"/>
          <p:cNvSpPr/>
          <p:nvPr/>
        </p:nvSpPr>
        <p:spPr>
          <a:xfrm>
            <a:off x="8321040" y="1691640"/>
            <a:ext cx="365760" cy="365760"/>
          </a:xfrm>
          <a:prstGeom prst="ellipse">
            <a:avLst/>
          </a:prstGeom>
          <a:solidFill>
            <a:srgbClr val="F8E6E8"/>
          </a:solidFill>
          <a:ln w="12700">
            <a:solidFill>
              <a:srgbClr val="333333"/>
            </a:solidFill>
            <a:prstDash val="solid"/>
          </a:ln>
        </p:spPr>
      </p:sp>
      <p:pic>
        <p:nvPicPr>
          <p:cNvPr id="31" name="Image 7" descr="/workspace/deck/icons/alertTriangle.sv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412480" y="1773936"/>
            <a:ext cx="182880" cy="182880"/>
          </a:xfrm>
          <a:prstGeom prst="rect">
            <a:avLst/>
          </a:prstGeom>
        </p:spPr>
      </p:pic>
      <p:sp>
        <p:nvSpPr>
          <p:cNvPr id="32" name="Text 22"/>
          <p:cNvSpPr/>
          <p:nvPr/>
        </p:nvSpPr>
        <p:spPr>
          <a:xfrm>
            <a:off x="8823960" y="1691640"/>
            <a:ext cx="2880360" cy="365760"/>
          </a:xfrm>
          <a:prstGeom prst="rect">
            <a:avLst/>
          </a:prstGeom>
          <a:noFill/>
          <a:ln/>
        </p:spPr>
        <p:txBody>
          <a:bodyPr wrap="square" lIns="0" tIns="0" rIns="0" bIns="0" rtlCol="0" anchor="ctr"/>
          <a:lstStyle/>
          <a:p>
            <a:pPr indent="0" marL="0">
              <a:buNone/>
            </a:pPr>
            <a:r>
              <a:rPr lang="en-US" sz="1300" dirty="0">
                <a:solidFill>
                  <a:srgbClr val="3F3E42"/>
                </a:solidFill>
                <a:latin typeface="Arial" pitchFamily="34" charset="0"/>
                <a:ea typeface="Arial" pitchFamily="34" charset="-122"/>
                <a:cs typeface="Arial" pitchFamily="34" charset="-120"/>
              </a:rPr>
              <a:t>Gaps and voids</a:t>
            </a:r>
            <a:endParaRPr lang="en-US" sz="1300" dirty="0"/>
          </a:p>
        </p:txBody>
      </p:sp>
      <p:sp>
        <p:nvSpPr>
          <p:cNvPr id="33" name="Shape 23"/>
          <p:cNvSpPr/>
          <p:nvPr/>
        </p:nvSpPr>
        <p:spPr>
          <a:xfrm>
            <a:off x="8321040" y="2167128"/>
            <a:ext cx="365760" cy="365760"/>
          </a:xfrm>
          <a:prstGeom prst="ellipse">
            <a:avLst/>
          </a:prstGeom>
          <a:solidFill>
            <a:srgbClr val="F8E6E8"/>
          </a:solidFill>
          <a:ln w="12700">
            <a:solidFill>
              <a:srgbClr val="333333"/>
            </a:solidFill>
            <a:prstDash val="solid"/>
          </a:ln>
        </p:spPr>
      </p:sp>
      <p:pic>
        <p:nvPicPr>
          <p:cNvPr id="34" name="Image 8" descr="/workspace/deck/icons/zap.sv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412480" y="2249424"/>
            <a:ext cx="182880" cy="182880"/>
          </a:xfrm>
          <a:prstGeom prst="rect">
            <a:avLst/>
          </a:prstGeom>
        </p:spPr>
      </p:pic>
      <p:sp>
        <p:nvSpPr>
          <p:cNvPr id="35" name="Text 24"/>
          <p:cNvSpPr/>
          <p:nvPr/>
        </p:nvSpPr>
        <p:spPr>
          <a:xfrm>
            <a:off x="8823960" y="2167128"/>
            <a:ext cx="2880360" cy="365760"/>
          </a:xfrm>
          <a:prstGeom prst="rect">
            <a:avLst/>
          </a:prstGeom>
          <a:noFill/>
          <a:ln/>
        </p:spPr>
        <p:txBody>
          <a:bodyPr wrap="square" lIns="0" tIns="0" rIns="0" bIns="0" rtlCol="0" anchor="ctr"/>
          <a:lstStyle/>
          <a:p>
            <a:pPr indent="0" marL="0">
              <a:buNone/>
            </a:pPr>
            <a:r>
              <a:rPr lang="en-US" sz="1300" dirty="0">
                <a:solidFill>
                  <a:srgbClr val="3F3E42"/>
                </a:solidFill>
                <a:latin typeface="Arial" pitchFamily="34" charset="0"/>
                <a:ea typeface="Arial" pitchFamily="34" charset="-122"/>
                <a:cs typeface="Arial" pitchFamily="34" charset="-120"/>
              </a:rPr>
              <a:t>Shims and conductive bypasses</a:t>
            </a:r>
            <a:endParaRPr lang="en-US" sz="1300" dirty="0"/>
          </a:p>
        </p:txBody>
      </p:sp>
      <p:sp>
        <p:nvSpPr>
          <p:cNvPr id="36" name="Shape 25"/>
          <p:cNvSpPr/>
          <p:nvPr/>
        </p:nvSpPr>
        <p:spPr>
          <a:xfrm>
            <a:off x="8321040" y="2642616"/>
            <a:ext cx="365760" cy="365760"/>
          </a:xfrm>
          <a:prstGeom prst="ellipse">
            <a:avLst/>
          </a:prstGeom>
          <a:solidFill>
            <a:srgbClr val="F8E6E8"/>
          </a:solidFill>
          <a:ln w="12700">
            <a:solidFill>
              <a:srgbClr val="333333"/>
            </a:solidFill>
            <a:prstDash val="solid"/>
          </a:ln>
        </p:spPr>
      </p:sp>
      <p:pic>
        <p:nvPicPr>
          <p:cNvPr id="37" name="Image 9" descr="/workspace/deck/icons/arrowDown.svg">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412480" y="2724912"/>
            <a:ext cx="182880" cy="182880"/>
          </a:xfrm>
          <a:prstGeom prst="rect">
            <a:avLst/>
          </a:prstGeom>
        </p:spPr>
      </p:pic>
      <p:sp>
        <p:nvSpPr>
          <p:cNvPr id="38" name="Text 26"/>
          <p:cNvSpPr/>
          <p:nvPr/>
        </p:nvSpPr>
        <p:spPr>
          <a:xfrm>
            <a:off x="8823960" y="2642616"/>
            <a:ext cx="2880360" cy="365760"/>
          </a:xfrm>
          <a:prstGeom prst="rect">
            <a:avLst/>
          </a:prstGeom>
          <a:noFill/>
          <a:ln/>
        </p:spPr>
        <p:txBody>
          <a:bodyPr wrap="square" lIns="0" tIns="0" rIns="0" bIns="0" rtlCol="0" anchor="ctr"/>
          <a:lstStyle/>
          <a:p>
            <a:pPr indent="0" marL="0">
              <a:buNone/>
            </a:pPr>
            <a:r>
              <a:rPr lang="en-US" sz="1300" dirty="0">
                <a:solidFill>
                  <a:srgbClr val="3F3E42"/>
                </a:solidFill>
                <a:latin typeface="Arial" pitchFamily="34" charset="0"/>
                <a:ea typeface="Arial" pitchFamily="34" charset="-122"/>
                <a:cs typeface="Arial" pitchFamily="34" charset="-120"/>
              </a:rPr>
              <a:t>Insulation compression or damage</a:t>
            </a:r>
            <a:endParaRPr lang="en-US" sz="1300" dirty="0"/>
          </a:p>
        </p:txBody>
      </p:sp>
      <p:sp>
        <p:nvSpPr>
          <p:cNvPr id="39" name="Shape 27"/>
          <p:cNvSpPr/>
          <p:nvPr/>
        </p:nvSpPr>
        <p:spPr>
          <a:xfrm>
            <a:off x="8321040" y="3118104"/>
            <a:ext cx="365760" cy="365760"/>
          </a:xfrm>
          <a:prstGeom prst="ellipse">
            <a:avLst/>
          </a:prstGeom>
          <a:solidFill>
            <a:srgbClr val="F8E6E8"/>
          </a:solidFill>
          <a:ln w="12700">
            <a:solidFill>
              <a:srgbClr val="333333"/>
            </a:solidFill>
            <a:prstDash val="solid"/>
          </a:ln>
        </p:spPr>
      </p:sp>
      <p:pic>
        <p:nvPicPr>
          <p:cNvPr id="40" name="Image 10" descr="/workspace/deck/icons/link.svg">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412480" y="3200400"/>
            <a:ext cx="182880" cy="182880"/>
          </a:xfrm>
          <a:prstGeom prst="rect">
            <a:avLst/>
          </a:prstGeom>
        </p:spPr>
      </p:pic>
      <p:sp>
        <p:nvSpPr>
          <p:cNvPr id="41" name="Text 28"/>
          <p:cNvSpPr/>
          <p:nvPr/>
        </p:nvSpPr>
        <p:spPr>
          <a:xfrm>
            <a:off x="8823960" y="3118104"/>
            <a:ext cx="2880360" cy="365760"/>
          </a:xfrm>
          <a:prstGeom prst="rect">
            <a:avLst/>
          </a:prstGeom>
          <a:noFill/>
          <a:ln/>
        </p:spPr>
        <p:txBody>
          <a:bodyPr wrap="square" lIns="0" tIns="0" rIns="0" bIns="0" rtlCol="0" anchor="ctr"/>
          <a:lstStyle/>
          <a:p>
            <a:pPr indent="0" marL="0">
              <a:buNone/>
            </a:pPr>
            <a:r>
              <a:rPr lang="en-US" sz="1300" dirty="0">
                <a:solidFill>
                  <a:srgbClr val="3F3E42"/>
                </a:solidFill>
                <a:latin typeface="Arial" pitchFamily="34" charset="0"/>
                <a:ea typeface="Arial" pitchFamily="34" charset="-122"/>
                <a:cs typeface="Arial" pitchFamily="34" charset="-120"/>
              </a:rPr>
              <a:t>Installation tolerances and continuity breaks</a:t>
            </a:r>
            <a:endParaRPr lang="en-US" sz="1300" dirty="0"/>
          </a:p>
        </p:txBody>
      </p:sp>
      <p:sp>
        <p:nvSpPr>
          <p:cNvPr id="42" name="Shape 29"/>
          <p:cNvSpPr/>
          <p:nvPr/>
        </p:nvSpPr>
        <p:spPr>
          <a:xfrm>
            <a:off x="8275320" y="3794760"/>
            <a:ext cx="3474720" cy="822960"/>
          </a:xfrm>
          <a:prstGeom prst="roundRect">
            <a:avLst>
              <a:gd name="adj" fmla="val 5556"/>
            </a:avLst>
          </a:prstGeom>
          <a:solidFill>
            <a:srgbClr val="F8E6E8"/>
          </a:solidFill>
          <a:ln w="12700">
            <a:solidFill>
              <a:srgbClr val="333333"/>
            </a:solidFill>
            <a:prstDash val="solid"/>
          </a:ln>
        </p:spPr>
      </p:sp>
      <p:pic>
        <p:nvPicPr>
          <p:cNvPr id="43" name="Image 11" descr="/workspace/deck/icons/alertTriangle.svg">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412480" y="4023360"/>
            <a:ext cx="256032" cy="256032"/>
          </a:xfrm>
          <a:prstGeom prst="rect">
            <a:avLst/>
          </a:prstGeom>
        </p:spPr>
      </p:pic>
      <p:sp>
        <p:nvSpPr>
          <p:cNvPr id="44" name="Text 30"/>
          <p:cNvSpPr/>
          <p:nvPr/>
        </p:nvSpPr>
        <p:spPr>
          <a:xfrm>
            <a:off x="8778240" y="3886200"/>
            <a:ext cx="2834640" cy="640080"/>
          </a:xfrm>
          <a:prstGeom prst="rect">
            <a:avLst/>
          </a:prstGeom>
          <a:noFill/>
          <a:ln/>
        </p:spPr>
        <p:txBody>
          <a:bodyPr wrap="square" lIns="0" tIns="0" rIns="0" bIns="0" rtlCol="0" anchor="ctr"/>
          <a:lstStyle/>
          <a:p>
            <a:pPr indent="0" marL="0">
              <a:buNone/>
            </a:pPr>
            <a:r>
              <a:rPr lang="en-US" sz="1200" dirty="0">
                <a:solidFill>
                  <a:srgbClr val="3F3E42"/>
                </a:solidFill>
                <a:latin typeface="Arial" pitchFamily="34" charset="0"/>
                <a:ea typeface="Arial" pitchFamily="34" charset="-122"/>
                <a:cs typeface="Arial" pitchFamily="34" charset="-120"/>
              </a:rPr>
              <a:t>These field conditions can reduce delivered thermal performance.</a:t>
            </a:r>
            <a:endParaRPr lang="en-US" sz="1200" dirty="0"/>
          </a:p>
        </p:txBody>
      </p:sp>
      <p:sp>
        <p:nvSpPr>
          <p:cNvPr id="45" name="Shape 31"/>
          <p:cNvSpPr/>
          <p:nvPr/>
        </p:nvSpPr>
        <p:spPr>
          <a:xfrm>
            <a:off x="1069848" y="5029200"/>
            <a:ext cx="457200" cy="457200"/>
          </a:xfrm>
          <a:prstGeom prst="ellipse">
            <a:avLst/>
          </a:prstGeom>
          <a:solidFill>
            <a:srgbClr val="FFFFFF"/>
          </a:solidFill>
          <a:ln w="12700">
            <a:solidFill>
              <a:srgbClr val="D2051E"/>
            </a:solidFill>
            <a:prstDash val="solid"/>
          </a:ln>
        </p:spPr>
      </p:sp>
      <p:pic>
        <p:nvPicPr>
          <p:cNvPr id="46" name="Image 12" descr="/workspace/deck/icons/trendingUp.svg">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179576" y="5138928"/>
            <a:ext cx="237744" cy="237744"/>
          </a:xfrm>
          <a:prstGeom prst="rect">
            <a:avLst/>
          </a:prstGeom>
        </p:spPr>
      </p:pic>
      <p:sp>
        <p:nvSpPr>
          <p:cNvPr id="47" name="Text 32"/>
          <p:cNvSpPr/>
          <p:nvPr/>
        </p:nvSpPr>
        <p:spPr>
          <a:xfrm>
            <a:off x="292608" y="5559552"/>
            <a:ext cx="2286000" cy="256032"/>
          </a:xfrm>
          <a:prstGeom prst="rect">
            <a:avLst/>
          </a:prstGeom>
          <a:noFill/>
          <a:ln/>
        </p:spPr>
        <p:txBody>
          <a:bodyPr wrap="square" lIns="0" tIns="0" rIns="0" bIns="0" rtlCol="0" anchor="t"/>
          <a:lstStyle/>
          <a:p>
            <a:pPr algn="ctr" indent="0" marL="0">
              <a:buNone/>
            </a:pPr>
            <a:r>
              <a:rPr lang="en-US" sz="1200" dirty="0">
                <a:solidFill>
                  <a:srgbClr val="3F3E42"/>
                </a:solidFill>
                <a:latin typeface="Arial" pitchFamily="34" charset="0"/>
                <a:ea typeface="Arial" pitchFamily="34" charset="-122"/>
                <a:cs typeface="Arial" pitchFamily="34" charset="-120"/>
              </a:rPr>
              <a:t>High-performing</a:t>
            </a:r>
            <a:endParaRPr lang="en-US" sz="1200" dirty="0"/>
          </a:p>
        </p:txBody>
      </p:sp>
      <p:sp>
        <p:nvSpPr>
          <p:cNvPr id="48" name="Shape 33"/>
          <p:cNvSpPr/>
          <p:nvPr/>
        </p:nvSpPr>
        <p:spPr>
          <a:xfrm>
            <a:off x="3447288" y="5029200"/>
            <a:ext cx="457200" cy="457200"/>
          </a:xfrm>
          <a:prstGeom prst="ellipse">
            <a:avLst/>
          </a:prstGeom>
          <a:solidFill>
            <a:srgbClr val="FFFFFF"/>
          </a:solidFill>
          <a:ln w="12700">
            <a:solidFill>
              <a:srgbClr val="D2051E"/>
            </a:solidFill>
            <a:prstDash val="solid"/>
          </a:ln>
        </p:spPr>
      </p:sp>
      <p:pic>
        <p:nvPicPr>
          <p:cNvPr id="49" name="Image 13" descr="/workspace/deck/icons/shieldCheck.svg">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557016" y="5138928"/>
            <a:ext cx="237744" cy="237744"/>
          </a:xfrm>
          <a:prstGeom prst="rect">
            <a:avLst/>
          </a:prstGeom>
        </p:spPr>
      </p:pic>
      <p:sp>
        <p:nvSpPr>
          <p:cNvPr id="50" name="Text 34"/>
          <p:cNvSpPr/>
          <p:nvPr/>
        </p:nvSpPr>
        <p:spPr>
          <a:xfrm>
            <a:off x="2670048" y="5559552"/>
            <a:ext cx="2286000" cy="256032"/>
          </a:xfrm>
          <a:prstGeom prst="rect">
            <a:avLst/>
          </a:prstGeom>
          <a:noFill/>
          <a:ln/>
        </p:spPr>
        <p:txBody>
          <a:bodyPr wrap="square" lIns="0" tIns="0" rIns="0" bIns="0" rtlCol="0" anchor="t"/>
          <a:lstStyle/>
          <a:p>
            <a:pPr algn="ctr" indent="0" marL="0">
              <a:buNone/>
            </a:pPr>
            <a:r>
              <a:rPr lang="en-US" sz="1200" dirty="0">
                <a:solidFill>
                  <a:srgbClr val="3F3E42"/>
                </a:solidFill>
                <a:latin typeface="Arial" pitchFamily="34" charset="0"/>
                <a:ea typeface="Arial" pitchFamily="34" charset="-122"/>
                <a:cs typeface="Arial" pitchFamily="34" charset="-120"/>
              </a:rPr>
              <a:t>Code-compliant</a:t>
            </a:r>
            <a:endParaRPr lang="en-US" sz="1200" dirty="0"/>
          </a:p>
        </p:txBody>
      </p:sp>
      <p:sp>
        <p:nvSpPr>
          <p:cNvPr id="51" name="Shape 35"/>
          <p:cNvSpPr/>
          <p:nvPr/>
        </p:nvSpPr>
        <p:spPr>
          <a:xfrm>
            <a:off x="5824728" y="5029200"/>
            <a:ext cx="457200" cy="457200"/>
          </a:xfrm>
          <a:prstGeom prst="ellipse">
            <a:avLst/>
          </a:prstGeom>
          <a:solidFill>
            <a:srgbClr val="FFFFFF"/>
          </a:solidFill>
          <a:ln w="12700">
            <a:solidFill>
              <a:srgbClr val="D2051E"/>
            </a:solidFill>
            <a:prstDash val="solid"/>
          </a:ln>
        </p:spPr>
      </p:sp>
      <p:pic>
        <p:nvPicPr>
          <p:cNvPr id="52" name="Image 14" descr="/workspace/deck/icons/hardHat.svg">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5934456" y="5138928"/>
            <a:ext cx="237744" cy="237744"/>
          </a:xfrm>
          <a:prstGeom prst="rect">
            <a:avLst/>
          </a:prstGeom>
        </p:spPr>
      </p:pic>
      <p:sp>
        <p:nvSpPr>
          <p:cNvPr id="53" name="Text 36"/>
          <p:cNvSpPr/>
          <p:nvPr/>
        </p:nvSpPr>
        <p:spPr>
          <a:xfrm>
            <a:off x="5047488" y="5559552"/>
            <a:ext cx="2286000" cy="256032"/>
          </a:xfrm>
          <a:prstGeom prst="rect">
            <a:avLst/>
          </a:prstGeom>
          <a:noFill/>
          <a:ln/>
        </p:spPr>
        <p:txBody>
          <a:bodyPr wrap="square" lIns="0" tIns="0" rIns="0" bIns="0" rtlCol="0" anchor="t"/>
          <a:lstStyle/>
          <a:p>
            <a:pPr algn="ctr" indent="0" marL="0">
              <a:buNone/>
            </a:pPr>
            <a:r>
              <a:rPr lang="en-US" sz="1200" dirty="0">
                <a:solidFill>
                  <a:srgbClr val="3F3E42"/>
                </a:solidFill>
                <a:latin typeface="Arial" pitchFamily="34" charset="0"/>
                <a:ea typeface="Arial" pitchFamily="34" charset="-122"/>
                <a:cs typeface="Arial" pitchFamily="34" charset="-120"/>
              </a:rPr>
              <a:t>Buildable</a:t>
            </a:r>
            <a:endParaRPr lang="en-US" sz="1200" dirty="0"/>
          </a:p>
        </p:txBody>
      </p:sp>
      <p:sp>
        <p:nvSpPr>
          <p:cNvPr id="54" name="Shape 37"/>
          <p:cNvSpPr/>
          <p:nvPr/>
        </p:nvSpPr>
        <p:spPr>
          <a:xfrm>
            <a:off x="8202168" y="5029200"/>
            <a:ext cx="457200" cy="457200"/>
          </a:xfrm>
          <a:prstGeom prst="ellipse">
            <a:avLst/>
          </a:prstGeom>
          <a:solidFill>
            <a:srgbClr val="FFFFFF"/>
          </a:solidFill>
          <a:ln w="12700">
            <a:solidFill>
              <a:srgbClr val="D2051E"/>
            </a:solidFill>
            <a:prstDash val="solid"/>
          </a:ln>
        </p:spPr>
      </p:sp>
      <p:pic>
        <p:nvPicPr>
          <p:cNvPr id="55" name="Image 15" descr="/workspace/deck/icons/cog.svg">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8311896" y="5138928"/>
            <a:ext cx="237744" cy="237744"/>
          </a:xfrm>
          <a:prstGeom prst="rect">
            <a:avLst/>
          </a:prstGeom>
        </p:spPr>
      </p:pic>
      <p:sp>
        <p:nvSpPr>
          <p:cNvPr id="56" name="Text 38"/>
          <p:cNvSpPr/>
          <p:nvPr/>
        </p:nvSpPr>
        <p:spPr>
          <a:xfrm>
            <a:off x="7424928" y="5559552"/>
            <a:ext cx="2286000" cy="256032"/>
          </a:xfrm>
          <a:prstGeom prst="rect">
            <a:avLst/>
          </a:prstGeom>
          <a:noFill/>
          <a:ln/>
        </p:spPr>
        <p:txBody>
          <a:bodyPr wrap="square" lIns="0" tIns="0" rIns="0" bIns="0" rtlCol="0" anchor="t"/>
          <a:lstStyle/>
          <a:p>
            <a:pPr algn="ctr" indent="0" marL="0">
              <a:buNone/>
            </a:pPr>
            <a:r>
              <a:rPr lang="en-US" sz="1200" dirty="0">
                <a:solidFill>
                  <a:srgbClr val="3F3E42"/>
                </a:solidFill>
                <a:latin typeface="Arial" pitchFamily="34" charset="0"/>
                <a:ea typeface="Arial" pitchFamily="34" charset="-122"/>
                <a:cs typeface="Arial" pitchFamily="34" charset="-120"/>
              </a:rPr>
              <a:t>Well-engineered</a:t>
            </a:r>
            <a:endParaRPr lang="en-US" sz="1200" dirty="0"/>
          </a:p>
        </p:txBody>
      </p:sp>
      <p:sp>
        <p:nvSpPr>
          <p:cNvPr id="57" name="Shape 39"/>
          <p:cNvSpPr/>
          <p:nvPr/>
        </p:nvSpPr>
        <p:spPr>
          <a:xfrm>
            <a:off x="10579608" y="5029200"/>
            <a:ext cx="457200" cy="457200"/>
          </a:xfrm>
          <a:prstGeom prst="ellipse">
            <a:avLst/>
          </a:prstGeom>
          <a:solidFill>
            <a:srgbClr val="FFFFFF"/>
          </a:solidFill>
          <a:ln w="12700">
            <a:solidFill>
              <a:srgbClr val="D2051E"/>
            </a:solidFill>
            <a:prstDash val="solid"/>
          </a:ln>
        </p:spPr>
      </p:sp>
      <p:pic>
        <p:nvPicPr>
          <p:cNvPr id="58" name="Image 16" descr="/workspace/deck/icons/dollar.svg">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0689336" y="5138928"/>
            <a:ext cx="237744" cy="237744"/>
          </a:xfrm>
          <a:prstGeom prst="rect">
            <a:avLst/>
          </a:prstGeom>
        </p:spPr>
      </p:pic>
      <p:sp>
        <p:nvSpPr>
          <p:cNvPr id="59" name="Text 40"/>
          <p:cNvSpPr/>
          <p:nvPr/>
        </p:nvSpPr>
        <p:spPr>
          <a:xfrm>
            <a:off x="9802368" y="5559552"/>
            <a:ext cx="2286000" cy="256032"/>
          </a:xfrm>
          <a:prstGeom prst="rect">
            <a:avLst/>
          </a:prstGeom>
          <a:noFill/>
          <a:ln/>
        </p:spPr>
        <p:txBody>
          <a:bodyPr wrap="square" lIns="0" tIns="0" rIns="0" bIns="0" rtlCol="0" anchor="t"/>
          <a:lstStyle/>
          <a:p>
            <a:pPr algn="ctr" indent="0" marL="0">
              <a:buNone/>
            </a:pPr>
            <a:r>
              <a:rPr lang="en-US" sz="1200" dirty="0">
                <a:solidFill>
                  <a:srgbClr val="3F3E42"/>
                </a:solidFill>
                <a:latin typeface="Arial" pitchFamily="34" charset="0"/>
                <a:ea typeface="Arial" pitchFamily="34" charset="-122"/>
                <a:cs typeface="Arial" pitchFamily="34" charset="-120"/>
              </a:rPr>
              <a:t>Cost-optimized</a:t>
            </a:r>
            <a:endParaRPr lang="en-US" sz="1200" dirty="0"/>
          </a:p>
        </p:txBody>
      </p:sp>
      <p:sp>
        <p:nvSpPr>
          <p:cNvPr id="60" name="Shape 41"/>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61" name="Text 42"/>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62" name="Text 43"/>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63" name="Text 44"/>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32</a:t>
            </a:r>
            <a:endParaRPr lang="en-US"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201168"/>
            <a:ext cx="11338560" cy="384048"/>
          </a:xfrm>
          <a:prstGeom prst="rect">
            <a:avLst/>
          </a:prstGeom>
          <a:noFill/>
          <a:ln/>
        </p:spPr>
        <p:txBody>
          <a:bodyPr wrap="square" lIns="0" tIns="0" rIns="0" bIns="0" rtlCol="0" anchor="t"/>
          <a:lstStyle/>
          <a:p>
            <a:pPr indent="0" marL="0">
              <a:buNone/>
            </a:pPr>
            <a:r>
              <a:rPr lang="en-US" sz="2600" b="1" dirty="0">
                <a:solidFill>
                  <a:srgbClr val="D2051E"/>
                </a:solidFill>
                <a:latin typeface="Arial" pitchFamily="34" charset="0"/>
                <a:ea typeface="Arial" pitchFamily="34" charset="-122"/>
                <a:cs typeface="Arial" pitchFamily="34" charset="-120"/>
              </a:rPr>
              <a:t>Poll Question 3:</a:t>
            </a:r>
            <a:endParaRPr lang="en-US" sz="2600" dirty="0"/>
          </a:p>
        </p:txBody>
      </p:sp>
      <p:sp>
        <p:nvSpPr>
          <p:cNvPr id="3" name="Text 1"/>
          <p:cNvSpPr/>
          <p:nvPr/>
        </p:nvSpPr>
        <p:spPr>
          <a:xfrm>
            <a:off x="384048" y="585216"/>
            <a:ext cx="11338560" cy="777240"/>
          </a:xfrm>
          <a:prstGeom prst="rect">
            <a:avLst/>
          </a:prstGeom>
          <a:noFill/>
          <a:ln/>
        </p:spPr>
        <p:txBody>
          <a:bodyPr wrap="square" lIns="0" tIns="0" rIns="0" bIns="0" rtlCol="0" anchor="t"/>
          <a:lstStyle/>
          <a:p>
            <a:pPr indent="0" marL="0">
              <a:buNone/>
            </a:pPr>
            <a:r>
              <a:rPr lang="en-US" sz="2200" dirty="0">
                <a:solidFill>
                  <a:srgbClr val="3F3E42"/>
                </a:solidFill>
                <a:latin typeface="Arial" pitchFamily="34" charset="0"/>
                <a:ea typeface="Arial" pitchFamily="34" charset="-122"/>
                <a:cs typeface="Arial" pitchFamily="34" charset="-120"/>
              </a:rPr>
              <a:t>When bracket spacing, rail layout, fasteners, shims, or support geometry change during delegated design or submittal review, how is thermal impact typically handled on your projects?</a:t>
            </a:r>
            <a:endParaRPr lang="en-US" sz="2200" dirty="0"/>
          </a:p>
        </p:txBody>
      </p:sp>
      <p:sp>
        <p:nvSpPr>
          <p:cNvPr id="4" name="Shape 2"/>
          <p:cNvSpPr/>
          <p:nvPr/>
        </p:nvSpPr>
        <p:spPr>
          <a:xfrm>
            <a:off x="384048" y="1691640"/>
            <a:ext cx="658368" cy="658368"/>
          </a:xfrm>
          <a:prstGeom prst="roundRect">
            <a:avLst>
              <a:gd name="adj" fmla="val 11111"/>
            </a:avLst>
          </a:prstGeom>
          <a:solidFill>
            <a:srgbClr val="D2051E"/>
          </a:solidFill>
          <a:ln w="12700">
            <a:solidFill>
              <a:srgbClr val="333333"/>
            </a:solidFill>
            <a:prstDash val="solid"/>
          </a:ln>
        </p:spPr>
      </p:sp>
      <p:pic>
        <p:nvPicPr>
          <p:cNvPr id="5" name="Image 0" descr="/workspace/deck/icons/columns-white.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12064" y="1819656"/>
            <a:ext cx="402336" cy="402336"/>
          </a:xfrm>
          <a:prstGeom prst="rect">
            <a:avLst/>
          </a:prstGeom>
        </p:spPr>
      </p:pic>
      <p:sp>
        <p:nvSpPr>
          <p:cNvPr id="6" name="Text 3"/>
          <p:cNvSpPr/>
          <p:nvPr/>
        </p:nvSpPr>
        <p:spPr>
          <a:xfrm>
            <a:off x="1170432" y="1691640"/>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A</a:t>
            </a:r>
            <a:endParaRPr lang="en-US" sz="2600" dirty="0"/>
          </a:p>
        </p:txBody>
      </p:sp>
      <p:sp>
        <p:nvSpPr>
          <p:cNvPr id="7" name="Shape 4"/>
          <p:cNvSpPr/>
          <p:nvPr/>
        </p:nvSpPr>
        <p:spPr>
          <a:xfrm>
            <a:off x="1737360" y="1691640"/>
            <a:ext cx="10012680" cy="658368"/>
          </a:xfrm>
          <a:prstGeom prst="roundRect">
            <a:avLst>
              <a:gd name="adj" fmla="val 11111"/>
            </a:avLst>
          </a:prstGeom>
          <a:solidFill>
            <a:srgbClr val="F2F2F2"/>
          </a:solidFill>
          <a:ln w="12700">
            <a:solidFill>
              <a:srgbClr val="333333"/>
            </a:solidFill>
            <a:prstDash val="solid"/>
          </a:ln>
        </p:spPr>
      </p:sp>
      <p:sp>
        <p:nvSpPr>
          <p:cNvPr id="8" name="Text 5"/>
          <p:cNvSpPr/>
          <p:nvPr/>
        </p:nvSpPr>
        <p:spPr>
          <a:xfrm>
            <a:off x="1938528" y="1691640"/>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The change is usually reviewed for structural performance only</a:t>
            </a:r>
            <a:endParaRPr lang="en-US" sz="1600" dirty="0"/>
          </a:p>
        </p:txBody>
      </p:sp>
      <p:sp>
        <p:nvSpPr>
          <p:cNvPr id="9" name="Shape 6"/>
          <p:cNvSpPr/>
          <p:nvPr/>
        </p:nvSpPr>
        <p:spPr>
          <a:xfrm>
            <a:off x="384048" y="2651760"/>
            <a:ext cx="658368" cy="658368"/>
          </a:xfrm>
          <a:prstGeom prst="roundRect">
            <a:avLst>
              <a:gd name="adj" fmla="val 11111"/>
            </a:avLst>
          </a:prstGeom>
          <a:solidFill>
            <a:srgbClr val="D2051E"/>
          </a:solidFill>
          <a:ln w="12700">
            <a:solidFill>
              <a:srgbClr val="333333"/>
            </a:solidFill>
            <a:prstDash val="solid"/>
          </a:ln>
        </p:spPr>
      </p:sp>
      <p:pic>
        <p:nvPicPr>
          <p:cNvPr id="10" name="Image 1" descr="/workspace/deck/icons/layers-white.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064" y="2779776"/>
            <a:ext cx="402336" cy="402336"/>
          </a:xfrm>
          <a:prstGeom prst="rect">
            <a:avLst/>
          </a:prstGeom>
        </p:spPr>
      </p:pic>
      <p:sp>
        <p:nvSpPr>
          <p:cNvPr id="11" name="Text 7"/>
          <p:cNvSpPr/>
          <p:nvPr/>
        </p:nvSpPr>
        <p:spPr>
          <a:xfrm>
            <a:off x="1170432" y="2651760"/>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B</a:t>
            </a:r>
            <a:endParaRPr lang="en-US" sz="2600" dirty="0"/>
          </a:p>
        </p:txBody>
      </p:sp>
      <p:sp>
        <p:nvSpPr>
          <p:cNvPr id="12" name="Shape 8"/>
          <p:cNvSpPr/>
          <p:nvPr/>
        </p:nvSpPr>
        <p:spPr>
          <a:xfrm>
            <a:off x="1737360" y="2651760"/>
            <a:ext cx="10012680" cy="658368"/>
          </a:xfrm>
          <a:prstGeom prst="roundRect">
            <a:avLst>
              <a:gd name="adj" fmla="val 11111"/>
            </a:avLst>
          </a:prstGeom>
          <a:solidFill>
            <a:srgbClr val="F2F2F2"/>
          </a:solidFill>
          <a:ln w="12700">
            <a:solidFill>
              <a:srgbClr val="333333"/>
            </a:solidFill>
            <a:prstDash val="solid"/>
          </a:ln>
        </p:spPr>
      </p:sp>
      <p:sp>
        <p:nvSpPr>
          <p:cNvPr id="13" name="Text 9"/>
          <p:cNvSpPr/>
          <p:nvPr/>
        </p:nvSpPr>
        <p:spPr>
          <a:xfrm>
            <a:off x="1938528" y="2651760"/>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The team checks that insulation thickness remains the same</a:t>
            </a:r>
            <a:endParaRPr lang="en-US" sz="1600" dirty="0"/>
          </a:p>
        </p:txBody>
      </p:sp>
      <p:sp>
        <p:nvSpPr>
          <p:cNvPr id="14" name="Shape 10"/>
          <p:cNvSpPr/>
          <p:nvPr/>
        </p:nvSpPr>
        <p:spPr>
          <a:xfrm>
            <a:off x="384048" y="3611880"/>
            <a:ext cx="658368" cy="658368"/>
          </a:xfrm>
          <a:prstGeom prst="roundRect">
            <a:avLst>
              <a:gd name="adj" fmla="val 11111"/>
            </a:avLst>
          </a:prstGeom>
          <a:solidFill>
            <a:srgbClr val="D2051E"/>
          </a:solidFill>
          <a:ln w="12700">
            <a:solidFill>
              <a:srgbClr val="333333"/>
            </a:solidFill>
            <a:prstDash val="solid"/>
          </a:ln>
        </p:spPr>
      </p:sp>
      <p:pic>
        <p:nvPicPr>
          <p:cNvPr id="15" name="Image 2" descr="/workspace/deck/icons/clipboardCheck-white.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2064" y="3739896"/>
            <a:ext cx="402336" cy="402336"/>
          </a:xfrm>
          <a:prstGeom prst="rect">
            <a:avLst/>
          </a:prstGeom>
        </p:spPr>
      </p:pic>
      <p:sp>
        <p:nvSpPr>
          <p:cNvPr id="16" name="Text 11"/>
          <p:cNvSpPr/>
          <p:nvPr/>
        </p:nvSpPr>
        <p:spPr>
          <a:xfrm>
            <a:off x="1170432" y="3611880"/>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C</a:t>
            </a:r>
            <a:endParaRPr lang="en-US" sz="2600" dirty="0"/>
          </a:p>
        </p:txBody>
      </p:sp>
      <p:sp>
        <p:nvSpPr>
          <p:cNvPr id="17" name="Shape 12"/>
          <p:cNvSpPr/>
          <p:nvPr/>
        </p:nvSpPr>
        <p:spPr>
          <a:xfrm>
            <a:off x="1737360" y="3611880"/>
            <a:ext cx="10012680" cy="658368"/>
          </a:xfrm>
          <a:prstGeom prst="roundRect">
            <a:avLst>
              <a:gd name="adj" fmla="val 11111"/>
            </a:avLst>
          </a:prstGeom>
          <a:solidFill>
            <a:srgbClr val="F2F2F2"/>
          </a:solidFill>
          <a:ln w="12700">
            <a:solidFill>
              <a:srgbClr val="333333"/>
            </a:solidFill>
            <a:prstDash val="solid"/>
          </a:ln>
        </p:spPr>
      </p:sp>
      <p:sp>
        <p:nvSpPr>
          <p:cNvPr id="18" name="Text 13"/>
          <p:cNvSpPr/>
          <p:nvPr/>
        </p:nvSpPr>
        <p:spPr>
          <a:xfrm>
            <a:off x="1938528" y="3611880"/>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The team requests a thermal re-check or updated effective U-value/R-value</a:t>
            </a:r>
            <a:endParaRPr lang="en-US" sz="1600" dirty="0"/>
          </a:p>
        </p:txBody>
      </p:sp>
      <p:sp>
        <p:nvSpPr>
          <p:cNvPr id="19" name="Shape 14"/>
          <p:cNvSpPr/>
          <p:nvPr/>
        </p:nvSpPr>
        <p:spPr>
          <a:xfrm>
            <a:off x="384048" y="4572000"/>
            <a:ext cx="658368" cy="658368"/>
          </a:xfrm>
          <a:prstGeom prst="roundRect">
            <a:avLst>
              <a:gd name="adj" fmla="val 11111"/>
            </a:avLst>
          </a:prstGeom>
          <a:solidFill>
            <a:srgbClr val="D2051E"/>
          </a:solidFill>
          <a:ln w="12700">
            <a:solidFill>
              <a:srgbClr val="333333"/>
            </a:solidFill>
            <a:prstDash val="solid"/>
          </a:ln>
        </p:spPr>
      </p:sp>
      <p:pic>
        <p:nvPicPr>
          <p:cNvPr id="20" name="Image 3" descr="/workspace/deck/icons/users-white.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2064" y="4700016"/>
            <a:ext cx="402336" cy="402336"/>
          </a:xfrm>
          <a:prstGeom prst="rect">
            <a:avLst/>
          </a:prstGeom>
        </p:spPr>
      </p:pic>
      <p:sp>
        <p:nvSpPr>
          <p:cNvPr id="21" name="Text 15"/>
          <p:cNvSpPr/>
          <p:nvPr/>
        </p:nvSpPr>
        <p:spPr>
          <a:xfrm>
            <a:off x="1170432" y="4572000"/>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D</a:t>
            </a:r>
            <a:endParaRPr lang="en-US" sz="2600" dirty="0"/>
          </a:p>
        </p:txBody>
      </p:sp>
      <p:sp>
        <p:nvSpPr>
          <p:cNvPr id="22" name="Shape 16"/>
          <p:cNvSpPr/>
          <p:nvPr/>
        </p:nvSpPr>
        <p:spPr>
          <a:xfrm>
            <a:off x="1737360" y="4572000"/>
            <a:ext cx="10012680" cy="658368"/>
          </a:xfrm>
          <a:prstGeom prst="roundRect">
            <a:avLst>
              <a:gd name="adj" fmla="val 11111"/>
            </a:avLst>
          </a:prstGeom>
          <a:solidFill>
            <a:srgbClr val="F2F2F2"/>
          </a:solidFill>
          <a:ln w="12700">
            <a:solidFill>
              <a:srgbClr val="333333"/>
            </a:solidFill>
            <a:prstDash val="solid"/>
          </a:ln>
        </p:spPr>
      </p:sp>
      <p:sp>
        <p:nvSpPr>
          <p:cNvPr id="23" name="Text 17"/>
          <p:cNvSpPr/>
          <p:nvPr/>
        </p:nvSpPr>
        <p:spPr>
          <a:xfrm>
            <a:off x="1938528" y="4572000"/>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It depends on the project team, consultant, specification, or timing</a:t>
            </a:r>
            <a:endParaRPr lang="en-US" sz="1600" dirty="0"/>
          </a:p>
        </p:txBody>
      </p:sp>
      <p:sp>
        <p:nvSpPr>
          <p:cNvPr id="24" name="Shape 18"/>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25" name="Text 19"/>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26" name="Text 20"/>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27" name="Text 21"/>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33</a:t>
            </a:r>
            <a:endParaRPr lang="en-US" sz="1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Agenda</a:t>
            </a:r>
            <a:endParaRPr lang="en-US" sz="2600" dirty="0"/>
          </a:p>
        </p:txBody>
      </p:sp>
      <p:pic>
        <p:nvPicPr>
          <p:cNvPr id="3"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4" name="Text 1"/>
          <p:cNvSpPr/>
          <p:nvPr/>
        </p:nvSpPr>
        <p:spPr>
          <a:xfrm>
            <a:off x="530352" y="969264"/>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1.0</a:t>
            </a:r>
            <a:endParaRPr lang="en-US" sz="1600" dirty="0"/>
          </a:p>
        </p:txBody>
      </p:sp>
      <p:sp>
        <p:nvSpPr>
          <p:cNvPr id="5" name="Text 2"/>
          <p:cNvSpPr/>
          <p:nvPr/>
        </p:nvSpPr>
        <p:spPr>
          <a:xfrm>
            <a:off x="1353312" y="969264"/>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Introduction &amp; Objectives</a:t>
            </a:r>
            <a:endParaRPr lang="en-US" sz="1600" dirty="0"/>
          </a:p>
        </p:txBody>
      </p:sp>
      <p:sp>
        <p:nvSpPr>
          <p:cNvPr id="6" name="Text 3"/>
          <p:cNvSpPr/>
          <p:nvPr/>
        </p:nvSpPr>
        <p:spPr>
          <a:xfrm>
            <a:off x="530352" y="1627632"/>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2.0</a:t>
            </a:r>
            <a:endParaRPr lang="en-US" sz="1600" dirty="0"/>
          </a:p>
        </p:txBody>
      </p:sp>
      <p:sp>
        <p:nvSpPr>
          <p:cNvPr id="7" name="Text 4"/>
          <p:cNvSpPr/>
          <p:nvPr/>
        </p:nvSpPr>
        <p:spPr>
          <a:xfrm>
            <a:off x="1353312" y="1627632"/>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The Real Impact of Thermal Bridging</a:t>
            </a:r>
            <a:endParaRPr lang="en-US" sz="1600" dirty="0"/>
          </a:p>
        </p:txBody>
      </p:sp>
      <p:sp>
        <p:nvSpPr>
          <p:cNvPr id="8" name="Text 5"/>
          <p:cNvSpPr/>
          <p:nvPr/>
        </p:nvSpPr>
        <p:spPr>
          <a:xfrm>
            <a:off x="530352" y="2286000"/>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3.0</a:t>
            </a:r>
            <a:endParaRPr lang="en-US" sz="1600" dirty="0"/>
          </a:p>
        </p:txBody>
      </p:sp>
      <p:sp>
        <p:nvSpPr>
          <p:cNvPr id="9" name="Text 6"/>
          <p:cNvSpPr/>
          <p:nvPr/>
        </p:nvSpPr>
        <p:spPr>
          <a:xfrm>
            <a:off x="1353312" y="2286000"/>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Calculation Workflow</a:t>
            </a:r>
            <a:endParaRPr lang="en-US" sz="1600" dirty="0"/>
          </a:p>
        </p:txBody>
      </p:sp>
      <p:sp>
        <p:nvSpPr>
          <p:cNvPr id="10" name="Shape 7"/>
          <p:cNvSpPr/>
          <p:nvPr/>
        </p:nvSpPr>
        <p:spPr>
          <a:xfrm>
            <a:off x="384048" y="2944368"/>
            <a:ext cx="7818120" cy="530352"/>
          </a:xfrm>
          <a:prstGeom prst="rect">
            <a:avLst/>
          </a:prstGeom>
          <a:solidFill>
            <a:srgbClr val="D2051E"/>
          </a:solidFill>
          <a:ln w="12700">
            <a:solidFill>
              <a:srgbClr val="333333"/>
            </a:solidFill>
            <a:prstDash val="solid"/>
          </a:ln>
        </p:spPr>
      </p:sp>
      <p:sp>
        <p:nvSpPr>
          <p:cNvPr id="11" name="Text 8"/>
          <p:cNvSpPr/>
          <p:nvPr/>
        </p:nvSpPr>
        <p:spPr>
          <a:xfrm>
            <a:off x="530352" y="2944368"/>
            <a:ext cx="777240" cy="530352"/>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4.0</a:t>
            </a:r>
            <a:endParaRPr lang="en-US" sz="1600" dirty="0"/>
          </a:p>
        </p:txBody>
      </p:sp>
      <p:sp>
        <p:nvSpPr>
          <p:cNvPr id="12" name="Text 9"/>
          <p:cNvSpPr/>
          <p:nvPr/>
        </p:nvSpPr>
        <p:spPr>
          <a:xfrm>
            <a:off x="1353312" y="2944368"/>
            <a:ext cx="6675120" cy="530352"/>
          </a:xfrm>
          <a:prstGeom prst="rect">
            <a:avLst/>
          </a:prstGeom>
          <a:noFill/>
          <a:ln/>
        </p:spPr>
        <p:txBody>
          <a:bodyPr wrap="square" lIns="0" tIns="0" rIns="0" bIns="0" rtlCol="0" anchor="ctr"/>
          <a:lstStyle/>
          <a:p>
            <a:pPr indent="0" marL="0">
              <a:buNone/>
            </a:pPr>
            <a:r>
              <a:rPr lang="en-US" sz="1600" dirty="0">
                <a:solidFill>
                  <a:srgbClr val="FFFFFF"/>
                </a:solidFill>
                <a:latin typeface="Arial" pitchFamily="34" charset="0"/>
                <a:ea typeface="Arial" pitchFamily="34" charset="-122"/>
                <a:cs typeface="Arial" pitchFamily="34" charset="-120"/>
              </a:rPr>
              <a:t>Design Levers &amp; Best Practices</a:t>
            </a:r>
            <a:endParaRPr lang="en-US" sz="1600" dirty="0"/>
          </a:p>
        </p:txBody>
      </p:sp>
      <p:sp>
        <p:nvSpPr>
          <p:cNvPr id="13" name="Text 10"/>
          <p:cNvSpPr/>
          <p:nvPr/>
        </p:nvSpPr>
        <p:spPr>
          <a:xfrm>
            <a:off x="530352" y="3602736"/>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5.0</a:t>
            </a:r>
            <a:endParaRPr lang="en-US" sz="1600" dirty="0"/>
          </a:p>
        </p:txBody>
      </p:sp>
      <p:sp>
        <p:nvSpPr>
          <p:cNvPr id="14" name="Text 11"/>
          <p:cNvSpPr/>
          <p:nvPr/>
        </p:nvSpPr>
        <p:spPr>
          <a:xfrm>
            <a:off x="1353312" y="3602736"/>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From Intent to Reality</a:t>
            </a:r>
            <a:endParaRPr lang="en-US" sz="1600" dirty="0"/>
          </a:p>
        </p:txBody>
      </p:sp>
      <p:sp>
        <p:nvSpPr>
          <p:cNvPr id="15" name="Text 12"/>
          <p:cNvSpPr/>
          <p:nvPr/>
        </p:nvSpPr>
        <p:spPr>
          <a:xfrm>
            <a:off x="530352" y="4261104"/>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6.0</a:t>
            </a:r>
            <a:endParaRPr lang="en-US" sz="1600" dirty="0"/>
          </a:p>
        </p:txBody>
      </p:sp>
      <p:sp>
        <p:nvSpPr>
          <p:cNvPr id="16" name="Text 13"/>
          <p:cNvSpPr/>
          <p:nvPr/>
        </p:nvSpPr>
        <p:spPr>
          <a:xfrm>
            <a:off x="1353312" y="4261104"/>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Key Takeaways &amp; Next Steps</a:t>
            </a:r>
            <a:endParaRPr lang="en-US" sz="1600" dirty="0"/>
          </a:p>
        </p:txBody>
      </p:sp>
      <p:sp>
        <p:nvSpPr>
          <p:cNvPr id="17" name="Shape 14"/>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18" name="Text 15"/>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19" name="Text 16"/>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20" name="Text 17"/>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34</a:t>
            </a:r>
            <a:endParaRPr lang="en-US"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Delegated design can compromise design intent</a:t>
            </a:r>
            <a:endParaRPr lang="en-US" sz="2600" dirty="0"/>
          </a:p>
        </p:txBody>
      </p:sp>
      <p:sp>
        <p:nvSpPr>
          <p:cNvPr id="4" name="Text 1"/>
          <p:cNvSpPr/>
          <p:nvPr/>
        </p:nvSpPr>
        <p:spPr>
          <a:xfrm>
            <a:off x="384048" y="621792"/>
            <a:ext cx="11338560" cy="457200"/>
          </a:xfrm>
          <a:prstGeom prst="rect">
            <a:avLst/>
          </a:prstGeom>
          <a:noFill/>
          <a:ln/>
        </p:spPr>
        <p:txBody>
          <a:bodyPr wrap="square" lIns="0" tIns="0" rIns="0" bIns="0" rtlCol="0" anchor="t"/>
          <a:lstStyle/>
          <a:p>
            <a:pPr indent="0" marL="0">
              <a:buNone/>
            </a:pPr>
            <a:r>
              <a:rPr lang="en-US" sz="1500" b="1" dirty="0">
                <a:solidFill>
                  <a:srgbClr val="D2051E"/>
                </a:solidFill>
                <a:latin typeface="Arial" pitchFamily="34" charset="0"/>
                <a:ea typeface="Arial" pitchFamily="34" charset="-122"/>
                <a:cs typeface="Arial" pitchFamily="34" charset="-120"/>
              </a:rPr>
              <a:t>Thermal intent is rarely lost in one decision. </a:t>
            </a:r>
            <a:pPr indent="0" marL="0">
              <a:buNone/>
            </a:pPr>
            <a:r>
              <a:rPr lang="en-US" sz="1500" dirty="0">
                <a:solidFill>
                  <a:srgbClr val="D2051E"/>
                </a:solidFill>
                <a:latin typeface="Arial" pitchFamily="34" charset="0"/>
                <a:ea typeface="Arial" pitchFamily="34" charset="-122"/>
                <a:cs typeface="Arial" pitchFamily="34" charset="-120"/>
              </a:rPr>
              <a:t>It drifts through substitution, coordination and installation. The risk is cumulative drift.</a:t>
            </a:r>
            <a:endParaRPr lang="en-US" sz="1500" dirty="0"/>
          </a:p>
        </p:txBody>
      </p:sp>
      <p:sp>
        <p:nvSpPr>
          <p:cNvPr id="5" name="Shape 2"/>
          <p:cNvSpPr/>
          <p:nvPr/>
        </p:nvSpPr>
        <p:spPr>
          <a:xfrm>
            <a:off x="292608" y="1170432"/>
            <a:ext cx="2852928" cy="3794760"/>
          </a:xfrm>
          <a:prstGeom prst="roundRect">
            <a:avLst>
              <a:gd name="adj" fmla="val 3205"/>
            </a:avLst>
          </a:prstGeom>
          <a:solidFill>
            <a:srgbClr val="FFFFFF"/>
          </a:solidFill>
          <a:ln w="12700">
            <a:solidFill>
              <a:srgbClr val="E4E4E4"/>
            </a:solidFill>
            <a:prstDash val="solid"/>
          </a:ln>
          <a:effectLst>
            <a:outerShdw sx="100000" sy="100000" kx="0" ky="0" algn="bl" rotWithShape="0" blurRad="7.040951994947093e+156" dist="1.7602379987367734e+156" dir="5.0128104520664e+183">
              <a:srgbClr val="000000">
                <a:alpha val="9.999999999999998e+188"/>
              </a:srgbClr>
            </a:outerShdw>
          </a:effectLst>
        </p:spPr>
      </p:sp>
      <p:sp>
        <p:nvSpPr>
          <p:cNvPr id="6" name="Shape 3"/>
          <p:cNvSpPr/>
          <p:nvPr/>
        </p:nvSpPr>
        <p:spPr>
          <a:xfrm>
            <a:off x="457200" y="1325880"/>
            <a:ext cx="384048" cy="384048"/>
          </a:xfrm>
          <a:prstGeom prst="ellipse">
            <a:avLst/>
          </a:prstGeom>
          <a:solidFill>
            <a:srgbClr val="D2051E"/>
          </a:solidFill>
          <a:ln w="12700">
            <a:solidFill>
              <a:srgbClr val="333333"/>
            </a:solidFill>
            <a:prstDash val="solid"/>
          </a:ln>
        </p:spPr>
      </p:sp>
      <p:sp>
        <p:nvSpPr>
          <p:cNvPr id="7" name="Text 4"/>
          <p:cNvSpPr/>
          <p:nvPr/>
        </p:nvSpPr>
        <p:spPr>
          <a:xfrm>
            <a:off x="457200" y="132588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1</a:t>
            </a:r>
            <a:endParaRPr lang="en-US" sz="1600" dirty="0"/>
          </a:p>
        </p:txBody>
      </p:sp>
      <p:sp>
        <p:nvSpPr>
          <p:cNvPr id="8" name="Shape 5"/>
          <p:cNvSpPr/>
          <p:nvPr/>
        </p:nvSpPr>
        <p:spPr>
          <a:xfrm>
            <a:off x="2578608" y="1325880"/>
            <a:ext cx="384048" cy="384048"/>
          </a:xfrm>
          <a:prstGeom prst="ellipse">
            <a:avLst/>
          </a:prstGeom>
          <a:solidFill>
            <a:srgbClr val="F8E6E8"/>
          </a:solidFill>
          <a:ln w="12700">
            <a:solidFill>
              <a:srgbClr val="333333"/>
            </a:solidFill>
            <a:prstDash val="solid"/>
          </a:ln>
        </p:spPr>
      </p:sp>
      <p:pic>
        <p:nvPicPr>
          <p:cNvPr id="9" name="Image 1" descr="/workspace/deck/icons/fileText.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70048" y="1417320"/>
            <a:ext cx="201168" cy="201168"/>
          </a:xfrm>
          <a:prstGeom prst="rect">
            <a:avLst/>
          </a:prstGeom>
        </p:spPr>
      </p:pic>
      <p:sp>
        <p:nvSpPr>
          <p:cNvPr id="10" name="Text 6"/>
          <p:cNvSpPr/>
          <p:nvPr/>
        </p:nvSpPr>
        <p:spPr>
          <a:xfrm>
            <a:off x="429768" y="1828800"/>
            <a:ext cx="2578608" cy="640080"/>
          </a:xfrm>
          <a:prstGeom prst="rect">
            <a:avLst/>
          </a:prstGeom>
          <a:noFill/>
          <a:ln/>
        </p:spPr>
        <p:txBody>
          <a:bodyPr wrap="square" lIns="0" tIns="0" rIns="0" bIns="0" rtlCol="0" anchor="t"/>
          <a:lstStyle/>
          <a:p>
            <a:pPr indent="0" marL="0">
              <a:buNone/>
            </a:pPr>
            <a:r>
              <a:rPr lang="en-US" sz="1500" b="1" dirty="0">
                <a:solidFill>
                  <a:srgbClr val="3F3E42"/>
                </a:solidFill>
                <a:latin typeface="Arial" pitchFamily="34" charset="0"/>
                <a:ea typeface="Arial" pitchFamily="34" charset="-122"/>
                <a:cs typeface="Arial" pitchFamily="34" charset="-120"/>
              </a:rPr>
              <a:t>Substitutions are thermal changes</a:t>
            </a:r>
            <a:endParaRPr lang="en-US" sz="1500" dirty="0"/>
          </a:p>
        </p:txBody>
      </p:sp>
      <p:sp>
        <p:nvSpPr>
          <p:cNvPr id="11" name="Text 7"/>
          <p:cNvSpPr/>
          <p:nvPr/>
        </p:nvSpPr>
        <p:spPr>
          <a:xfrm>
            <a:off x="429768" y="2514600"/>
            <a:ext cx="2578608" cy="13258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Structural equal does not mean thermal equal.</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Bracket, clip, fastener, or pad swaps can change thermal-bridge effects.</a:t>
            </a:r>
            <a:endParaRPr lang="en-US" sz="1200" dirty="0"/>
          </a:p>
        </p:txBody>
      </p:sp>
      <p:sp>
        <p:nvSpPr>
          <p:cNvPr id="12" name="Shape 8"/>
          <p:cNvSpPr/>
          <p:nvPr/>
        </p:nvSpPr>
        <p:spPr>
          <a:xfrm>
            <a:off x="429768" y="3931920"/>
            <a:ext cx="2578608" cy="0"/>
          </a:xfrm>
          <a:prstGeom prst="line">
            <a:avLst/>
          </a:prstGeom>
          <a:noFill/>
          <a:ln w="12700">
            <a:solidFill>
              <a:srgbClr val="E4E4E4"/>
            </a:solidFill>
            <a:prstDash val="solid"/>
          </a:ln>
        </p:spPr>
      </p:sp>
      <p:sp>
        <p:nvSpPr>
          <p:cNvPr id="13" name="Text 9"/>
          <p:cNvSpPr/>
          <p:nvPr/>
        </p:nvSpPr>
        <p:spPr>
          <a:xfrm>
            <a:off x="429768" y="4023360"/>
            <a:ext cx="2578608" cy="201168"/>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Question to ask</a:t>
            </a:r>
            <a:endParaRPr lang="en-US" sz="1100" dirty="0"/>
          </a:p>
        </p:txBody>
      </p:sp>
      <p:sp>
        <p:nvSpPr>
          <p:cNvPr id="14" name="Text 10"/>
          <p:cNvSpPr/>
          <p:nvPr/>
        </p:nvSpPr>
        <p:spPr>
          <a:xfrm>
            <a:off x="429768" y="4242816"/>
            <a:ext cx="2578608" cy="5029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What thermal variable changed?</a:t>
            </a:r>
            <a:endParaRPr lang="en-US" sz="1200" dirty="0"/>
          </a:p>
        </p:txBody>
      </p:sp>
      <p:sp>
        <p:nvSpPr>
          <p:cNvPr id="15" name="Text 11"/>
          <p:cNvSpPr/>
          <p:nvPr/>
        </p:nvSpPr>
        <p:spPr>
          <a:xfrm>
            <a:off x="3035808" y="2834640"/>
            <a:ext cx="228600" cy="320040"/>
          </a:xfrm>
          <a:prstGeom prst="rect">
            <a:avLst/>
          </a:prstGeom>
          <a:noFill/>
          <a:ln/>
        </p:spPr>
        <p:txBody>
          <a:bodyPr wrap="square" lIns="0" tIns="0" rIns="0" bIns="0" rtlCol="0" anchor="t"/>
          <a:lstStyle/>
          <a:p>
            <a:pPr indent="0" marL="0">
              <a:buNone/>
            </a:pPr>
            <a:r>
              <a:rPr lang="en-US" sz="1800" dirty="0">
                <a:solidFill>
                  <a:srgbClr val="8A8D91"/>
                </a:solidFill>
                <a:latin typeface="Arial" pitchFamily="34" charset="0"/>
                <a:ea typeface="Arial" pitchFamily="34" charset="-122"/>
                <a:cs typeface="Arial" pitchFamily="34" charset="-120"/>
              </a:rPr>
              <a:t>›</a:t>
            </a:r>
            <a:endParaRPr lang="en-US" sz="1800" dirty="0"/>
          </a:p>
        </p:txBody>
      </p:sp>
      <p:sp>
        <p:nvSpPr>
          <p:cNvPr id="16" name="Shape 12"/>
          <p:cNvSpPr/>
          <p:nvPr/>
        </p:nvSpPr>
        <p:spPr>
          <a:xfrm>
            <a:off x="3264408" y="1170432"/>
            <a:ext cx="2852928" cy="3794760"/>
          </a:xfrm>
          <a:prstGeom prst="roundRect">
            <a:avLst>
              <a:gd name="adj" fmla="val 3205"/>
            </a:avLst>
          </a:prstGeom>
          <a:solidFill>
            <a:srgbClr val="FFFFFF"/>
          </a:solidFill>
          <a:ln w="12700">
            <a:solidFill>
              <a:srgbClr val="E4E4E4"/>
            </a:solidFill>
            <a:prstDash val="solid"/>
          </a:ln>
          <a:effectLst>
            <a:outerShdw sx="100000" sy="100000" kx="0" ky="0" algn="bl" rotWithShape="0" blurRad="8.942009033582808e+160" dist="2.235502258395702e+160" dir="3.00768627123984e+188">
              <a:srgbClr val="000000">
                <a:alpha val="9.999999999999998e+193"/>
              </a:srgbClr>
            </a:outerShdw>
          </a:effectLst>
        </p:spPr>
      </p:sp>
      <p:sp>
        <p:nvSpPr>
          <p:cNvPr id="17" name="Shape 13"/>
          <p:cNvSpPr/>
          <p:nvPr/>
        </p:nvSpPr>
        <p:spPr>
          <a:xfrm>
            <a:off x="3429000" y="1325880"/>
            <a:ext cx="384048" cy="384048"/>
          </a:xfrm>
          <a:prstGeom prst="ellipse">
            <a:avLst/>
          </a:prstGeom>
          <a:solidFill>
            <a:srgbClr val="D2051E"/>
          </a:solidFill>
          <a:ln w="12700">
            <a:solidFill>
              <a:srgbClr val="333333"/>
            </a:solidFill>
            <a:prstDash val="solid"/>
          </a:ln>
        </p:spPr>
      </p:sp>
      <p:sp>
        <p:nvSpPr>
          <p:cNvPr id="18" name="Text 14"/>
          <p:cNvSpPr/>
          <p:nvPr/>
        </p:nvSpPr>
        <p:spPr>
          <a:xfrm>
            <a:off x="3429000" y="132588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9" name="Shape 15"/>
          <p:cNvSpPr/>
          <p:nvPr/>
        </p:nvSpPr>
        <p:spPr>
          <a:xfrm>
            <a:off x="5550408" y="1325880"/>
            <a:ext cx="384048" cy="384048"/>
          </a:xfrm>
          <a:prstGeom prst="ellipse">
            <a:avLst/>
          </a:prstGeom>
          <a:solidFill>
            <a:srgbClr val="F8E6E8"/>
          </a:solidFill>
          <a:ln w="12700">
            <a:solidFill>
              <a:srgbClr val="333333"/>
            </a:solidFill>
            <a:prstDash val="solid"/>
          </a:ln>
        </p:spPr>
      </p:sp>
      <p:pic>
        <p:nvPicPr>
          <p:cNvPr id="20" name="Image 2" descr="/workspace/deck/icons/layout.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41848" y="1417320"/>
            <a:ext cx="201168" cy="201168"/>
          </a:xfrm>
          <a:prstGeom prst="rect">
            <a:avLst/>
          </a:prstGeom>
        </p:spPr>
      </p:pic>
      <p:sp>
        <p:nvSpPr>
          <p:cNvPr id="21" name="Text 16"/>
          <p:cNvSpPr/>
          <p:nvPr/>
        </p:nvSpPr>
        <p:spPr>
          <a:xfrm>
            <a:off x="3401568" y="1828800"/>
            <a:ext cx="2578608" cy="640080"/>
          </a:xfrm>
          <a:prstGeom prst="rect">
            <a:avLst/>
          </a:prstGeom>
          <a:noFill/>
          <a:ln/>
        </p:spPr>
        <p:txBody>
          <a:bodyPr wrap="square" lIns="0" tIns="0" rIns="0" bIns="0" rtlCol="0" anchor="t"/>
          <a:lstStyle/>
          <a:p>
            <a:pPr indent="0" marL="0">
              <a:buNone/>
            </a:pPr>
            <a:r>
              <a:rPr lang="en-US" sz="1500" b="1" dirty="0">
                <a:solidFill>
                  <a:srgbClr val="3F3E42"/>
                </a:solidFill>
                <a:latin typeface="Arial" pitchFamily="34" charset="0"/>
                <a:ea typeface="Arial" pitchFamily="34" charset="-122"/>
                <a:cs typeface="Arial" pitchFamily="34" charset="-120"/>
              </a:rPr>
              <a:t>Final geometry must match the model</a:t>
            </a:r>
            <a:endParaRPr lang="en-US" sz="1500" dirty="0"/>
          </a:p>
        </p:txBody>
      </p:sp>
      <p:sp>
        <p:nvSpPr>
          <p:cNvPr id="22" name="Text 17"/>
          <p:cNvSpPr/>
          <p:nvPr/>
        </p:nvSpPr>
        <p:spPr>
          <a:xfrm>
            <a:off x="3401568" y="2514600"/>
            <a:ext cx="2578608" cy="13258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Spacing, stand-off, rail orientation, and density are thermal variables.</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More metal or longer projection raises bridge impact.</a:t>
            </a:r>
            <a:endParaRPr lang="en-US" sz="1200" dirty="0"/>
          </a:p>
        </p:txBody>
      </p:sp>
      <p:sp>
        <p:nvSpPr>
          <p:cNvPr id="23" name="Shape 18"/>
          <p:cNvSpPr/>
          <p:nvPr/>
        </p:nvSpPr>
        <p:spPr>
          <a:xfrm>
            <a:off x="3401568" y="3931920"/>
            <a:ext cx="2578608" cy="0"/>
          </a:xfrm>
          <a:prstGeom prst="line">
            <a:avLst/>
          </a:prstGeom>
          <a:noFill/>
          <a:ln w="12700">
            <a:solidFill>
              <a:srgbClr val="E4E4E4"/>
            </a:solidFill>
            <a:prstDash val="solid"/>
          </a:ln>
        </p:spPr>
      </p:sp>
      <p:sp>
        <p:nvSpPr>
          <p:cNvPr id="24" name="Text 19"/>
          <p:cNvSpPr/>
          <p:nvPr/>
        </p:nvSpPr>
        <p:spPr>
          <a:xfrm>
            <a:off x="3401568" y="4023360"/>
            <a:ext cx="2578608" cy="201168"/>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Question to ask</a:t>
            </a:r>
            <a:endParaRPr lang="en-US" sz="1100" dirty="0"/>
          </a:p>
        </p:txBody>
      </p:sp>
      <p:sp>
        <p:nvSpPr>
          <p:cNvPr id="25" name="Text 20"/>
          <p:cNvSpPr/>
          <p:nvPr/>
        </p:nvSpPr>
        <p:spPr>
          <a:xfrm>
            <a:off x="3401568" y="4242816"/>
            <a:ext cx="2578608" cy="5029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Did the final layout still match the model?</a:t>
            </a:r>
            <a:endParaRPr lang="en-US" sz="1200" dirty="0"/>
          </a:p>
        </p:txBody>
      </p:sp>
      <p:sp>
        <p:nvSpPr>
          <p:cNvPr id="26" name="Text 21"/>
          <p:cNvSpPr/>
          <p:nvPr/>
        </p:nvSpPr>
        <p:spPr>
          <a:xfrm>
            <a:off x="6007608" y="2834640"/>
            <a:ext cx="228600" cy="320040"/>
          </a:xfrm>
          <a:prstGeom prst="rect">
            <a:avLst/>
          </a:prstGeom>
          <a:noFill/>
          <a:ln/>
        </p:spPr>
        <p:txBody>
          <a:bodyPr wrap="square" lIns="0" tIns="0" rIns="0" bIns="0" rtlCol="0" anchor="t"/>
          <a:lstStyle/>
          <a:p>
            <a:pPr indent="0" marL="0">
              <a:buNone/>
            </a:pPr>
            <a:r>
              <a:rPr lang="en-US" sz="1800" dirty="0">
                <a:solidFill>
                  <a:srgbClr val="8A8D91"/>
                </a:solidFill>
                <a:latin typeface="Arial" pitchFamily="34" charset="0"/>
                <a:ea typeface="Arial" pitchFamily="34" charset="-122"/>
                <a:cs typeface="Arial" pitchFamily="34" charset="-120"/>
              </a:rPr>
              <a:t>›</a:t>
            </a:r>
            <a:endParaRPr lang="en-US" sz="1800" dirty="0"/>
          </a:p>
        </p:txBody>
      </p:sp>
      <p:sp>
        <p:nvSpPr>
          <p:cNvPr id="27" name="Shape 22"/>
          <p:cNvSpPr/>
          <p:nvPr/>
        </p:nvSpPr>
        <p:spPr>
          <a:xfrm>
            <a:off x="6236208" y="1170432"/>
            <a:ext cx="2852928" cy="3794760"/>
          </a:xfrm>
          <a:prstGeom prst="roundRect">
            <a:avLst>
              <a:gd name="adj" fmla="val 3205"/>
            </a:avLst>
          </a:prstGeom>
          <a:solidFill>
            <a:srgbClr val="FFFFFF"/>
          </a:solidFill>
          <a:ln w="12700">
            <a:solidFill>
              <a:srgbClr val="E4E4E4"/>
            </a:solidFill>
            <a:prstDash val="solid"/>
          </a:ln>
          <a:effectLst>
            <a:outerShdw sx="100000" sy="100000" kx="0" ky="0" algn="bl" rotWithShape="0" blurRad="1.1356351472650167e+165" dist="2.8390878681625417e+164" dir="1.804611762743904e+193">
              <a:srgbClr val="000000">
                <a:alpha val="9.999999999999999e+198"/>
              </a:srgbClr>
            </a:outerShdw>
          </a:effectLst>
        </p:spPr>
      </p:sp>
      <p:sp>
        <p:nvSpPr>
          <p:cNvPr id="28" name="Shape 23"/>
          <p:cNvSpPr/>
          <p:nvPr/>
        </p:nvSpPr>
        <p:spPr>
          <a:xfrm>
            <a:off x="6400800" y="1325880"/>
            <a:ext cx="384048" cy="384048"/>
          </a:xfrm>
          <a:prstGeom prst="ellipse">
            <a:avLst/>
          </a:prstGeom>
          <a:solidFill>
            <a:srgbClr val="D2051E"/>
          </a:solidFill>
          <a:ln w="12700">
            <a:solidFill>
              <a:srgbClr val="333333"/>
            </a:solidFill>
            <a:prstDash val="solid"/>
          </a:ln>
        </p:spPr>
      </p:sp>
      <p:sp>
        <p:nvSpPr>
          <p:cNvPr id="29" name="Text 24"/>
          <p:cNvSpPr/>
          <p:nvPr/>
        </p:nvSpPr>
        <p:spPr>
          <a:xfrm>
            <a:off x="6400800" y="132588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3</a:t>
            </a:r>
            <a:endParaRPr lang="en-US" sz="1600" dirty="0"/>
          </a:p>
        </p:txBody>
      </p:sp>
      <p:sp>
        <p:nvSpPr>
          <p:cNvPr id="30" name="Shape 25"/>
          <p:cNvSpPr/>
          <p:nvPr/>
        </p:nvSpPr>
        <p:spPr>
          <a:xfrm>
            <a:off x="8522208" y="1325880"/>
            <a:ext cx="384048" cy="384048"/>
          </a:xfrm>
          <a:prstGeom prst="ellipse">
            <a:avLst/>
          </a:prstGeom>
          <a:solidFill>
            <a:srgbClr val="F8E6E8"/>
          </a:solidFill>
          <a:ln w="12700">
            <a:solidFill>
              <a:srgbClr val="333333"/>
            </a:solidFill>
            <a:prstDash val="solid"/>
          </a:ln>
        </p:spPr>
      </p:sp>
      <p:pic>
        <p:nvPicPr>
          <p:cNvPr id="31" name="Image 3" descr="/workspace/deck/icons/settings.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13648" y="1417320"/>
            <a:ext cx="201168" cy="201168"/>
          </a:xfrm>
          <a:prstGeom prst="rect">
            <a:avLst/>
          </a:prstGeom>
        </p:spPr>
      </p:pic>
      <p:sp>
        <p:nvSpPr>
          <p:cNvPr id="32" name="Text 26"/>
          <p:cNvSpPr/>
          <p:nvPr/>
        </p:nvSpPr>
        <p:spPr>
          <a:xfrm>
            <a:off x="6373368" y="1828800"/>
            <a:ext cx="2578608" cy="640080"/>
          </a:xfrm>
          <a:prstGeom prst="rect">
            <a:avLst/>
          </a:prstGeom>
          <a:noFill/>
          <a:ln/>
        </p:spPr>
        <p:txBody>
          <a:bodyPr wrap="square" lIns="0" tIns="0" rIns="0" bIns="0" rtlCol="0" anchor="t"/>
          <a:lstStyle/>
          <a:p>
            <a:pPr indent="0" marL="0">
              <a:buNone/>
            </a:pPr>
            <a:r>
              <a:rPr lang="en-US" sz="1500" b="1" dirty="0">
                <a:solidFill>
                  <a:srgbClr val="3F3E42"/>
                </a:solidFill>
                <a:latin typeface="Arial" pitchFamily="34" charset="0"/>
                <a:ea typeface="Arial" pitchFamily="34" charset="-122"/>
                <a:cs typeface="Arial" pitchFamily="34" charset="-120"/>
              </a:rPr>
              <a:t>Hidden penalties live in the details</a:t>
            </a:r>
            <a:endParaRPr lang="en-US" sz="1500" dirty="0"/>
          </a:p>
        </p:txBody>
      </p:sp>
      <p:sp>
        <p:nvSpPr>
          <p:cNvPr id="33" name="Text 27"/>
          <p:cNvSpPr/>
          <p:nvPr/>
        </p:nvSpPr>
        <p:spPr>
          <a:xfrm>
            <a:off x="6373368" y="2514600"/>
            <a:ext cx="2578608" cy="13258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Fasteners, shims, washers, splice plates, and clips are repeated bridges.</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If secondary metal is ignored, performance is overstated.</a:t>
            </a:r>
            <a:endParaRPr lang="en-US" sz="1200" dirty="0"/>
          </a:p>
        </p:txBody>
      </p:sp>
      <p:sp>
        <p:nvSpPr>
          <p:cNvPr id="34" name="Shape 28"/>
          <p:cNvSpPr/>
          <p:nvPr/>
        </p:nvSpPr>
        <p:spPr>
          <a:xfrm>
            <a:off x="6373368" y="3931920"/>
            <a:ext cx="2578608" cy="0"/>
          </a:xfrm>
          <a:prstGeom prst="line">
            <a:avLst/>
          </a:prstGeom>
          <a:noFill/>
          <a:ln w="12700">
            <a:solidFill>
              <a:srgbClr val="E4E4E4"/>
            </a:solidFill>
            <a:prstDash val="solid"/>
          </a:ln>
        </p:spPr>
      </p:sp>
      <p:sp>
        <p:nvSpPr>
          <p:cNvPr id="35" name="Text 29"/>
          <p:cNvSpPr/>
          <p:nvPr/>
        </p:nvSpPr>
        <p:spPr>
          <a:xfrm>
            <a:off x="6373368" y="4023360"/>
            <a:ext cx="2578608" cy="201168"/>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Question to ask</a:t>
            </a:r>
            <a:endParaRPr lang="en-US" sz="1100" dirty="0"/>
          </a:p>
        </p:txBody>
      </p:sp>
      <p:sp>
        <p:nvSpPr>
          <p:cNvPr id="36" name="Text 30"/>
          <p:cNvSpPr/>
          <p:nvPr/>
        </p:nvSpPr>
        <p:spPr>
          <a:xfrm>
            <a:off x="6373368" y="4242816"/>
            <a:ext cx="2578608" cy="5029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What was left out of the thermal path?</a:t>
            </a:r>
            <a:endParaRPr lang="en-US" sz="1200" dirty="0"/>
          </a:p>
        </p:txBody>
      </p:sp>
      <p:sp>
        <p:nvSpPr>
          <p:cNvPr id="37" name="Text 31"/>
          <p:cNvSpPr/>
          <p:nvPr/>
        </p:nvSpPr>
        <p:spPr>
          <a:xfrm>
            <a:off x="8979408" y="2834640"/>
            <a:ext cx="228600" cy="320040"/>
          </a:xfrm>
          <a:prstGeom prst="rect">
            <a:avLst/>
          </a:prstGeom>
          <a:noFill/>
          <a:ln/>
        </p:spPr>
        <p:txBody>
          <a:bodyPr wrap="square" lIns="0" tIns="0" rIns="0" bIns="0" rtlCol="0" anchor="t"/>
          <a:lstStyle/>
          <a:p>
            <a:pPr indent="0" marL="0">
              <a:buNone/>
            </a:pPr>
            <a:r>
              <a:rPr lang="en-US" sz="1800" dirty="0">
                <a:solidFill>
                  <a:srgbClr val="8A8D91"/>
                </a:solidFill>
                <a:latin typeface="Arial" pitchFamily="34" charset="0"/>
                <a:ea typeface="Arial" pitchFamily="34" charset="-122"/>
                <a:cs typeface="Arial" pitchFamily="34" charset="-120"/>
              </a:rPr>
              <a:t>›</a:t>
            </a:r>
            <a:endParaRPr lang="en-US" sz="1800" dirty="0"/>
          </a:p>
        </p:txBody>
      </p:sp>
      <p:sp>
        <p:nvSpPr>
          <p:cNvPr id="38" name="Shape 32"/>
          <p:cNvSpPr/>
          <p:nvPr/>
        </p:nvSpPr>
        <p:spPr>
          <a:xfrm>
            <a:off x="9208008" y="1170432"/>
            <a:ext cx="2852928" cy="3794760"/>
          </a:xfrm>
          <a:prstGeom prst="roundRect">
            <a:avLst>
              <a:gd name="adj" fmla="val 3205"/>
            </a:avLst>
          </a:prstGeom>
          <a:solidFill>
            <a:srgbClr val="FFFFFF"/>
          </a:solidFill>
          <a:ln w="12700">
            <a:solidFill>
              <a:srgbClr val="E4E4E4"/>
            </a:solidFill>
            <a:prstDash val="solid"/>
          </a:ln>
          <a:effectLst>
            <a:outerShdw sx="100000" sy="100000" kx="0" ky="0" algn="bl" rotWithShape="0" blurRad="1.4422566370265713e+169" dist="3.605641592566428e+168" dir="1.0827670576463424e+198">
              <a:srgbClr val="000000">
                <a:alpha val="9.999999999999998e+203"/>
              </a:srgbClr>
            </a:outerShdw>
          </a:effectLst>
        </p:spPr>
      </p:sp>
      <p:sp>
        <p:nvSpPr>
          <p:cNvPr id="39" name="Shape 33"/>
          <p:cNvSpPr/>
          <p:nvPr/>
        </p:nvSpPr>
        <p:spPr>
          <a:xfrm>
            <a:off x="9372600" y="1325880"/>
            <a:ext cx="384048" cy="384048"/>
          </a:xfrm>
          <a:prstGeom prst="ellipse">
            <a:avLst/>
          </a:prstGeom>
          <a:solidFill>
            <a:srgbClr val="D2051E"/>
          </a:solidFill>
          <a:ln w="12700">
            <a:solidFill>
              <a:srgbClr val="333333"/>
            </a:solidFill>
            <a:prstDash val="solid"/>
          </a:ln>
        </p:spPr>
      </p:sp>
      <p:sp>
        <p:nvSpPr>
          <p:cNvPr id="40" name="Text 34"/>
          <p:cNvSpPr/>
          <p:nvPr/>
        </p:nvSpPr>
        <p:spPr>
          <a:xfrm>
            <a:off x="9372600" y="132588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41" name="Shape 35"/>
          <p:cNvSpPr/>
          <p:nvPr/>
        </p:nvSpPr>
        <p:spPr>
          <a:xfrm>
            <a:off x="11494008" y="1325880"/>
            <a:ext cx="384048" cy="384048"/>
          </a:xfrm>
          <a:prstGeom prst="ellipse">
            <a:avLst/>
          </a:prstGeom>
          <a:solidFill>
            <a:srgbClr val="F8E6E8"/>
          </a:solidFill>
          <a:ln w="12700">
            <a:solidFill>
              <a:srgbClr val="333333"/>
            </a:solidFill>
            <a:prstDash val="solid"/>
          </a:ln>
        </p:spPr>
      </p:sp>
      <p:pic>
        <p:nvPicPr>
          <p:cNvPr id="42" name="Image 4" descr="/workspace/deck/icons/wrench.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585448" y="1417320"/>
            <a:ext cx="201168" cy="201168"/>
          </a:xfrm>
          <a:prstGeom prst="rect">
            <a:avLst/>
          </a:prstGeom>
        </p:spPr>
      </p:pic>
      <p:sp>
        <p:nvSpPr>
          <p:cNvPr id="43" name="Text 36"/>
          <p:cNvSpPr/>
          <p:nvPr/>
        </p:nvSpPr>
        <p:spPr>
          <a:xfrm>
            <a:off x="9345168" y="1828800"/>
            <a:ext cx="2578608" cy="640080"/>
          </a:xfrm>
          <a:prstGeom prst="rect">
            <a:avLst/>
          </a:prstGeom>
          <a:noFill/>
          <a:ln/>
        </p:spPr>
        <p:txBody>
          <a:bodyPr wrap="square" lIns="0" tIns="0" rIns="0" bIns="0" rtlCol="0" anchor="t"/>
          <a:lstStyle/>
          <a:p>
            <a:pPr indent="0" marL="0">
              <a:buNone/>
            </a:pPr>
            <a:r>
              <a:rPr lang="en-US" sz="1500" b="1" dirty="0">
                <a:solidFill>
                  <a:srgbClr val="3F3E42"/>
                </a:solidFill>
                <a:latin typeface="Arial" pitchFamily="34" charset="0"/>
                <a:ea typeface="Arial" pitchFamily="34" charset="-122"/>
                <a:cs typeface="Arial" pitchFamily="34" charset="-120"/>
              </a:rPr>
              <a:t>Field fixes can rewrite performance</a:t>
            </a:r>
            <a:endParaRPr lang="en-US" sz="1500" dirty="0"/>
          </a:p>
        </p:txBody>
      </p:sp>
      <p:sp>
        <p:nvSpPr>
          <p:cNvPr id="44" name="Text 37"/>
          <p:cNvSpPr/>
          <p:nvPr/>
        </p:nvSpPr>
        <p:spPr>
          <a:xfrm>
            <a:off x="9345168" y="2514600"/>
            <a:ext cx="2578608" cy="13258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Shim stacks, notches, compression, and work-arounds alter heat flow.</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Installed conditions can quietly diverge from the drawing.</a:t>
            </a:r>
            <a:endParaRPr lang="en-US" sz="1200" dirty="0"/>
          </a:p>
        </p:txBody>
      </p:sp>
      <p:sp>
        <p:nvSpPr>
          <p:cNvPr id="45" name="Shape 38"/>
          <p:cNvSpPr/>
          <p:nvPr/>
        </p:nvSpPr>
        <p:spPr>
          <a:xfrm>
            <a:off x="9345168" y="3931920"/>
            <a:ext cx="2578608" cy="0"/>
          </a:xfrm>
          <a:prstGeom prst="line">
            <a:avLst/>
          </a:prstGeom>
          <a:noFill/>
          <a:ln w="12700">
            <a:solidFill>
              <a:srgbClr val="E4E4E4"/>
            </a:solidFill>
            <a:prstDash val="solid"/>
          </a:ln>
        </p:spPr>
      </p:sp>
      <p:sp>
        <p:nvSpPr>
          <p:cNvPr id="46" name="Text 39"/>
          <p:cNvSpPr/>
          <p:nvPr/>
        </p:nvSpPr>
        <p:spPr>
          <a:xfrm>
            <a:off x="9345168" y="4023360"/>
            <a:ext cx="2578608" cy="201168"/>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Question to ask</a:t>
            </a:r>
            <a:endParaRPr lang="en-US" sz="1100" dirty="0"/>
          </a:p>
        </p:txBody>
      </p:sp>
      <p:sp>
        <p:nvSpPr>
          <p:cNvPr id="47" name="Text 40"/>
          <p:cNvSpPr/>
          <p:nvPr/>
        </p:nvSpPr>
        <p:spPr>
          <a:xfrm>
            <a:off x="9345168" y="4242816"/>
            <a:ext cx="2578608" cy="5029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What is allowed before a thermal recheck is required?</a:t>
            </a:r>
            <a:endParaRPr lang="en-US" sz="1200" dirty="0"/>
          </a:p>
        </p:txBody>
      </p:sp>
      <p:sp>
        <p:nvSpPr>
          <p:cNvPr id="48" name="Shape 41"/>
          <p:cNvSpPr/>
          <p:nvPr/>
        </p:nvSpPr>
        <p:spPr>
          <a:xfrm>
            <a:off x="292608" y="5074920"/>
            <a:ext cx="11612880" cy="1188720"/>
          </a:xfrm>
          <a:prstGeom prst="roundRect">
            <a:avLst>
              <a:gd name="adj" fmla="val 6154"/>
            </a:avLst>
          </a:prstGeom>
          <a:solidFill>
            <a:srgbClr val="F8E6E8"/>
          </a:solidFill>
          <a:ln w="12700">
            <a:solidFill>
              <a:srgbClr val="333333"/>
            </a:solidFill>
            <a:prstDash val="solid"/>
          </a:ln>
        </p:spPr>
      </p:sp>
      <p:sp>
        <p:nvSpPr>
          <p:cNvPr id="49" name="Shape 42"/>
          <p:cNvSpPr/>
          <p:nvPr/>
        </p:nvSpPr>
        <p:spPr>
          <a:xfrm>
            <a:off x="502920" y="5349240"/>
            <a:ext cx="502920" cy="502920"/>
          </a:xfrm>
          <a:prstGeom prst="ellipse">
            <a:avLst/>
          </a:prstGeom>
          <a:solidFill>
            <a:srgbClr val="D2051E"/>
          </a:solidFill>
          <a:ln w="12700">
            <a:solidFill>
              <a:srgbClr val="333333"/>
            </a:solidFill>
            <a:prstDash val="solid"/>
          </a:ln>
        </p:spPr>
      </p:sp>
      <p:pic>
        <p:nvPicPr>
          <p:cNvPr id="50" name="Image 5" descr="/workspace/deck/icons/alertTriangle-white.sv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2648" y="5458968"/>
            <a:ext cx="274320" cy="274320"/>
          </a:xfrm>
          <a:prstGeom prst="rect">
            <a:avLst/>
          </a:prstGeom>
        </p:spPr>
      </p:pic>
      <p:sp>
        <p:nvSpPr>
          <p:cNvPr id="51" name="Text 43"/>
          <p:cNvSpPr/>
          <p:nvPr/>
        </p:nvSpPr>
        <p:spPr>
          <a:xfrm>
            <a:off x="1188720" y="5212080"/>
            <a:ext cx="10515600" cy="914400"/>
          </a:xfrm>
          <a:prstGeom prst="rect">
            <a:avLst/>
          </a:prstGeom>
          <a:noFill/>
          <a:ln/>
        </p:spPr>
        <p:txBody>
          <a:bodyPr wrap="square" lIns="0" tIns="0" rIns="0" bIns="0" rtlCol="0" anchor="ctr"/>
          <a:lstStyle/>
          <a:p>
            <a:pPr indent="0" marL="0">
              <a:buNone/>
            </a:pPr>
            <a:r>
              <a:rPr lang="en-US" sz="1400" dirty="0">
                <a:solidFill>
                  <a:srgbClr val="3F3E42"/>
                </a:solidFill>
                <a:latin typeface="Arial" pitchFamily="34" charset="0"/>
                <a:ea typeface="Arial" pitchFamily="34" charset="-122"/>
                <a:cs typeface="Arial" pitchFamily="34" charset="-120"/>
              </a:rPr>
              <a:t>A wall can also be thermally improved on paper and still fail if it is not structurally sound or buildable. Balanced performance requires every substitution to be checked against the same thermal, structural, and constructability basis.</a:t>
            </a:r>
            <a:endParaRPr lang="en-US" sz="1400" dirty="0"/>
          </a:p>
        </p:txBody>
      </p:sp>
      <p:sp>
        <p:nvSpPr>
          <p:cNvPr id="52" name="Shape 44"/>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53" name="Text 45"/>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54" name="Text 46"/>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55" name="Text 47"/>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35</a:t>
            </a:r>
            <a:endParaRPr lang="en-US"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Design control starts with </a:t>
            </a:r>
            <a:pPr indent="0" marL="0">
              <a:buNone/>
            </a:pPr>
            <a:r>
              <a:rPr lang="en-US" sz="2600" b="1" dirty="0">
                <a:solidFill>
                  <a:srgbClr val="D2051E"/>
                </a:solidFill>
                <a:latin typeface="Arial" pitchFamily="34" charset="0"/>
                <a:ea typeface="Arial" pitchFamily="34" charset="-122"/>
                <a:cs typeface="Arial" pitchFamily="34" charset="-120"/>
              </a:rPr>
              <a:t>clear boundaries</a:t>
            </a:r>
            <a:endParaRPr lang="en-US" sz="2600" dirty="0"/>
          </a:p>
        </p:txBody>
      </p:sp>
      <p:sp>
        <p:nvSpPr>
          <p:cNvPr id="3"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Define the thermal basis and pull the right levers early.</a:t>
            </a:r>
            <a:endParaRPr lang="en-US" sz="1400" dirty="0"/>
          </a:p>
        </p:txBody>
      </p:sp>
      <p:sp>
        <p:nvSpPr>
          <p:cNvPr id="4" name="Shape 2"/>
          <p:cNvSpPr/>
          <p:nvPr/>
        </p:nvSpPr>
        <p:spPr>
          <a:xfrm>
            <a:off x="292608" y="1024128"/>
            <a:ext cx="3383280" cy="4160520"/>
          </a:xfrm>
          <a:prstGeom prst="roundRect">
            <a:avLst>
              <a:gd name="adj" fmla="val 2703"/>
            </a:avLst>
          </a:prstGeom>
          <a:solidFill>
            <a:srgbClr val="FFFFFF"/>
          </a:solidFill>
          <a:ln w="12700">
            <a:solidFill>
              <a:srgbClr val="E4E4E4"/>
            </a:solidFill>
            <a:prstDash val="solid"/>
          </a:ln>
          <a:effectLst>
            <a:outerShdw sx="100000" sy="100000" kx="0" ky="0" algn="bl" rotWithShape="0" blurRad="1.8316659290237455e+173" dist="4.579164822559364e+172" dir="6.496602345878055e+202">
              <a:srgbClr val="000000">
                <a:alpha val="9.999999999999999e+208"/>
              </a:srgbClr>
            </a:outerShdw>
          </a:effectLst>
        </p:spPr>
      </p:sp>
      <p:sp>
        <p:nvSpPr>
          <p:cNvPr id="5" name="Shape 3"/>
          <p:cNvSpPr/>
          <p:nvPr/>
        </p:nvSpPr>
        <p:spPr>
          <a:xfrm>
            <a:off x="438912" y="1170432"/>
            <a:ext cx="347472" cy="347472"/>
          </a:xfrm>
          <a:prstGeom prst="ellipse">
            <a:avLst/>
          </a:prstGeom>
          <a:solidFill>
            <a:srgbClr val="D2051E"/>
          </a:solidFill>
          <a:ln w="12700">
            <a:solidFill>
              <a:srgbClr val="333333"/>
            </a:solidFill>
            <a:prstDash val="solid"/>
          </a:ln>
        </p:spPr>
      </p:sp>
      <p:sp>
        <p:nvSpPr>
          <p:cNvPr id="6" name="Text 4"/>
          <p:cNvSpPr/>
          <p:nvPr/>
        </p:nvSpPr>
        <p:spPr>
          <a:xfrm>
            <a:off x="438912" y="1170432"/>
            <a:ext cx="347472" cy="347472"/>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7" name="Text 5"/>
          <p:cNvSpPr/>
          <p:nvPr/>
        </p:nvSpPr>
        <p:spPr>
          <a:xfrm>
            <a:off x="868680" y="1188720"/>
            <a:ext cx="2651760" cy="310896"/>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Set the Thermal Basis</a:t>
            </a:r>
            <a:endParaRPr lang="en-US" sz="1400" dirty="0"/>
          </a:p>
        </p:txBody>
      </p:sp>
      <p:pic>
        <p:nvPicPr>
          <p:cNvPr id="8" name="Image 0" descr="/workspace/deck/icons/checkCircle.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75488" y="1691640"/>
            <a:ext cx="201168" cy="201168"/>
          </a:xfrm>
          <a:prstGeom prst="rect">
            <a:avLst/>
          </a:prstGeom>
        </p:spPr>
      </p:pic>
      <p:sp>
        <p:nvSpPr>
          <p:cNvPr id="9" name="Text 6"/>
          <p:cNvSpPr/>
          <p:nvPr/>
        </p:nvSpPr>
        <p:spPr>
          <a:xfrm>
            <a:off x="749808" y="1627632"/>
            <a:ext cx="2743200" cy="56692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Define the reference area and boundary conditions</a:t>
            </a:r>
            <a:endParaRPr lang="en-US" sz="1200" dirty="0"/>
          </a:p>
        </p:txBody>
      </p:sp>
      <p:pic>
        <p:nvPicPr>
          <p:cNvPr id="10" name="Image 1" descr="/workspace/deck/icons/checkCircle.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5488" y="2331720"/>
            <a:ext cx="201168" cy="201168"/>
          </a:xfrm>
          <a:prstGeom prst="rect">
            <a:avLst/>
          </a:prstGeom>
        </p:spPr>
      </p:pic>
      <p:sp>
        <p:nvSpPr>
          <p:cNvPr id="11" name="Text 7"/>
          <p:cNvSpPr/>
          <p:nvPr/>
        </p:nvSpPr>
        <p:spPr>
          <a:xfrm>
            <a:off x="749808" y="2267712"/>
            <a:ext cx="2743200" cy="56692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Separate clear-wall U from installed-wall U</a:t>
            </a:r>
            <a:endParaRPr lang="en-US" sz="1200" dirty="0"/>
          </a:p>
        </p:txBody>
      </p:sp>
      <p:pic>
        <p:nvPicPr>
          <p:cNvPr id="12" name="Image 2" descr="/workspace/deck/icons/checkCircle.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5488" y="2971800"/>
            <a:ext cx="201168" cy="201168"/>
          </a:xfrm>
          <a:prstGeom prst="rect">
            <a:avLst/>
          </a:prstGeom>
        </p:spPr>
      </p:pic>
      <p:sp>
        <p:nvSpPr>
          <p:cNvPr id="13" name="Text 8"/>
          <p:cNvSpPr/>
          <p:nvPr/>
        </p:nvSpPr>
        <p:spPr>
          <a:xfrm>
            <a:off x="749808" y="2907792"/>
            <a:ext cx="2743200" cy="56692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Account for point bridges (χ) and linear bridges (Ψ)</a:t>
            </a:r>
            <a:endParaRPr lang="en-US" sz="1200" dirty="0"/>
          </a:p>
        </p:txBody>
      </p:sp>
      <p:pic>
        <p:nvPicPr>
          <p:cNvPr id="14" name="Image 3" descr="/workspace/deck/icons/checkCircle.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5488" y="3611880"/>
            <a:ext cx="201168" cy="201168"/>
          </a:xfrm>
          <a:prstGeom prst="rect">
            <a:avLst/>
          </a:prstGeom>
        </p:spPr>
      </p:pic>
      <p:sp>
        <p:nvSpPr>
          <p:cNvPr id="15" name="Text 9"/>
          <p:cNvSpPr/>
          <p:nvPr/>
        </p:nvSpPr>
        <p:spPr>
          <a:xfrm>
            <a:off x="749808" y="3547872"/>
            <a:ext cx="2743200" cy="56692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Include slab edges, corners, parapets, and joints</a:t>
            </a:r>
            <a:endParaRPr lang="en-US" sz="1200" dirty="0"/>
          </a:p>
        </p:txBody>
      </p:sp>
      <p:pic>
        <p:nvPicPr>
          <p:cNvPr id="16" name="Image 4" descr="/workspace/deck/icons/checkCircle.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5488" y="4251960"/>
            <a:ext cx="201168" cy="201168"/>
          </a:xfrm>
          <a:prstGeom prst="rect">
            <a:avLst/>
          </a:prstGeom>
        </p:spPr>
      </p:pic>
      <p:sp>
        <p:nvSpPr>
          <p:cNvPr id="17" name="Text 10"/>
          <p:cNvSpPr/>
          <p:nvPr/>
        </p:nvSpPr>
        <p:spPr>
          <a:xfrm>
            <a:off x="749808" y="4187952"/>
            <a:ext cx="2743200" cy="56692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Check interior surface temperature risk (fRsi), not U-value alone</a:t>
            </a:r>
            <a:endParaRPr lang="en-US" sz="1200" dirty="0"/>
          </a:p>
        </p:txBody>
      </p:sp>
      <p:pic>
        <p:nvPicPr>
          <p:cNvPr id="18" name="Image 5" descr="/workspace/deck/assets/t-p36-section.jpg">    </p:cNvPr>
          <p:cNvPicPr>
            <a:picLocks noChangeAspect="1"/>
          </p:cNvPicPr>
          <p:nvPr/>
        </p:nvPicPr>
        <p:blipFill>
          <a:blip r:embed="rId11"/>
          <a:stretch>
            <a:fillRect/>
          </a:stretch>
        </p:blipFill>
        <p:spPr>
          <a:xfrm>
            <a:off x="3794760" y="1024128"/>
            <a:ext cx="4297680" cy="3520440"/>
          </a:xfrm>
          <a:prstGeom prst="rect">
            <a:avLst/>
          </a:prstGeom>
        </p:spPr>
      </p:pic>
      <p:sp>
        <p:nvSpPr>
          <p:cNvPr id="19" name="Shape 11"/>
          <p:cNvSpPr/>
          <p:nvPr/>
        </p:nvSpPr>
        <p:spPr>
          <a:xfrm>
            <a:off x="3794760" y="4617720"/>
            <a:ext cx="4297680" cy="566928"/>
          </a:xfrm>
          <a:prstGeom prst="roundRect">
            <a:avLst>
              <a:gd name="adj" fmla="val 9677"/>
            </a:avLst>
          </a:prstGeom>
          <a:solidFill>
            <a:srgbClr val="F8E6E8"/>
          </a:solidFill>
          <a:ln w="12700">
            <a:solidFill>
              <a:srgbClr val="333333"/>
            </a:solidFill>
            <a:prstDash val="solid"/>
          </a:ln>
        </p:spPr>
      </p:sp>
      <p:sp>
        <p:nvSpPr>
          <p:cNvPr id="20" name="Text 12"/>
          <p:cNvSpPr/>
          <p:nvPr/>
        </p:nvSpPr>
        <p:spPr>
          <a:xfrm>
            <a:off x="3931920" y="4617720"/>
            <a:ext cx="4023360" cy="566928"/>
          </a:xfrm>
          <a:prstGeom prst="rect">
            <a:avLst/>
          </a:prstGeom>
          <a:noFill/>
          <a:ln/>
        </p:spPr>
        <p:txBody>
          <a:bodyPr wrap="square" lIns="0" tIns="0" rIns="0" bIns="0" rtlCol="0" anchor="ctr"/>
          <a:lstStyle/>
          <a:p>
            <a:pPr indent="0" marL="0">
              <a:buNone/>
            </a:pPr>
            <a:r>
              <a:rPr lang="en-US" sz="1200" dirty="0">
                <a:solidFill>
                  <a:srgbClr val="3F3E42"/>
                </a:solidFill>
                <a:latin typeface="Arial" pitchFamily="34" charset="0"/>
                <a:ea typeface="Arial" pitchFamily="34" charset="-122"/>
                <a:cs typeface="Arial" pitchFamily="34" charset="-120"/>
              </a:rPr>
              <a:t>If the detail repeats, the penalty scales across the façade.</a:t>
            </a:r>
            <a:endParaRPr lang="en-US" sz="1200" dirty="0"/>
          </a:p>
        </p:txBody>
      </p:sp>
      <p:sp>
        <p:nvSpPr>
          <p:cNvPr id="21" name="Shape 13"/>
          <p:cNvSpPr/>
          <p:nvPr/>
        </p:nvSpPr>
        <p:spPr>
          <a:xfrm>
            <a:off x="8275320" y="1024128"/>
            <a:ext cx="3611880" cy="4160520"/>
          </a:xfrm>
          <a:prstGeom prst="roundRect">
            <a:avLst>
              <a:gd name="adj" fmla="val 2532"/>
            </a:avLst>
          </a:prstGeom>
          <a:solidFill>
            <a:srgbClr val="FFFFFF"/>
          </a:solidFill>
          <a:ln w="12700">
            <a:solidFill>
              <a:srgbClr val="E4E4E4"/>
            </a:solidFill>
            <a:prstDash val="solid"/>
          </a:ln>
          <a:effectLst>
            <a:outerShdw sx="100000" sy="100000" kx="0" ky="0" algn="bl" rotWithShape="0" blurRad="2.326215729860157e+177" dist="5.815539324650392e+176" dir="3.897961407526833e+207">
              <a:srgbClr val="000000">
                <a:alpha val="9.999999999999998e+213"/>
              </a:srgbClr>
            </a:outerShdw>
          </a:effectLst>
        </p:spPr>
      </p:sp>
      <p:sp>
        <p:nvSpPr>
          <p:cNvPr id="22" name="Shape 14"/>
          <p:cNvSpPr/>
          <p:nvPr/>
        </p:nvSpPr>
        <p:spPr>
          <a:xfrm>
            <a:off x="8430768" y="1170432"/>
            <a:ext cx="347472" cy="347472"/>
          </a:xfrm>
          <a:prstGeom prst="ellipse">
            <a:avLst/>
          </a:prstGeom>
          <a:solidFill>
            <a:srgbClr val="D2051E"/>
          </a:solidFill>
          <a:ln w="12700">
            <a:solidFill>
              <a:srgbClr val="333333"/>
            </a:solidFill>
            <a:prstDash val="solid"/>
          </a:ln>
        </p:spPr>
      </p:sp>
      <p:sp>
        <p:nvSpPr>
          <p:cNvPr id="23" name="Text 15"/>
          <p:cNvSpPr/>
          <p:nvPr/>
        </p:nvSpPr>
        <p:spPr>
          <a:xfrm>
            <a:off x="8430768" y="1170432"/>
            <a:ext cx="347472" cy="347472"/>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24" name="Text 16"/>
          <p:cNvSpPr/>
          <p:nvPr/>
        </p:nvSpPr>
        <p:spPr>
          <a:xfrm>
            <a:off x="8869680" y="1188720"/>
            <a:ext cx="2834640" cy="310896"/>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Pull the Design Levers</a:t>
            </a:r>
            <a:endParaRPr lang="en-US" sz="1400" dirty="0"/>
          </a:p>
        </p:txBody>
      </p:sp>
      <p:sp>
        <p:nvSpPr>
          <p:cNvPr id="25" name="Text 17"/>
          <p:cNvSpPr/>
          <p:nvPr/>
        </p:nvSpPr>
        <p:spPr>
          <a:xfrm>
            <a:off x="8430768" y="1627632"/>
            <a:ext cx="3108960" cy="38404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Bracket density: fewer supports, less bridging</a:t>
            </a:r>
            <a:endParaRPr lang="en-US" sz="1100" dirty="0"/>
          </a:p>
        </p:txBody>
      </p:sp>
      <p:sp>
        <p:nvSpPr>
          <p:cNvPr id="26" name="Shape 18"/>
          <p:cNvSpPr/>
          <p:nvPr/>
        </p:nvSpPr>
        <p:spPr>
          <a:xfrm>
            <a:off x="11539728" y="1737360"/>
            <a:ext cx="128016" cy="128016"/>
          </a:xfrm>
          <a:prstGeom prst="ellipse">
            <a:avLst/>
          </a:prstGeom>
          <a:solidFill>
            <a:srgbClr val="D2051E"/>
          </a:solidFill>
          <a:ln w="12700">
            <a:solidFill>
              <a:srgbClr val="333333"/>
            </a:solidFill>
            <a:prstDash val="solid"/>
          </a:ln>
        </p:spPr>
      </p:sp>
      <p:sp>
        <p:nvSpPr>
          <p:cNvPr id="27" name="Text 19"/>
          <p:cNvSpPr/>
          <p:nvPr/>
        </p:nvSpPr>
        <p:spPr>
          <a:xfrm>
            <a:off x="8430768" y="2084832"/>
            <a:ext cx="3108960" cy="38404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Material choice: stainless reduces conductivity</a:t>
            </a:r>
            <a:endParaRPr lang="en-US" sz="1100" dirty="0"/>
          </a:p>
        </p:txBody>
      </p:sp>
      <p:sp>
        <p:nvSpPr>
          <p:cNvPr id="28" name="Shape 20"/>
          <p:cNvSpPr/>
          <p:nvPr/>
        </p:nvSpPr>
        <p:spPr>
          <a:xfrm>
            <a:off x="11539728" y="2194560"/>
            <a:ext cx="128016" cy="128016"/>
          </a:xfrm>
          <a:prstGeom prst="ellipse">
            <a:avLst/>
          </a:prstGeom>
          <a:solidFill>
            <a:srgbClr val="D2051E"/>
          </a:solidFill>
          <a:ln w="12700">
            <a:solidFill>
              <a:srgbClr val="333333"/>
            </a:solidFill>
            <a:prstDash val="solid"/>
          </a:ln>
        </p:spPr>
      </p:sp>
      <p:sp>
        <p:nvSpPr>
          <p:cNvPr id="29" name="Text 21"/>
          <p:cNvSpPr/>
          <p:nvPr/>
        </p:nvSpPr>
        <p:spPr>
          <a:xfrm>
            <a:off x="8430768" y="2542032"/>
            <a:ext cx="3108960" cy="38404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Orientation: rail direction changes heat flow path</a:t>
            </a:r>
            <a:endParaRPr lang="en-US" sz="1100" dirty="0"/>
          </a:p>
        </p:txBody>
      </p:sp>
      <p:sp>
        <p:nvSpPr>
          <p:cNvPr id="30" name="Shape 22"/>
          <p:cNvSpPr/>
          <p:nvPr/>
        </p:nvSpPr>
        <p:spPr>
          <a:xfrm>
            <a:off x="11539728" y="2651760"/>
            <a:ext cx="128016" cy="128016"/>
          </a:xfrm>
          <a:prstGeom prst="ellipse">
            <a:avLst/>
          </a:prstGeom>
          <a:solidFill>
            <a:srgbClr val="D2051E"/>
          </a:solidFill>
          <a:ln w="12700">
            <a:solidFill>
              <a:srgbClr val="333333"/>
            </a:solidFill>
            <a:prstDash val="solid"/>
          </a:ln>
        </p:spPr>
      </p:sp>
      <p:sp>
        <p:nvSpPr>
          <p:cNvPr id="31" name="Text 23"/>
          <p:cNvSpPr/>
          <p:nvPr/>
        </p:nvSpPr>
        <p:spPr>
          <a:xfrm>
            <a:off x="8430768" y="2999232"/>
            <a:ext cx="3108960" cy="38404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Contact area: minimize bearing and shims</a:t>
            </a:r>
            <a:endParaRPr lang="en-US" sz="1100" dirty="0"/>
          </a:p>
        </p:txBody>
      </p:sp>
      <p:sp>
        <p:nvSpPr>
          <p:cNvPr id="32" name="Shape 24"/>
          <p:cNvSpPr/>
          <p:nvPr/>
        </p:nvSpPr>
        <p:spPr>
          <a:xfrm>
            <a:off x="11539728" y="3108960"/>
            <a:ext cx="128016" cy="128016"/>
          </a:xfrm>
          <a:prstGeom prst="ellipse">
            <a:avLst/>
          </a:prstGeom>
          <a:solidFill>
            <a:srgbClr val="D2051E"/>
          </a:solidFill>
          <a:ln w="12700">
            <a:solidFill>
              <a:srgbClr val="333333"/>
            </a:solidFill>
            <a:prstDash val="solid"/>
          </a:ln>
        </p:spPr>
      </p:sp>
      <p:sp>
        <p:nvSpPr>
          <p:cNvPr id="33" name="Text 25"/>
          <p:cNvSpPr/>
          <p:nvPr/>
        </p:nvSpPr>
        <p:spPr>
          <a:xfrm>
            <a:off x="8430768" y="3456432"/>
            <a:ext cx="3108960" cy="38404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Thermal isolator: reduce the direct metal path</a:t>
            </a:r>
            <a:endParaRPr lang="en-US" sz="1100" dirty="0"/>
          </a:p>
        </p:txBody>
      </p:sp>
      <p:sp>
        <p:nvSpPr>
          <p:cNvPr id="34" name="Shape 26"/>
          <p:cNvSpPr/>
          <p:nvPr/>
        </p:nvSpPr>
        <p:spPr>
          <a:xfrm>
            <a:off x="11539728" y="3566160"/>
            <a:ext cx="128016" cy="128016"/>
          </a:xfrm>
          <a:prstGeom prst="ellipse">
            <a:avLst/>
          </a:prstGeom>
          <a:solidFill>
            <a:srgbClr val="D2051E"/>
          </a:solidFill>
          <a:ln w="12700">
            <a:solidFill>
              <a:srgbClr val="333333"/>
            </a:solidFill>
            <a:prstDash val="solid"/>
          </a:ln>
        </p:spPr>
      </p:sp>
      <p:sp>
        <p:nvSpPr>
          <p:cNvPr id="35" name="Text 27"/>
          <p:cNvSpPr/>
          <p:nvPr/>
        </p:nvSpPr>
        <p:spPr>
          <a:xfrm>
            <a:off x="8430768" y="3913632"/>
            <a:ext cx="3108960" cy="38404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Insulation coordination: protect continuity at every support</a:t>
            </a:r>
            <a:endParaRPr lang="en-US" sz="1100" dirty="0"/>
          </a:p>
        </p:txBody>
      </p:sp>
      <p:sp>
        <p:nvSpPr>
          <p:cNvPr id="36" name="Shape 28"/>
          <p:cNvSpPr/>
          <p:nvPr/>
        </p:nvSpPr>
        <p:spPr>
          <a:xfrm>
            <a:off x="11539728" y="4023360"/>
            <a:ext cx="128016" cy="128016"/>
          </a:xfrm>
          <a:prstGeom prst="ellipse">
            <a:avLst/>
          </a:prstGeom>
          <a:solidFill>
            <a:srgbClr val="D2051E"/>
          </a:solidFill>
          <a:ln w="12700">
            <a:solidFill>
              <a:srgbClr val="333333"/>
            </a:solidFill>
            <a:prstDash val="solid"/>
          </a:ln>
        </p:spPr>
      </p:sp>
      <p:sp>
        <p:nvSpPr>
          <p:cNvPr id="37" name="Text 29"/>
          <p:cNvSpPr/>
          <p:nvPr/>
        </p:nvSpPr>
        <p:spPr>
          <a:xfrm>
            <a:off x="8430768" y="4370832"/>
            <a:ext cx="3108960" cy="38404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Detail zoning: expect a higher penalty at edges and transitions</a:t>
            </a:r>
            <a:endParaRPr lang="en-US" sz="1100" dirty="0"/>
          </a:p>
        </p:txBody>
      </p:sp>
      <p:sp>
        <p:nvSpPr>
          <p:cNvPr id="38" name="Shape 30"/>
          <p:cNvSpPr/>
          <p:nvPr/>
        </p:nvSpPr>
        <p:spPr>
          <a:xfrm>
            <a:off x="11539728" y="4480560"/>
            <a:ext cx="128016" cy="128016"/>
          </a:xfrm>
          <a:prstGeom prst="ellipse">
            <a:avLst/>
          </a:prstGeom>
          <a:solidFill>
            <a:srgbClr val="D2051E"/>
          </a:solidFill>
          <a:ln w="12700">
            <a:solidFill>
              <a:srgbClr val="333333"/>
            </a:solidFill>
            <a:prstDash val="solid"/>
          </a:ln>
        </p:spPr>
      </p:sp>
      <p:sp>
        <p:nvSpPr>
          <p:cNvPr id="39" name="Shape 31"/>
          <p:cNvSpPr/>
          <p:nvPr/>
        </p:nvSpPr>
        <p:spPr>
          <a:xfrm>
            <a:off x="292608" y="5321808"/>
            <a:ext cx="11594592" cy="960120"/>
          </a:xfrm>
          <a:prstGeom prst="roundRect">
            <a:avLst>
              <a:gd name="adj" fmla="val 7619"/>
            </a:avLst>
          </a:prstGeom>
          <a:solidFill>
            <a:srgbClr val="FFFFFF"/>
          </a:solidFill>
          <a:ln w="12700">
            <a:solidFill>
              <a:srgbClr val="E4E4E4"/>
            </a:solidFill>
            <a:prstDash val="solid"/>
          </a:ln>
        </p:spPr>
      </p:sp>
      <p:sp>
        <p:nvSpPr>
          <p:cNvPr id="40" name="Shape 32"/>
          <p:cNvSpPr/>
          <p:nvPr/>
        </p:nvSpPr>
        <p:spPr>
          <a:xfrm>
            <a:off x="438912" y="5532120"/>
            <a:ext cx="438912" cy="438912"/>
          </a:xfrm>
          <a:prstGeom prst="ellipse">
            <a:avLst/>
          </a:prstGeom>
          <a:solidFill>
            <a:srgbClr val="F8E6E8"/>
          </a:solidFill>
          <a:ln w="12700">
            <a:solidFill>
              <a:srgbClr val="333333"/>
            </a:solidFill>
            <a:prstDash val="solid"/>
          </a:ln>
        </p:spPr>
      </p:sp>
      <p:pic>
        <p:nvPicPr>
          <p:cNvPr id="41" name="Image 6" descr="/workspace/deck/icons/clipboardCheck.sv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48640" y="5641848"/>
            <a:ext cx="219456" cy="219456"/>
          </a:xfrm>
          <a:prstGeom prst="rect">
            <a:avLst/>
          </a:prstGeom>
        </p:spPr>
      </p:pic>
      <p:sp>
        <p:nvSpPr>
          <p:cNvPr id="42" name="Text 33"/>
          <p:cNvSpPr/>
          <p:nvPr/>
        </p:nvSpPr>
        <p:spPr>
          <a:xfrm>
            <a:off x="1005840" y="5376672"/>
            <a:ext cx="10607040" cy="256032"/>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What good specifications and submittals must require</a:t>
            </a:r>
            <a:endParaRPr lang="en-US" sz="1200" dirty="0"/>
          </a:p>
        </p:txBody>
      </p:sp>
      <p:sp>
        <p:nvSpPr>
          <p:cNvPr id="43" name="Text 34"/>
          <p:cNvSpPr/>
          <p:nvPr/>
        </p:nvSpPr>
        <p:spPr>
          <a:xfrm>
            <a:off x="1005840" y="5650992"/>
            <a:ext cx="10607040" cy="50292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Installed-wall thermal calculation with stated assumptions   ✓ Support schedule: spacing, stand-off, bracket type, isolator   ✓ Critical details: slab edge, opening, corner, movement joint   ✓ Surface temperature / condensation check at key conditions</a:t>
            </a:r>
            <a:endParaRPr lang="en-US" sz="1100" dirty="0"/>
          </a:p>
        </p:txBody>
      </p:sp>
      <p:sp>
        <p:nvSpPr>
          <p:cNvPr id="44" name="Shape 35"/>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45" name="Text 36"/>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46" name="Text 37"/>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47" name="Text 38"/>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36</a:t>
            </a:r>
            <a:endParaRPr lang="en-US"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What moves the results the most</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Five design variables work together. Their combined effect shapes real wall performance and owner value.</a:t>
            </a:r>
            <a:endParaRPr lang="en-US" sz="1400" dirty="0"/>
          </a:p>
        </p:txBody>
      </p:sp>
      <p:sp>
        <p:nvSpPr>
          <p:cNvPr id="5" name="Shape 2"/>
          <p:cNvSpPr/>
          <p:nvPr/>
        </p:nvSpPr>
        <p:spPr>
          <a:xfrm>
            <a:off x="292608" y="1024128"/>
            <a:ext cx="438912" cy="621792"/>
          </a:xfrm>
          <a:prstGeom prst="rect">
            <a:avLst/>
          </a:prstGeom>
          <a:solidFill>
            <a:srgbClr val="D2051E"/>
          </a:solidFill>
          <a:ln w="12700">
            <a:solidFill>
              <a:srgbClr val="333333"/>
            </a:solidFill>
            <a:prstDash val="solid"/>
          </a:ln>
        </p:spPr>
      </p:sp>
      <p:sp>
        <p:nvSpPr>
          <p:cNvPr id="6" name="Text 3"/>
          <p:cNvSpPr/>
          <p:nvPr/>
        </p:nvSpPr>
        <p:spPr>
          <a:xfrm>
            <a:off x="292608" y="1024128"/>
            <a:ext cx="438912" cy="621792"/>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1</a:t>
            </a:r>
            <a:endParaRPr lang="en-US" sz="1600" dirty="0"/>
          </a:p>
        </p:txBody>
      </p:sp>
      <p:sp>
        <p:nvSpPr>
          <p:cNvPr id="7" name="Shape 4"/>
          <p:cNvSpPr/>
          <p:nvPr/>
        </p:nvSpPr>
        <p:spPr>
          <a:xfrm>
            <a:off x="731520" y="1024128"/>
            <a:ext cx="5989320" cy="621792"/>
          </a:xfrm>
          <a:prstGeom prst="rect">
            <a:avLst/>
          </a:prstGeom>
          <a:solidFill>
            <a:srgbClr val="FFFFFF"/>
          </a:solidFill>
          <a:ln w="12700">
            <a:solidFill>
              <a:srgbClr val="E4E4E4"/>
            </a:solidFill>
            <a:prstDash val="solid"/>
          </a:ln>
        </p:spPr>
      </p:sp>
      <p:pic>
        <p:nvPicPr>
          <p:cNvPr id="8" name="Image 1" descr="/workspace/deck/icons/box.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8680" y="1188720"/>
            <a:ext cx="274320" cy="274320"/>
          </a:xfrm>
          <a:prstGeom prst="rect">
            <a:avLst/>
          </a:prstGeom>
        </p:spPr>
      </p:pic>
      <p:sp>
        <p:nvSpPr>
          <p:cNvPr id="9" name="Text 5"/>
          <p:cNvSpPr/>
          <p:nvPr/>
        </p:nvSpPr>
        <p:spPr>
          <a:xfrm>
            <a:off x="1234440" y="1060704"/>
            <a:ext cx="2103120" cy="256032"/>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Material</a:t>
            </a:r>
            <a:endParaRPr lang="en-US" sz="1300" dirty="0"/>
          </a:p>
        </p:txBody>
      </p:sp>
      <p:sp>
        <p:nvSpPr>
          <p:cNvPr id="10" name="Text 6"/>
          <p:cNvSpPr/>
          <p:nvPr/>
        </p:nvSpPr>
        <p:spPr>
          <a:xfrm>
            <a:off x="1234440" y="1316736"/>
            <a:ext cx="2194560" cy="27432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Conductivity of brackets, rails, and fasteners.</a:t>
            </a:r>
            <a:endParaRPr lang="en-US" sz="1000" dirty="0"/>
          </a:p>
        </p:txBody>
      </p:sp>
      <p:sp>
        <p:nvSpPr>
          <p:cNvPr id="11" name="Text 7"/>
          <p:cNvSpPr/>
          <p:nvPr/>
        </p:nvSpPr>
        <p:spPr>
          <a:xfrm>
            <a:off x="3566160" y="1024128"/>
            <a:ext cx="3017520" cy="621792"/>
          </a:xfrm>
          <a:prstGeom prst="rect">
            <a:avLst/>
          </a:prstGeom>
          <a:noFill/>
          <a:ln/>
        </p:spPr>
        <p:txBody>
          <a:bodyPr wrap="square" lIns="0" tIns="0" rIns="0" bIns="0" rtlCol="0" anchor="ctr"/>
          <a:lstStyle/>
          <a:p>
            <a:pPr indent="0" marL="0">
              <a:buNone/>
            </a:pPr>
            <a:r>
              <a:rPr lang="en-US" sz="1200" b="1" dirty="0">
                <a:solidFill>
                  <a:srgbClr val="3F3E42"/>
                </a:solidFill>
                <a:latin typeface="Arial" pitchFamily="34" charset="0"/>
                <a:ea typeface="Arial" pitchFamily="34" charset="-122"/>
                <a:cs typeface="Arial" pitchFamily="34" charset="-120"/>
              </a:rPr>
              <a:t>Up to 3x difference in heat transfer.</a:t>
            </a:r>
            <a:endParaRPr lang="en-US" sz="1200" dirty="0"/>
          </a:p>
        </p:txBody>
      </p:sp>
      <p:sp>
        <p:nvSpPr>
          <p:cNvPr id="12" name="Shape 8"/>
          <p:cNvSpPr/>
          <p:nvPr/>
        </p:nvSpPr>
        <p:spPr>
          <a:xfrm>
            <a:off x="292608" y="1737360"/>
            <a:ext cx="438912" cy="621792"/>
          </a:xfrm>
          <a:prstGeom prst="rect">
            <a:avLst/>
          </a:prstGeom>
          <a:solidFill>
            <a:srgbClr val="D2051E"/>
          </a:solidFill>
          <a:ln w="12700">
            <a:solidFill>
              <a:srgbClr val="333333"/>
            </a:solidFill>
            <a:prstDash val="solid"/>
          </a:ln>
        </p:spPr>
      </p:sp>
      <p:sp>
        <p:nvSpPr>
          <p:cNvPr id="13" name="Text 9"/>
          <p:cNvSpPr/>
          <p:nvPr/>
        </p:nvSpPr>
        <p:spPr>
          <a:xfrm>
            <a:off x="292608" y="1737360"/>
            <a:ext cx="438912" cy="621792"/>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4" name="Shape 10"/>
          <p:cNvSpPr/>
          <p:nvPr/>
        </p:nvSpPr>
        <p:spPr>
          <a:xfrm>
            <a:off x="731520" y="1737360"/>
            <a:ext cx="5989320" cy="621792"/>
          </a:xfrm>
          <a:prstGeom prst="rect">
            <a:avLst/>
          </a:prstGeom>
          <a:solidFill>
            <a:srgbClr val="FFFFFF"/>
          </a:solidFill>
          <a:ln w="12700">
            <a:solidFill>
              <a:srgbClr val="E4E4E4"/>
            </a:solidFill>
            <a:prstDash val="solid"/>
          </a:ln>
        </p:spPr>
      </p:sp>
      <p:pic>
        <p:nvPicPr>
          <p:cNvPr id="15" name="Image 2" descr="/workspace/deck/icons/columns.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8680" y="1901952"/>
            <a:ext cx="274320" cy="274320"/>
          </a:xfrm>
          <a:prstGeom prst="rect">
            <a:avLst/>
          </a:prstGeom>
        </p:spPr>
      </p:pic>
      <p:sp>
        <p:nvSpPr>
          <p:cNvPr id="16" name="Text 11"/>
          <p:cNvSpPr/>
          <p:nvPr/>
        </p:nvSpPr>
        <p:spPr>
          <a:xfrm>
            <a:off x="1234440" y="1773936"/>
            <a:ext cx="2103120" cy="256032"/>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Geometry</a:t>
            </a:r>
            <a:endParaRPr lang="en-US" sz="1300" dirty="0"/>
          </a:p>
        </p:txBody>
      </p:sp>
      <p:sp>
        <p:nvSpPr>
          <p:cNvPr id="17" name="Text 12"/>
          <p:cNvSpPr/>
          <p:nvPr/>
        </p:nvSpPr>
        <p:spPr>
          <a:xfrm>
            <a:off x="1234440" y="2029968"/>
            <a:ext cx="2194560" cy="27432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Shape, thickness, cross-section, and contact area.</a:t>
            </a:r>
            <a:endParaRPr lang="en-US" sz="1000" dirty="0"/>
          </a:p>
        </p:txBody>
      </p:sp>
      <p:sp>
        <p:nvSpPr>
          <p:cNvPr id="18" name="Text 13"/>
          <p:cNvSpPr/>
          <p:nvPr/>
        </p:nvSpPr>
        <p:spPr>
          <a:xfrm>
            <a:off x="3566160" y="1737360"/>
            <a:ext cx="3017520" cy="621792"/>
          </a:xfrm>
          <a:prstGeom prst="rect">
            <a:avLst/>
          </a:prstGeom>
          <a:noFill/>
          <a:ln/>
        </p:spPr>
        <p:txBody>
          <a:bodyPr wrap="square" lIns="0" tIns="0" rIns="0" bIns="0" rtlCol="0" anchor="ctr"/>
          <a:lstStyle/>
          <a:p>
            <a:pPr indent="0" marL="0">
              <a:buNone/>
            </a:pPr>
            <a:r>
              <a:rPr lang="en-US" sz="1200" b="1" dirty="0">
                <a:solidFill>
                  <a:srgbClr val="3F3E42"/>
                </a:solidFill>
                <a:latin typeface="Arial" pitchFamily="34" charset="0"/>
                <a:ea typeface="Arial" pitchFamily="34" charset="-122"/>
                <a:cs typeface="Arial" pitchFamily="34" charset="-120"/>
              </a:rPr>
              <a:t>Up to 40% variation in conductive path.</a:t>
            </a:r>
            <a:endParaRPr lang="en-US" sz="1200" dirty="0"/>
          </a:p>
        </p:txBody>
      </p:sp>
      <p:sp>
        <p:nvSpPr>
          <p:cNvPr id="19" name="Shape 14"/>
          <p:cNvSpPr/>
          <p:nvPr/>
        </p:nvSpPr>
        <p:spPr>
          <a:xfrm>
            <a:off x="292608" y="2450592"/>
            <a:ext cx="438912" cy="621792"/>
          </a:xfrm>
          <a:prstGeom prst="rect">
            <a:avLst/>
          </a:prstGeom>
          <a:solidFill>
            <a:srgbClr val="D2051E"/>
          </a:solidFill>
          <a:ln w="12700">
            <a:solidFill>
              <a:srgbClr val="333333"/>
            </a:solidFill>
            <a:prstDash val="solid"/>
          </a:ln>
        </p:spPr>
      </p:sp>
      <p:sp>
        <p:nvSpPr>
          <p:cNvPr id="20" name="Text 15"/>
          <p:cNvSpPr/>
          <p:nvPr/>
        </p:nvSpPr>
        <p:spPr>
          <a:xfrm>
            <a:off x="292608" y="2450592"/>
            <a:ext cx="438912" cy="621792"/>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3</a:t>
            </a:r>
            <a:endParaRPr lang="en-US" sz="1600" dirty="0"/>
          </a:p>
        </p:txBody>
      </p:sp>
      <p:sp>
        <p:nvSpPr>
          <p:cNvPr id="21" name="Shape 16"/>
          <p:cNvSpPr/>
          <p:nvPr/>
        </p:nvSpPr>
        <p:spPr>
          <a:xfrm>
            <a:off x="731520" y="2450592"/>
            <a:ext cx="5989320" cy="621792"/>
          </a:xfrm>
          <a:prstGeom prst="rect">
            <a:avLst/>
          </a:prstGeom>
          <a:solidFill>
            <a:srgbClr val="FFFFFF"/>
          </a:solidFill>
          <a:ln w="12700">
            <a:solidFill>
              <a:srgbClr val="E4E4E4"/>
            </a:solidFill>
            <a:prstDash val="solid"/>
          </a:ln>
        </p:spPr>
      </p:sp>
      <p:pic>
        <p:nvPicPr>
          <p:cNvPr id="22" name="Image 3" descr="/workspace/deck/icons/layout.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8680" y="2615184"/>
            <a:ext cx="274320" cy="274320"/>
          </a:xfrm>
          <a:prstGeom prst="rect">
            <a:avLst/>
          </a:prstGeom>
        </p:spPr>
      </p:pic>
      <p:sp>
        <p:nvSpPr>
          <p:cNvPr id="23" name="Text 17"/>
          <p:cNvSpPr/>
          <p:nvPr/>
        </p:nvSpPr>
        <p:spPr>
          <a:xfrm>
            <a:off x="1234440" y="2487168"/>
            <a:ext cx="2103120" cy="256032"/>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Spacing</a:t>
            </a:r>
            <a:endParaRPr lang="en-US" sz="1300" dirty="0"/>
          </a:p>
        </p:txBody>
      </p:sp>
      <p:sp>
        <p:nvSpPr>
          <p:cNvPr id="24" name="Text 18"/>
          <p:cNvSpPr/>
          <p:nvPr/>
        </p:nvSpPr>
        <p:spPr>
          <a:xfrm>
            <a:off x="1234440" y="2743200"/>
            <a:ext cx="2194560" cy="27432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Support density, spacing, and repetition frequency.</a:t>
            </a:r>
            <a:endParaRPr lang="en-US" sz="1000" dirty="0"/>
          </a:p>
        </p:txBody>
      </p:sp>
      <p:sp>
        <p:nvSpPr>
          <p:cNvPr id="25" name="Text 19"/>
          <p:cNvSpPr/>
          <p:nvPr/>
        </p:nvSpPr>
        <p:spPr>
          <a:xfrm>
            <a:off x="3566160" y="2450592"/>
            <a:ext cx="3017520" cy="621792"/>
          </a:xfrm>
          <a:prstGeom prst="rect">
            <a:avLst/>
          </a:prstGeom>
          <a:noFill/>
          <a:ln/>
        </p:spPr>
        <p:txBody>
          <a:bodyPr wrap="square" lIns="0" tIns="0" rIns="0" bIns="0" rtlCol="0" anchor="ctr"/>
          <a:lstStyle/>
          <a:p>
            <a:pPr indent="0" marL="0">
              <a:buNone/>
            </a:pPr>
            <a:r>
              <a:rPr lang="en-US" sz="1200" b="1" dirty="0">
                <a:solidFill>
                  <a:srgbClr val="3F3E42"/>
                </a:solidFill>
                <a:latin typeface="Arial" pitchFamily="34" charset="0"/>
                <a:ea typeface="Arial" pitchFamily="34" charset="-122"/>
                <a:cs typeface="Arial" pitchFamily="34" charset="-120"/>
              </a:rPr>
              <a:t>+25–60% heat-loss increase with frequent support repetition.</a:t>
            </a:r>
            <a:endParaRPr lang="en-US" sz="1200" dirty="0"/>
          </a:p>
        </p:txBody>
      </p:sp>
      <p:sp>
        <p:nvSpPr>
          <p:cNvPr id="26" name="Shape 20"/>
          <p:cNvSpPr/>
          <p:nvPr/>
        </p:nvSpPr>
        <p:spPr>
          <a:xfrm>
            <a:off x="292608" y="3163824"/>
            <a:ext cx="438912" cy="621792"/>
          </a:xfrm>
          <a:prstGeom prst="rect">
            <a:avLst/>
          </a:prstGeom>
          <a:solidFill>
            <a:srgbClr val="D2051E"/>
          </a:solidFill>
          <a:ln w="12700">
            <a:solidFill>
              <a:srgbClr val="333333"/>
            </a:solidFill>
            <a:prstDash val="solid"/>
          </a:ln>
        </p:spPr>
      </p:sp>
      <p:sp>
        <p:nvSpPr>
          <p:cNvPr id="27" name="Text 21"/>
          <p:cNvSpPr/>
          <p:nvPr/>
        </p:nvSpPr>
        <p:spPr>
          <a:xfrm>
            <a:off x="292608" y="3163824"/>
            <a:ext cx="438912" cy="621792"/>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28" name="Shape 22"/>
          <p:cNvSpPr/>
          <p:nvPr/>
        </p:nvSpPr>
        <p:spPr>
          <a:xfrm>
            <a:off x="731520" y="3163824"/>
            <a:ext cx="5989320" cy="621792"/>
          </a:xfrm>
          <a:prstGeom prst="rect">
            <a:avLst/>
          </a:prstGeom>
          <a:solidFill>
            <a:srgbClr val="FFFFFF"/>
          </a:solidFill>
          <a:ln w="12700">
            <a:solidFill>
              <a:srgbClr val="E4E4E4"/>
            </a:solidFill>
            <a:prstDash val="solid"/>
          </a:ln>
        </p:spPr>
      </p:sp>
      <p:pic>
        <p:nvPicPr>
          <p:cNvPr id="29" name="Image 4" descr="/workspace/deck/icons/infinity.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8680" y="3328416"/>
            <a:ext cx="274320" cy="274320"/>
          </a:xfrm>
          <a:prstGeom prst="rect">
            <a:avLst/>
          </a:prstGeom>
        </p:spPr>
      </p:pic>
      <p:sp>
        <p:nvSpPr>
          <p:cNvPr id="30" name="Text 23"/>
          <p:cNvSpPr/>
          <p:nvPr/>
        </p:nvSpPr>
        <p:spPr>
          <a:xfrm>
            <a:off x="1234440" y="3200400"/>
            <a:ext cx="2103120" cy="256032"/>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Continuity</a:t>
            </a:r>
            <a:endParaRPr lang="en-US" sz="1300" dirty="0"/>
          </a:p>
        </p:txBody>
      </p:sp>
      <p:sp>
        <p:nvSpPr>
          <p:cNvPr id="31" name="Text 24"/>
          <p:cNvSpPr/>
          <p:nvPr/>
        </p:nvSpPr>
        <p:spPr>
          <a:xfrm>
            <a:off x="1234440" y="3456432"/>
            <a:ext cx="2194560" cy="27432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Continuous lines vs. discrete point-based support conditions.</a:t>
            </a:r>
            <a:endParaRPr lang="en-US" sz="1000" dirty="0"/>
          </a:p>
        </p:txBody>
      </p:sp>
      <p:sp>
        <p:nvSpPr>
          <p:cNvPr id="32" name="Text 25"/>
          <p:cNvSpPr/>
          <p:nvPr/>
        </p:nvSpPr>
        <p:spPr>
          <a:xfrm>
            <a:off x="3566160" y="3163824"/>
            <a:ext cx="3017520" cy="621792"/>
          </a:xfrm>
          <a:prstGeom prst="rect">
            <a:avLst/>
          </a:prstGeom>
          <a:noFill/>
          <a:ln/>
        </p:spPr>
        <p:txBody>
          <a:bodyPr wrap="square" lIns="0" tIns="0" rIns="0" bIns="0" rtlCol="0" anchor="ctr"/>
          <a:lstStyle/>
          <a:p>
            <a:pPr indent="0" marL="0">
              <a:buNone/>
            </a:pPr>
            <a:r>
              <a:rPr lang="en-US" sz="1200" b="1" dirty="0">
                <a:solidFill>
                  <a:srgbClr val="3F3E42"/>
                </a:solidFill>
                <a:latin typeface="Arial" pitchFamily="34" charset="0"/>
                <a:ea typeface="Arial" pitchFamily="34" charset="-122"/>
                <a:cs typeface="Arial" pitchFamily="34" charset="-120"/>
              </a:rPr>
              <a:t>Continuous paths can drive 2–5x more loss than discrete supports.</a:t>
            </a:r>
            <a:endParaRPr lang="en-US" sz="1200" dirty="0"/>
          </a:p>
        </p:txBody>
      </p:sp>
      <p:sp>
        <p:nvSpPr>
          <p:cNvPr id="33" name="Shape 26"/>
          <p:cNvSpPr/>
          <p:nvPr/>
        </p:nvSpPr>
        <p:spPr>
          <a:xfrm>
            <a:off x="292608" y="3877056"/>
            <a:ext cx="438912" cy="621792"/>
          </a:xfrm>
          <a:prstGeom prst="rect">
            <a:avLst/>
          </a:prstGeom>
          <a:solidFill>
            <a:srgbClr val="D2051E"/>
          </a:solidFill>
          <a:ln w="12700">
            <a:solidFill>
              <a:srgbClr val="333333"/>
            </a:solidFill>
            <a:prstDash val="solid"/>
          </a:ln>
        </p:spPr>
      </p:sp>
      <p:sp>
        <p:nvSpPr>
          <p:cNvPr id="34" name="Text 27"/>
          <p:cNvSpPr/>
          <p:nvPr/>
        </p:nvSpPr>
        <p:spPr>
          <a:xfrm>
            <a:off x="292608" y="3877056"/>
            <a:ext cx="438912" cy="621792"/>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5</a:t>
            </a:r>
            <a:endParaRPr lang="en-US" sz="1600" dirty="0"/>
          </a:p>
        </p:txBody>
      </p:sp>
      <p:sp>
        <p:nvSpPr>
          <p:cNvPr id="35" name="Shape 28"/>
          <p:cNvSpPr/>
          <p:nvPr/>
        </p:nvSpPr>
        <p:spPr>
          <a:xfrm>
            <a:off x="731520" y="3877056"/>
            <a:ext cx="5989320" cy="621792"/>
          </a:xfrm>
          <a:prstGeom prst="rect">
            <a:avLst/>
          </a:prstGeom>
          <a:solidFill>
            <a:srgbClr val="FFFFFF"/>
          </a:solidFill>
          <a:ln w="12700">
            <a:solidFill>
              <a:srgbClr val="E4E4E4"/>
            </a:solidFill>
            <a:prstDash val="solid"/>
          </a:ln>
        </p:spPr>
      </p:sp>
      <p:pic>
        <p:nvPicPr>
          <p:cNvPr id="36" name="Image 5" descr="/workspace/deck/icons/zap.sv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68680" y="4041648"/>
            <a:ext cx="274320" cy="274320"/>
          </a:xfrm>
          <a:prstGeom prst="rect">
            <a:avLst/>
          </a:prstGeom>
        </p:spPr>
      </p:pic>
      <p:sp>
        <p:nvSpPr>
          <p:cNvPr id="37" name="Text 29"/>
          <p:cNvSpPr/>
          <p:nvPr/>
        </p:nvSpPr>
        <p:spPr>
          <a:xfrm>
            <a:off x="1234440" y="3913632"/>
            <a:ext cx="2103120" cy="256032"/>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Interruption Strategy</a:t>
            </a:r>
            <a:endParaRPr lang="en-US" sz="1300" dirty="0"/>
          </a:p>
        </p:txBody>
      </p:sp>
      <p:sp>
        <p:nvSpPr>
          <p:cNvPr id="38" name="Text 30"/>
          <p:cNvSpPr/>
          <p:nvPr/>
        </p:nvSpPr>
        <p:spPr>
          <a:xfrm>
            <a:off x="1234440" y="4169664"/>
            <a:ext cx="2194560" cy="27432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Thermal breaks, isolators, and strategies that reduce conductive continuity.</a:t>
            </a:r>
            <a:endParaRPr lang="en-US" sz="1000" dirty="0"/>
          </a:p>
        </p:txBody>
      </p:sp>
      <p:sp>
        <p:nvSpPr>
          <p:cNvPr id="39" name="Text 31"/>
          <p:cNvSpPr/>
          <p:nvPr/>
        </p:nvSpPr>
        <p:spPr>
          <a:xfrm>
            <a:off x="3566160" y="3877056"/>
            <a:ext cx="3017520" cy="621792"/>
          </a:xfrm>
          <a:prstGeom prst="rect">
            <a:avLst/>
          </a:prstGeom>
          <a:noFill/>
          <a:ln/>
        </p:spPr>
        <p:txBody>
          <a:bodyPr wrap="square" lIns="0" tIns="0" rIns="0" bIns="0" rtlCol="0" anchor="ctr"/>
          <a:lstStyle/>
          <a:p>
            <a:pPr indent="0" marL="0">
              <a:buNone/>
            </a:pPr>
            <a:r>
              <a:rPr lang="en-US" sz="1200" b="1" dirty="0">
                <a:solidFill>
                  <a:srgbClr val="3F3E42"/>
                </a:solidFill>
                <a:latin typeface="Arial" pitchFamily="34" charset="0"/>
                <a:ea typeface="Arial" pitchFamily="34" charset="-122"/>
                <a:cs typeface="Arial" pitchFamily="34" charset="-120"/>
              </a:rPr>
              <a:t>Up to 80% reduction in heat transfer with effective thermal interruption.</a:t>
            </a:r>
            <a:endParaRPr lang="en-US" sz="1200" dirty="0"/>
          </a:p>
        </p:txBody>
      </p:sp>
      <p:pic>
        <p:nvPicPr>
          <p:cNvPr id="40" name="Image 6" descr="/workspace/deck/assets/t-p37-wall.jpg">    </p:cNvPr>
          <p:cNvPicPr>
            <a:picLocks noChangeAspect="1"/>
          </p:cNvPicPr>
          <p:nvPr/>
        </p:nvPicPr>
        <p:blipFill>
          <a:blip r:embed="rId12"/>
          <a:stretch>
            <a:fillRect/>
          </a:stretch>
        </p:blipFill>
        <p:spPr>
          <a:xfrm>
            <a:off x="6858000" y="1024128"/>
            <a:ext cx="2148840" cy="4160520"/>
          </a:xfrm>
          <a:prstGeom prst="rect">
            <a:avLst/>
          </a:prstGeom>
        </p:spPr>
      </p:pic>
      <p:sp>
        <p:nvSpPr>
          <p:cNvPr id="41" name="Shape 32"/>
          <p:cNvSpPr/>
          <p:nvPr/>
        </p:nvSpPr>
        <p:spPr>
          <a:xfrm>
            <a:off x="9144000" y="1024128"/>
            <a:ext cx="2697480" cy="2331720"/>
          </a:xfrm>
          <a:prstGeom prst="roundRect">
            <a:avLst>
              <a:gd name="adj" fmla="val 3137"/>
            </a:avLst>
          </a:prstGeom>
          <a:solidFill>
            <a:srgbClr val="FFFFFF"/>
          </a:solidFill>
          <a:ln w="12700">
            <a:solidFill>
              <a:srgbClr val="E4E4E4"/>
            </a:solidFill>
            <a:prstDash val="solid"/>
          </a:ln>
        </p:spPr>
      </p:sp>
      <p:sp>
        <p:nvSpPr>
          <p:cNvPr id="42" name="Shape 33"/>
          <p:cNvSpPr/>
          <p:nvPr/>
        </p:nvSpPr>
        <p:spPr>
          <a:xfrm>
            <a:off x="9144000" y="1024128"/>
            <a:ext cx="2697480" cy="384048"/>
          </a:xfrm>
          <a:prstGeom prst="rect">
            <a:avLst/>
          </a:prstGeom>
          <a:solidFill>
            <a:srgbClr val="D2051E"/>
          </a:solidFill>
          <a:ln w="12700">
            <a:solidFill>
              <a:srgbClr val="333333"/>
            </a:solidFill>
            <a:prstDash val="solid"/>
          </a:ln>
        </p:spPr>
      </p:sp>
      <p:sp>
        <p:nvSpPr>
          <p:cNvPr id="43" name="Text 34"/>
          <p:cNvSpPr/>
          <p:nvPr/>
        </p:nvSpPr>
        <p:spPr>
          <a:xfrm>
            <a:off x="9235440" y="1024128"/>
            <a:ext cx="2514600" cy="384048"/>
          </a:xfrm>
          <a:prstGeom prst="rect">
            <a:avLst/>
          </a:prstGeom>
          <a:noFill/>
          <a:ln/>
        </p:spPr>
        <p:txBody>
          <a:bodyPr wrap="square" lIns="0" tIns="0" rIns="0" bIns="0" rtlCol="0" anchor="ctr"/>
          <a:lstStyle/>
          <a:p>
            <a:pPr indent="0" marL="0">
              <a:buNone/>
            </a:pPr>
            <a:r>
              <a:rPr lang="en-US" sz="1100" b="1" dirty="0">
                <a:solidFill>
                  <a:srgbClr val="FFFFFF"/>
                </a:solidFill>
                <a:latin typeface="Arial" pitchFamily="34" charset="0"/>
                <a:ea typeface="Arial" pitchFamily="34" charset="-122"/>
                <a:cs typeface="Arial" pitchFamily="34" charset="-120"/>
              </a:rPr>
              <a:t>What leadership should remember</a:t>
            </a:r>
            <a:endParaRPr lang="en-US" sz="1100" dirty="0"/>
          </a:p>
        </p:txBody>
      </p:sp>
      <p:sp>
        <p:nvSpPr>
          <p:cNvPr id="44" name="Text 35"/>
          <p:cNvSpPr/>
          <p:nvPr/>
        </p:nvSpPr>
        <p:spPr>
          <a:xfrm>
            <a:off x="9253728" y="1463040"/>
            <a:ext cx="2487168" cy="178308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Thermal performance is a system outcome, not a single-product property.</a:t>
            </a:r>
            <a:endParaRPr lang="en-US" sz="1100" dirty="0"/>
          </a:p>
          <a:p>
            <a:pPr indent="0" marL="0">
              <a:buNone/>
            </a:pP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Small support decisions can compound into major energy and comfort impacts.</a:t>
            </a:r>
            <a:endParaRPr lang="en-US" sz="1100" dirty="0"/>
          </a:p>
          <a:p>
            <a:pPr indent="0" marL="0">
              <a:buNone/>
            </a:pP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The best results come from optimizing the full pattern, not one isolated variable.</a:t>
            </a:r>
            <a:endParaRPr lang="en-US" sz="1100" dirty="0"/>
          </a:p>
        </p:txBody>
      </p:sp>
      <p:sp>
        <p:nvSpPr>
          <p:cNvPr id="45" name="Shape 36"/>
          <p:cNvSpPr/>
          <p:nvPr/>
        </p:nvSpPr>
        <p:spPr>
          <a:xfrm>
            <a:off x="9144000" y="3493008"/>
            <a:ext cx="2697480" cy="1691640"/>
          </a:xfrm>
          <a:prstGeom prst="roundRect">
            <a:avLst>
              <a:gd name="adj" fmla="val 4324"/>
            </a:avLst>
          </a:prstGeom>
          <a:solidFill>
            <a:srgbClr val="FFFFFF"/>
          </a:solidFill>
          <a:ln w="12700">
            <a:solidFill>
              <a:srgbClr val="E4E4E4"/>
            </a:solidFill>
            <a:prstDash val="solid"/>
          </a:ln>
        </p:spPr>
      </p:sp>
      <p:sp>
        <p:nvSpPr>
          <p:cNvPr id="46" name="Shape 37"/>
          <p:cNvSpPr/>
          <p:nvPr/>
        </p:nvSpPr>
        <p:spPr>
          <a:xfrm>
            <a:off x="9144000" y="3493008"/>
            <a:ext cx="2697480" cy="347472"/>
          </a:xfrm>
          <a:prstGeom prst="rect">
            <a:avLst/>
          </a:prstGeom>
          <a:solidFill>
            <a:srgbClr val="5A585C"/>
          </a:solidFill>
          <a:ln w="12700">
            <a:solidFill>
              <a:srgbClr val="333333"/>
            </a:solidFill>
            <a:prstDash val="solid"/>
          </a:ln>
        </p:spPr>
      </p:sp>
      <p:sp>
        <p:nvSpPr>
          <p:cNvPr id="47" name="Text 38"/>
          <p:cNvSpPr/>
          <p:nvPr/>
        </p:nvSpPr>
        <p:spPr>
          <a:xfrm>
            <a:off x="9235440" y="3493008"/>
            <a:ext cx="2514600" cy="347472"/>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Questions to ask</a:t>
            </a:r>
            <a:endParaRPr lang="en-US" sz="1200" dirty="0"/>
          </a:p>
        </p:txBody>
      </p:sp>
      <p:sp>
        <p:nvSpPr>
          <p:cNvPr id="48" name="Text 39"/>
          <p:cNvSpPr/>
          <p:nvPr/>
        </p:nvSpPr>
        <p:spPr>
          <a:xfrm>
            <a:off x="9253728" y="3913632"/>
            <a:ext cx="2487168" cy="114300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What materials are carrying heat?</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How much metal crosses the insulation layer?</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Is there a true thermal-break strategy?</a:t>
            </a:r>
            <a:endParaRPr lang="en-US" sz="1200" dirty="0"/>
          </a:p>
        </p:txBody>
      </p:sp>
      <p:sp>
        <p:nvSpPr>
          <p:cNvPr id="49" name="Shape 40"/>
          <p:cNvSpPr/>
          <p:nvPr/>
        </p:nvSpPr>
        <p:spPr>
          <a:xfrm>
            <a:off x="292608" y="5440680"/>
            <a:ext cx="11594592" cy="822960"/>
          </a:xfrm>
          <a:prstGeom prst="rect">
            <a:avLst/>
          </a:prstGeom>
          <a:solidFill>
            <a:srgbClr val="D2051E"/>
          </a:solidFill>
          <a:ln w="12700">
            <a:solidFill>
              <a:srgbClr val="333333"/>
            </a:solidFill>
            <a:prstDash val="solid"/>
          </a:ln>
        </p:spPr>
      </p:sp>
      <p:sp>
        <p:nvSpPr>
          <p:cNvPr id="50" name="Text 41"/>
          <p:cNvSpPr/>
          <p:nvPr/>
        </p:nvSpPr>
        <p:spPr>
          <a:xfrm>
            <a:off x="457200" y="5440680"/>
            <a:ext cx="11247120" cy="82296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Thermal performance is protected when material, geometry, spacing, continuity, and insulation interruption are designed as one coordinated system.</a:t>
            </a:r>
            <a:endParaRPr lang="en-US" sz="1400" dirty="0"/>
          </a:p>
        </p:txBody>
      </p:sp>
      <p:sp>
        <p:nvSpPr>
          <p:cNvPr id="51" name="Shape 42"/>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52" name="Text 43"/>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53" name="Text 44"/>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54" name="Text 45"/>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37</a:t>
            </a:r>
            <a:endParaRPr lang="en-US" sz="1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Thermal performance starts in the specifications</a:t>
            </a:r>
            <a:endParaRPr lang="en-US" sz="2600" dirty="0"/>
          </a:p>
        </p:txBody>
      </p:sp>
      <p:sp>
        <p:nvSpPr>
          <p:cNvPr id="3"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Specify the right targets. Define the details. Deliver the performance.</a:t>
            </a:r>
            <a:endParaRPr lang="en-US" sz="1400" dirty="0"/>
          </a:p>
        </p:txBody>
      </p:sp>
      <p:sp>
        <p:nvSpPr>
          <p:cNvPr id="4" name="Shape 2"/>
          <p:cNvSpPr/>
          <p:nvPr/>
        </p:nvSpPr>
        <p:spPr>
          <a:xfrm>
            <a:off x="292608" y="1024128"/>
            <a:ext cx="2788920" cy="1847088"/>
          </a:xfrm>
          <a:prstGeom prst="roundRect">
            <a:avLst>
              <a:gd name="adj" fmla="val 3960"/>
            </a:avLst>
          </a:prstGeom>
          <a:solidFill>
            <a:srgbClr val="FFFFFF"/>
          </a:solidFill>
          <a:ln w="12700">
            <a:solidFill>
              <a:srgbClr val="E4E4E4"/>
            </a:solidFill>
            <a:prstDash val="solid"/>
          </a:ln>
          <a:effectLst>
            <a:outerShdw sx="100000" sy="100000" kx="0" ky="0" algn="bl" rotWithShape="0" blurRad="2.9542939769223992e+181" dist="7.385734942305998e+180" dir="2.3387768445161e+212">
              <a:srgbClr val="000000">
                <a:alpha val="9.999999999999998e+218"/>
              </a:srgbClr>
            </a:outerShdw>
          </a:effectLst>
        </p:spPr>
      </p:sp>
      <p:sp>
        <p:nvSpPr>
          <p:cNvPr id="5" name="Shape 3"/>
          <p:cNvSpPr/>
          <p:nvPr/>
        </p:nvSpPr>
        <p:spPr>
          <a:xfrm>
            <a:off x="402336" y="1133856"/>
            <a:ext cx="329184" cy="329184"/>
          </a:xfrm>
          <a:prstGeom prst="ellipse">
            <a:avLst/>
          </a:prstGeom>
          <a:solidFill>
            <a:srgbClr val="F8E6E8"/>
          </a:solidFill>
          <a:ln w="12700">
            <a:solidFill>
              <a:srgbClr val="333333"/>
            </a:solidFill>
            <a:prstDash val="solid"/>
          </a:ln>
        </p:spPr>
      </p:sp>
      <p:pic>
        <p:nvPicPr>
          <p:cNvPr id="6" name="Image 0" descr="/workspace/deck/icons/target.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75488" y="1207008"/>
            <a:ext cx="182880" cy="182880"/>
          </a:xfrm>
          <a:prstGeom prst="rect">
            <a:avLst/>
          </a:prstGeom>
        </p:spPr>
      </p:pic>
      <p:sp>
        <p:nvSpPr>
          <p:cNvPr id="7" name="Text 4"/>
          <p:cNvSpPr/>
          <p:nvPr/>
        </p:nvSpPr>
        <p:spPr>
          <a:xfrm>
            <a:off x="795528" y="1133856"/>
            <a:ext cx="2148840" cy="365760"/>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1. Whole-wall thermal target</a:t>
            </a:r>
            <a:endParaRPr lang="en-US" sz="1200" dirty="0"/>
          </a:p>
        </p:txBody>
      </p:sp>
      <p:sp>
        <p:nvSpPr>
          <p:cNvPr id="8" name="Text 5"/>
          <p:cNvSpPr/>
          <p:nvPr/>
        </p:nvSpPr>
        <p:spPr>
          <a:xfrm>
            <a:off x="402336" y="1554480"/>
            <a:ext cx="2560320" cy="120700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Effective assembly U-value / R-value</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Thermal bridge allowance (Ψ / χ impact)</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Interior surface temperature / condensation criterion</a:t>
            </a:r>
            <a:endParaRPr lang="en-US" sz="1100" dirty="0"/>
          </a:p>
        </p:txBody>
      </p:sp>
      <p:sp>
        <p:nvSpPr>
          <p:cNvPr id="9" name="Shape 6"/>
          <p:cNvSpPr/>
          <p:nvPr/>
        </p:nvSpPr>
        <p:spPr>
          <a:xfrm>
            <a:off x="3218688" y="1024128"/>
            <a:ext cx="2788920" cy="1847088"/>
          </a:xfrm>
          <a:prstGeom prst="roundRect">
            <a:avLst>
              <a:gd name="adj" fmla="val 3960"/>
            </a:avLst>
          </a:prstGeom>
          <a:solidFill>
            <a:srgbClr val="FFFFFF"/>
          </a:solidFill>
          <a:ln w="12700">
            <a:solidFill>
              <a:srgbClr val="E4E4E4"/>
            </a:solidFill>
            <a:prstDash val="solid"/>
          </a:ln>
          <a:effectLst>
            <a:outerShdw sx="100000" sy="100000" kx="0" ky="0" algn="bl" rotWithShape="0" blurRad="3.751953350691447e+185" dist="9.379883376728618e+184" dir="1.40326610670966e+217">
              <a:srgbClr val="000000">
                <a:alpha val="9.999999999999998e+223"/>
              </a:srgbClr>
            </a:outerShdw>
          </a:effectLst>
        </p:spPr>
      </p:sp>
      <p:sp>
        <p:nvSpPr>
          <p:cNvPr id="10" name="Shape 7"/>
          <p:cNvSpPr/>
          <p:nvPr/>
        </p:nvSpPr>
        <p:spPr>
          <a:xfrm>
            <a:off x="3328416" y="1133856"/>
            <a:ext cx="329184" cy="329184"/>
          </a:xfrm>
          <a:prstGeom prst="ellipse">
            <a:avLst/>
          </a:prstGeom>
          <a:solidFill>
            <a:srgbClr val="F8E6E8"/>
          </a:solidFill>
          <a:ln w="12700">
            <a:solidFill>
              <a:srgbClr val="333333"/>
            </a:solidFill>
            <a:prstDash val="solid"/>
          </a:ln>
        </p:spPr>
      </p:sp>
      <p:pic>
        <p:nvPicPr>
          <p:cNvPr id="11" name="Image 1" descr="/workspace/deck/icons/layout.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1568" y="1207008"/>
            <a:ext cx="182880" cy="182880"/>
          </a:xfrm>
          <a:prstGeom prst="rect">
            <a:avLst/>
          </a:prstGeom>
        </p:spPr>
      </p:pic>
      <p:sp>
        <p:nvSpPr>
          <p:cNvPr id="12" name="Text 8"/>
          <p:cNvSpPr/>
          <p:nvPr/>
        </p:nvSpPr>
        <p:spPr>
          <a:xfrm>
            <a:off x="3721608" y="1133856"/>
            <a:ext cx="2148840" cy="365760"/>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2. Subframing + bracket criteria</a:t>
            </a:r>
            <a:endParaRPr lang="en-US" sz="1200" dirty="0"/>
          </a:p>
        </p:txBody>
      </p:sp>
      <p:sp>
        <p:nvSpPr>
          <p:cNvPr id="13" name="Text 9"/>
          <p:cNvSpPr/>
          <p:nvPr/>
        </p:nvSpPr>
        <p:spPr>
          <a:xfrm>
            <a:off x="3328416" y="1554480"/>
            <a:ext cx="2560320" cy="120700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Allowed bracket materials, geometry, conductivity limits</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Maximum bracket density / spacing assumptions</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Thermal isolator requirements at support interfaces</a:t>
            </a:r>
            <a:endParaRPr lang="en-US" sz="1100" dirty="0"/>
          </a:p>
        </p:txBody>
      </p:sp>
      <p:sp>
        <p:nvSpPr>
          <p:cNvPr id="14" name="Shape 10"/>
          <p:cNvSpPr/>
          <p:nvPr/>
        </p:nvSpPr>
        <p:spPr>
          <a:xfrm>
            <a:off x="6144768" y="1024128"/>
            <a:ext cx="2788920" cy="1847088"/>
          </a:xfrm>
          <a:prstGeom prst="roundRect">
            <a:avLst>
              <a:gd name="adj" fmla="val 3960"/>
            </a:avLst>
          </a:prstGeom>
          <a:solidFill>
            <a:srgbClr val="FFFFFF"/>
          </a:solidFill>
          <a:ln w="12700">
            <a:solidFill>
              <a:srgbClr val="E4E4E4"/>
            </a:solidFill>
            <a:prstDash val="solid"/>
          </a:ln>
          <a:effectLst>
            <a:outerShdw sx="100000" sy="100000" kx="0" ky="0" algn="bl" rotWithShape="0" blurRad="4.764980755378138e+189" dist="1.1912451888445345e+189" dir="8.41959664025796e+221">
              <a:srgbClr val="000000">
                <a:alpha val="9.999999999999997e+228"/>
              </a:srgbClr>
            </a:outerShdw>
          </a:effectLst>
        </p:spPr>
      </p:sp>
      <p:sp>
        <p:nvSpPr>
          <p:cNvPr id="15" name="Shape 11"/>
          <p:cNvSpPr/>
          <p:nvPr/>
        </p:nvSpPr>
        <p:spPr>
          <a:xfrm>
            <a:off x="6254496" y="1133856"/>
            <a:ext cx="329184" cy="329184"/>
          </a:xfrm>
          <a:prstGeom prst="ellipse">
            <a:avLst/>
          </a:prstGeom>
          <a:solidFill>
            <a:srgbClr val="F8E6E8"/>
          </a:solidFill>
          <a:ln w="12700">
            <a:solidFill>
              <a:srgbClr val="333333"/>
            </a:solidFill>
            <a:prstDash val="solid"/>
          </a:ln>
        </p:spPr>
      </p:sp>
      <p:pic>
        <p:nvPicPr>
          <p:cNvPr id="16" name="Image 2" descr="/workspace/deck/icons/layers.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27648" y="1207008"/>
            <a:ext cx="182880" cy="182880"/>
          </a:xfrm>
          <a:prstGeom prst="rect">
            <a:avLst/>
          </a:prstGeom>
        </p:spPr>
      </p:pic>
      <p:sp>
        <p:nvSpPr>
          <p:cNvPr id="17" name="Text 12"/>
          <p:cNvSpPr/>
          <p:nvPr/>
        </p:nvSpPr>
        <p:spPr>
          <a:xfrm>
            <a:off x="6647688" y="1133856"/>
            <a:ext cx="2148840" cy="365760"/>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3. Insulation coordination</a:t>
            </a:r>
            <a:endParaRPr lang="en-US" sz="1200" dirty="0"/>
          </a:p>
        </p:txBody>
      </p:sp>
      <p:sp>
        <p:nvSpPr>
          <p:cNvPr id="18" name="Text 13"/>
          <p:cNvSpPr/>
          <p:nvPr/>
        </p:nvSpPr>
        <p:spPr>
          <a:xfrm>
            <a:off x="6254496" y="1554480"/>
            <a:ext cx="2560320" cy="120700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Insulation type, thickness, lambda, density</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Continuity, compression, and gap control at penetrations</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Air-permeability / wind-washing protection around supports</a:t>
            </a:r>
            <a:endParaRPr lang="en-US" sz="1100" dirty="0"/>
          </a:p>
        </p:txBody>
      </p:sp>
      <p:sp>
        <p:nvSpPr>
          <p:cNvPr id="19" name="Shape 14"/>
          <p:cNvSpPr/>
          <p:nvPr/>
        </p:nvSpPr>
        <p:spPr>
          <a:xfrm>
            <a:off x="292608" y="2990088"/>
            <a:ext cx="2788920" cy="1847088"/>
          </a:xfrm>
          <a:prstGeom prst="roundRect">
            <a:avLst>
              <a:gd name="adj" fmla="val 3960"/>
            </a:avLst>
          </a:prstGeom>
          <a:solidFill>
            <a:srgbClr val="FFFFFF"/>
          </a:solidFill>
          <a:ln w="12700">
            <a:solidFill>
              <a:srgbClr val="E4E4E4"/>
            </a:solidFill>
            <a:prstDash val="solid"/>
          </a:ln>
          <a:effectLst>
            <a:outerShdw sx="100000" sy="100000" kx="0" ky="0" algn="bl" rotWithShape="0" blurRad="6.051525559330235e+193" dist="1.5128813898325588e+193" dir="5.051757984154776e+226">
              <a:srgbClr val="000000">
                <a:alpha val="9.999999999999997e+233"/>
              </a:srgbClr>
            </a:outerShdw>
          </a:effectLst>
        </p:spPr>
      </p:sp>
      <p:sp>
        <p:nvSpPr>
          <p:cNvPr id="20" name="Shape 15"/>
          <p:cNvSpPr/>
          <p:nvPr/>
        </p:nvSpPr>
        <p:spPr>
          <a:xfrm>
            <a:off x="402336" y="3099816"/>
            <a:ext cx="329184" cy="329184"/>
          </a:xfrm>
          <a:prstGeom prst="ellipse">
            <a:avLst/>
          </a:prstGeom>
          <a:solidFill>
            <a:srgbClr val="F8E6E8"/>
          </a:solidFill>
          <a:ln w="12700">
            <a:solidFill>
              <a:srgbClr val="333333"/>
            </a:solidFill>
            <a:prstDash val="solid"/>
          </a:ln>
        </p:spPr>
      </p:sp>
      <p:pic>
        <p:nvPicPr>
          <p:cNvPr id="21" name="Image 3" descr="/workspace/deck/icons/wind.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5488" y="3172968"/>
            <a:ext cx="182880" cy="182880"/>
          </a:xfrm>
          <a:prstGeom prst="rect">
            <a:avLst/>
          </a:prstGeom>
        </p:spPr>
      </p:pic>
      <p:sp>
        <p:nvSpPr>
          <p:cNvPr id="22" name="Text 16"/>
          <p:cNvSpPr/>
          <p:nvPr/>
        </p:nvSpPr>
        <p:spPr>
          <a:xfrm>
            <a:off x="795528" y="3099816"/>
            <a:ext cx="2148840" cy="365760"/>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4. Cavity + dynamic effects</a:t>
            </a:r>
            <a:endParaRPr lang="en-US" sz="1200" dirty="0"/>
          </a:p>
        </p:txBody>
      </p:sp>
      <p:sp>
        <p:nvSpPr>
          <p:cNvPr id="23" name="Text 17"/>
          <p:cNvSpPr/>
          <p:nvPr/>
        </p:nvSpPr>
        <p:spPr>
          <a:xfrm>
            <a:off x="402336" y="3520440"/>
            <a:ext cx="2560320" cy="120700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Ventilated cavity depth and configuration</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Vent sizing / compartmentalization strategy</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Control of convective looping and solar-driven airflow effects</a:t>
            </a:r>
            <a:endParaRPr lang="en-US" sz="1100" dirty="0"/>
          </a:p>
        </p:txBody>
      </p:sp>
      <p:sp>
        <p:nvSpPr>
          <p:cNvPr id="24" name="Shape 18"/>
          <p:cNvSpPr/>
          <p:nvPr/>
        </p:nvSpPr>
        <p:spPr>
          <a:xfrm>
            <a:off x="3218688" y="2990088"/>
            <a:ext cx="2788920" cy="1847088"/>
          </a:xfrm>
          <a:prstGeom prst="roundRect">
            <a:avLst>
              <a:gd name="adj" fmla="val 3960"/>
            </a:avLst>
          </a:prstGeom>
          <a:solidFill>
            <a:srgbClr val="FFFFFF"/>
          </a:solidFill>
          <a:ln w="12700">
            <a:solidFill>
              <a:srgbClr val="E4E4E4"/>
            </a:solidFill>
            <a:prstDash val="solid"/>
          </a:ln>
          <a:effectLst>
            <a:outerShdw sx="100000" sy="100000" kx="0" ky="0" algn="bl" rotWithShape="0" blurRad="7.685437460349399e+197" dist="1.9213593650873497e+197" dir="3.0310547904928656e+231">
              <a:srgbClr val="000000">
                <a:alpha val="9.999999999999996e+238"/>
              </a:srgbClr>
            </a:outerShdw>
          </a:effectLst>
        </p:spPr>
      </p:sp>
      <p:sp>
        <p:nvSpPr>
          <p:cNvPr id="25" name="Shape 19"/>
          <p:cNvSpPr/>
          <p:nvPr/>
        </p:nvSpPr>
        <p:spPr>
          <a:xfrm>
            <a:off x="3328416" y="3099816"/>
            <a:ext cx="329184" cy="329184"/>
          </a:xfrm>
          <a:prstGeom prst="ellipse">
            <a:avLst/>
          </a:prstGeom>
          <a:solidFill>
            <a:srgbClr val="F8E6E8"/>
          </a:solidFill>
          <a:ln w="12700">
            <a:solidFill>
              <a:srgbClr val="333333"/>
            </a:solidFill>
            <a:prstDash val="solid"/>
          </a:ln>
        </p:spPr>
      </p:sp>
      <p:pic>
        <p:nvPicPr>
          <p:cNvPr id="26" name="Image 4" descr="/workspace/deck/icons/link.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401568" y="3172968"/>
            <a:ext cx="182880" cy="182880"/>
          </a:xfrm>
          <a:prstGeom prst="rect">
            <a:avLst/>
          </a:prstGeom>
        </p:spPr>
      </p:pic>
      <p:sp>
        <p:nvSpPr>
          <p:cNvPr id="27" name="Text 20"/>
          <p:cNvSpPr/>
          <p:nvPr/>
        </p:nvSpPr>
        <p:spPr>
          <a:xfrm>
            <a:off x="3721608" y="3099816"/>
            <a:ext cx="2148840" cy="365760"/>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5. Junction continuity</a:t>
            </a:r>
            <a:endParaRPr lang="en-US" sz="1200" dirty="0"/>
          </a:p>
        </p:txBody>
      </p:sp>
      <p:sp>
        <p:nvSpPr>
          <p:cNvPr id="28" name="Text 21"/>
          <p:cNvSpPr/>
          <p:nvPr/>
        </p:nvSpPr>
        <p:spPr>
          <a:xfrm>
            <a:off x="3328416" y="3520440"/>
            <a:ext cx="2560320" cy="120700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Window, slab edge, parapet, corner, and base transitions</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Coordination between subframing, AWB, insulation, and adjacent systems</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No thermal short-circuiting at interfaces</a:t>
            </a:r>
            <a:endParaRPr lang="en-US" sz="1100" dirty="0"/>
          </a:p>
        </p:txBody>
      </p:sp>
      <p:sp>
        <p:nvSpPr>
          <p:cNvPr id="29" name="Shape 22"/>
          <p:cNvSpPr/>
          <p:nvPr/>
        </p:nvSpPr>
        <p:spPr>
          <a:xfrm>
            <a:off x="6144768" y="2990088"/>
            <a:ext cx="2788920" cy="1847088"/>
          </a:xfrm>
          <a:prstGeom prst="roundRect">
            <a:avLst>
              <a:gd name="adj" fmla="val 3960"/>
            </a:avLst>
          </a:prstGeom>
          <a:solidFill>
            <a:srgbClr val="FFFFFF"/>
          </a:solidFill>
          <a:ln w="12700">
            <a:solidFill>
              <a:srgbClr val="E4E4E4"/>
            </a:solidFill>
            <a:prstDash val="solid"/>
          </a:ln>
          <a:effectLst>
            <a:outerShdw sx="100000" sy="100000" kx="0" ky="0" algn="bl" rotWithShape="0" blurRad="9.760505574643736e+201" dist="2.440126393660934e+201" dir="1.8186328742957194e+236">
              <a:srgbClr val="000000">
                <a:alpha val="9.999999999999996e+243"/>
              </a:srgbClr>
            </a:outerShdw>
          </a:effectLst>
        </p:spPr>
      </p:sp>
      <p:sp>
        <p:nvSpPr>
          <p:cNvPr id="30" name="Shape 23"/>
          <p:cNvSpPr/>
          <p:nvPr/>
        </p:nvSpPr>
        <p:spPr>
          <a:xfrm>
            <a:off x="6254496" y="3099816"/>
            <a:ext cx="329184" cy="329184"/>
          </a:xfrm>
          <a:prstGeom prst="ellipse">
            <a:avLst/>
          </a:prstGeom>
          <a:solidFill>
            <a:srgbClr val="F8E6E8"/>
          </a:solidFill>
          <a:ln w="12700">
            <a:solidFill>
              <a:srgbClr val="333333"/>
            </a:solidFill>
            <a:prstDash val="solid"/>
          </a:ln>
        </p:spPr>
      </p:sp>
      <p:pic>
        <p:nvPicPr>
          <p:cNvPr id="31" name="Image 5" descr="/workspace/deck/icons/laptop.sv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27648" y="3172968"/>
            <a:ext cx="182880" cy="182880"/>
          </a:xfrm>
          <a:prstGeom prst="rect">
            <a:avLst/>
          </a:prstGeom>
        </p:spPr>
      </p:pic>
      <p:sp>
        <p:nvSpPr>
          <p:cNvPr id="32" name="Text 24"/>
          <p:cNvSpPr/>
          <p:nvPr/>
        </p:nvSpPr>
        <p:spPr>
          <a:xfrm>
            <a:off x="6647688" y="3099816"/>
            <a:ext cx="2148840" cy="365760"/>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6. Modeling, delegated design + verification</a:t>
            </a:r>
            <a:endParaRPr lang="en-US" sz="1200" dirty="0"/>
          </a:p>
        </p:txBody>
      </p:sp>
      <p:sp>
        <p:nvSpPr>
          <p:cNvPr id="33" name="Text 25"/>
          <p:cNvSpPr/>
          <p:nvPr/>
        </p:nvSpPr>
        <p:spPr>
          <a:xfrm>
            <a:off x="6254496" y="3520440"/>
            <a:ext cx="2560320" cy="1207008"/>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Project-specific 3D thermal modeling (ISO 10211 or equivalent)</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Re-model trigger for substitutions or spacing changes</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Defined roles, submittals, mock-up / field verification checkpoints</a:t>
            </a:r>
            <a:endParaRPr lang="en-US" sz="1100" dirty="0"/>
          </a:p>
        </p:txBody>
      </p:sp>
      <p:sp>
        <p:nvSpPr>
          <p:cNvPr id="34" name="Shape 26"/>
          <p:cNvSpPr/>
          <p:nvPr/>
        </p:nvSpPr>
        <p:spPr>
          <a:xfrm>
            <a:off x="9098280" y="1024128"/>
            <a:ext cx="2761488" cy="3931920"/>
          </a:xfrm>
          <a:prstGeom prst="roundRect">
            <a:avLst>
              <a:gd name="adj" fmla="val 2649"/>
            </a:avLst>
          </a:prstGeom>
          <a:solidFill>
            <a:srgbClr val="FFFFFF"/>
          </a:solidFill>
          <a:ln w="12700">
            <a:solidFill>
              <a:srgbClr val="E4E4E4"/>
            </a:solidFill>
            <a:prstDash val="solid"/>
          </a:ln>
        </p:spPr>
      </p:sp>
      <p:sp>
        <p:nvSpPr>
          <p:cNvPr id="35" name="Shape 27"/>
          <p:cNvSpPr/>
          <p:nvPr/>
        </p:nvSpPr>
        <p:spPr>
          <a:xfrm>
            <a:off x="9098280" y="1024128"/>
            <a:ext cx="2761488" cy="502920"/>
          </a:xfrm>
          <a:prstGeom prst="rect">
            <a:avLst/>
          </a:prstGeom>
          <a:solidFill>
            <a:srgbClr val="D2051E"/>
          </a:solidFill>
          <a:ln w="12700">
            <a:solidFill>
              <a:srgbClr val="333333"/>
            </a:solidFill>
            <a:prstDash val="solid"/>
          </a:ln>
        </p:spPr>
      </p:sp>
      <p:sp>
        <p:nvSpPr>
          <p:cNvPr id="36" name="Text 28"/>
          <p:cNvSpPr/>
          <p:nvPr/>
        </p:nvSpPr>
        <p:spPr>
          <a:xfrm>
            <a:off x="9189720" y="1024128"/>
            <a:ext cx="2578608" cy="50292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Most Common Thermal Spec Gaps</a:t>
            </a:r>
            <a:endParaRPr lang="en-US" sz="1300" dirty="0"/>
          </a:p>
        </p:txBody>
      </p:sp>
      <p:sp>
        <p:nvSpPr>
          <p:cNvPr id="37" name="Shape 29"/>
          <p:cNvSpPr/>
          <p:nvPr/>
        </p:nvSpPr>
        <p:spPr>
          <a:xfrm>
            <a:off x="9235440" y="1691640"/>
            <a:ext cx="256032" cy="256032"/>
          </a:xfrm>
          <a:prstGeom prst="ellipse">
            <a:avLst/>
          </a:prstGeom>
          <a:solidFill>
            <a:srgbClr val="D2051E"/>
          </a:solidFill>
          <a:ln w="12700">
            <a:solidFill>
              <a:srgbClr val="333333"/>
            </a:solidFill>
            <a:prstDash val="solid"/>
          </a:ln>
        </p:spPr>
      </p:sp>
      <p:sp>
        <p:nvSpPr>
          <p:cNvPr id="38" name="Text 30"/>
          <p:cNvSpPr/>
          <p:nvPr/>
        </p:nvSpPr>
        <p:spPr>
          <a:xfrm>
            <a:off x="9235440" y="1691640"/>
            <a:ext cx="256032" cy="256032"/>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a:t>
            </a:r>
            <a:endParaRPr lang="en-US" sz="1200" dirty="0"/>
          </a:p>
        </p:txBody>
      </p:sp>
      <p:sp>
        <p:nvSpPr>
          <p:cNvPr id="39" name="Text 31"/>
          <p:cNvSpPr/>
          <p:nvPr/>
        </p:nvSpPr>
        <p:spPr>
          <a:xfrm>
            <a:off x="9582912" y="1627632"/>
            <a:ext cx="2148840" cy="54864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Nominal insulation specified, effective assembly not enforced</a:t>
            </a:r>
            <a:endParaRPr lang="en-US" sz="1100" dirty="0"/>
          </a:p>
        </p:txBody>
      </p:sp>
      <p:sp>
        <p:nvSpPr>
          <p:cNvPr id="40" name="Shape 32"/>
          <p:cNvSpPr/>
          <p:nvPr/>
        </p:nvSpPr>
        <p:spPr>
          <a:xfrm>
            <a:off x="9235440" y="2313432"/>
            <a:ext cx="256032" cy="256032"/>
          </a:xfrm>
          <a:prstGeom prst="ellipse">
            <a:avLst/>
          </a:prstGeom>
          <a:solidFill>
            <a:srgbClr val="D2051E"/>
          </a:solidFill>
          <a:ln w="12700">
            <a:solidFill>
              <a:srgbClr val="333333"/>
            </a:solidFill>
            <a:prstDash val="solid"/>
          </a:ln>
        </p:spPr>
      </p:sp>
      <p:sp>
        <p:nvSpPr>
          <p:cNvPr id="41" name="Text 33"/>
          <p:cNvSpPr/>
          <p:nvPr/>
        </p:nvSpPr>
        <p:spPr>
          <a:xfrm>
            <a:off x="9235440" y="2313432"/>
            <a:ext cx="256032" cy="256032"/>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a:t>
            </a:r>
            <a:endParaRPr lang="en-US" sz="1200" dirty="0"/>
          </a:p>
        </p:txBody>
      </p:sp>
      <p:sp>
        <p:nvSpPr>
          <p:cNvPr id="42" name="Text 34"/>
          <p:cNvSpPr/>
          <p:nvPr/>
        </p:nvSpPr>
        <p:spPr>
          <a:xfrm>
            <a:off x="9582912" y="2249424"/>
            <a:ext cx="2148840" cy="54864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Structural bracket selection ignores thermal penalty</a:t>
            </a:r>
            <a:endParaRPr lang="en-US" sz="1100" dirty="0"/>
          </a:p>
        </p:txBody>
      </p:sp>
      <p:sp>
        <p:nvSpPr>
          <p:cNvPr id="43" name="Shape 35"/>
          <p:cNvSpPr/>
          <p:nvPr/>
        </p:nvSpPr>
        <p:spPr>
          <a:xfrm>
            <a:off x="9235440" y="2935224"/>
            <a:ext cx="256032" cy="256032"/>
          </a:xfrm>
          <a:prstGeom prst="ellipse">
            <a:avLst/>
          </a:prstGeom>
          <a:solidFill>
            <a:srgbClr val="D2051E"/>
          </a:solidFill>
          <a:ln w="12700">
            <a:solidFill>
              <a:srgbClr val="333333"/>
            </a:solidFill>
            <a:prstDash val="solid"/>
          </a:ln>
        </p:spPr>
      </p:sp>
      <p:sp>
        <p:nvSpPr>
          <p:cNvPr id="44" name="Text 36"/>
          <p:cNvSpPr/>
          <p:nvPr/>
        </p:nvSpPr>
        <p:spPr>
          <a:xfrm>
            <a:off x="9235440" y="2935224"/>
            <a:ext cx="256032" cy="256032"/>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a:t>
            </a:r>
            <a:endParaRPr lang="en-US" sz="1200" dirty="0"/>
          </a:p>
        </p:txBody>
      </p:sp>
      <p:sp>
        <p:nvSpPr>
          <p:cNvPr id="45" name="Text 37"/>
          <p:cNvSpPr/>
          <p:nvPr/>
        </p:nvSpPr>
        <p:spPr>
          <a:xfrm>
            <a:off x="9582912" y="2871216"/>
            <a:ext cx="2148840" cy="54864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“Continuous insulation” not defined at penetrations and junctions</a:t>
            </a:r>
            <a:endParaRPr lang="en-US" sz="1100" dirty="0"/>
          </a:p>
        </p:txBody>
      </p:sp>
      <p:sp>
        <p:nvSpPr>
          <p:cNvPr id="46" name="Shape 38"/>
          <p:cNvSpPr/>
          <p:nvPr/>
        </p:nvSpPr>
        <p:spPr>
          <a:xfrm>
            <a:off x="9235440" y="3557016"/>
            <a:ext cx="256032" cy="256032"/>
          </a:xfrm>
          <a:prstGeom prst="ellipse">
            <a:avLst/>
          </a:prstGeom>
          <a:solidFill>
            <a:srgbClr val="D2051E"/>
          </a:solidFill>
          <a:ln w="12700">
            <a:solidFill>
              <a:srgbClr val="333333"/>
            </a:solidFill>
            <a:prstDash val="solid"/>
          </a:ln>
        </p:spPr>
      </p:sp>
      <p:sp>
        <p:nvSpPr>
          <p:cNvPr id="47" name="Text 39"/>
          <p:cNvSpPr/>
          <p:nvPr/>
        </p:nvSpPr>
        <p:spPr>
          <a:xfrm>
            <a:off x="9235440" y="3557016"/>
            <a:ext cx="256032" cy="256032"/>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a:t>
            </a:r>
            <a:endParaRPr lang="en-US" sz="1200" dirty="0"/>
          </a:p>
        </p:txBody>
      </p:sp>
      <p:sp>
        <p:nvSpPr>
          <p:cNvPr id="48" name="Text 40"/>
          <p:cNvSpPr/>
          <p:nvPr/>
        </p:nvSpPr>
        <p:spPr>
          <a:xfrm>
            <a:off x="9582912" y="3493008"/>
            <a:ext cx="2148840" cy="54864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No project-specific thermal modeling</a:t>
            </a:r>
            <a:endParaRPr lang="en-US" sz="1100" dirty="0"/>
          </a:p>
        </p:txBody>
      </p:sp>
      <p:sp>
        <p:nvSpPr>
          <p:cNvPr id="49" name="Shape 41"/>
          <p:cNvSpPr/>
          <p:nvPr/>
        </p:nvSpPr>
        <p:spPr>
          <a:xfrm>
            <a:off x="9235440" y="4178808"/>
            <a:ext cx="256032" cy="256032"/>
          </a:xfrm>
          <a:prstGeom prst="ellipse">
            <a:avLst/>
          </a:prstGeom>
          <a:solidFill>
            <a:srgbClr val="D2051E"/>
          </a:solidFill>
          <a:ln w="12700">
            <a:solidFill>
              <a:srgbClr val="333333"/>
            </a:solidFill>
            <a:prstDash val="solid"/>
          </a:ln>
        </p:spPr>
      </p:sp>
      <p:sp>
        <p:nvSpPr>
          <p:cNvPr id="50" name="Text 42"/>
          <p:cNvSpPr/>
          <p:nvPr/>
        </p:nvSpPr>
        <p:spPr>
          <a:xfrm>
            <a:off x="9235440" y="4178808"/>
            <a:ext cx="256032" cy="256032"/>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a:t>
            </a:r>
            <a:endParaRPr lang="en-US" sz="1200" dirty="0"/>
          </a:p>
        </p:txBody>
      </p:sp>
      <p:sp>
        <p:nvSpPr>
          <p:cNvPr id="51" name="Text 43"/>
          <p:cNvSpPr/>
          <p:nvPr/>
        </p:nvSpPr>
        <p:spPr>
          <a:xfrm>
            <a:off x="9582912" y="4114800"/>
            <a:ext cx="2148840" cy="54864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No re-check after substitutions or value engineering</a:t>
            </a:r>
            <a:endParaRPr lang="en-US" sz="1100" dirty="0"/>
          </a:p>
        </p:txBody>
      </p:sp>
      <p:sp>
        <p:nvSpPr>
          <p:cNvPr id="52" name="Shape 44"/>
          <p:cNvSpPr/>
          <p:nvPr/>
        </p:nvSpPr>
        <p:spPr>
          <a:xfrm>
            <a:off x="292608" y="5440680"/>
            <a:ext cx="11594592" cy="822960"/>
          </a:xfrm>
          <a:prstGeom prst="rect">
            <a:avLst/>
          </a:prstGeom>
          <a:solidFill>
            <a:srgbClr val="D2051E"/>
          </a:solidFill>
          <a:ln w="12700">
            <a:solidFill>
              <a:srgbClr val="333333"/>
            </a:solidFill>
            <a:prstDash val="solid"/>
          </a:ln>
        </p:spPr>
      </p:sp>
      <p:sp>
        <p:nvSpPr>
          <p:cNvPr id="53" name="Text 45"/>
          <p:cNvSpPr/>
          <p:nvPr/>
        </p:nvSpPr>
        <p:spPr>
          <a:xfrm>
            <a:off x="457200" y="5440680"/>
            <a:ext cx="11247120" cy="822960"/>
          </a:xfrm>
          <a:prstGeom prst="rect">
            <a:avLst/>
          </a:prstGeom>
          <a:noFill/>
          <a:ln/>
        </p:spPr>
        <p:txBody>
          <a:bodyPr wrap="square" lIns="0" tIns="0" rIns="0" bIns="0" rtlCol="0" anchor="ctr"/>
          <a:lstStyle/>
          <a:p>
            <a:pPr indent="0" marL="0">
              <a:buNone/>
            </a:pPr>
            <a:r>
              <a:rPr lang="en-US" sz="1500" dirty="0">
                <a:solidFill>
                  <a:srgbClr val="FFFFFF"/>
                </a:solidFill>
                <a:latin typeface="Arial" pitchFamily="34" charset="0"/>
                <a:ea typeface="Arial" pitchFamily="34" charset="-122"/>
                <a:cs typeface="Arial" pitchFamily="34" charset="-120"/>
              </a:rPr>
              <a:t>If the specification is silent, thermal intent is optional. If it is clear and verifiable, performance becomes enforceable.</a:t>
            </a:r>
            <a:endParaRPr lang="en-US" sz="1500" dirty="0"/>
          </a:p>
        </p:txBody>
      </p:sp>
      <p:sp>
        <p:nvSpPr>
          <p:cNvPr id="54" name="Shape 46"/>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55" name="Text 47"/>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56" name="Text 48"/>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57" name="Text 49"/>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38</a:t>
            </a:r>
            <a:endParaRPr lang="en-US" sz="1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Agenda</a:t>
            </a:r>
            <a:endParaRPr lang="en-US" sz="2600" dirty="0"/>
          </a:p>
        </p:txBody>
      </p:sp>
      <p:pic>
        <p:nvPicPr>
          <p:cNvPr id="3"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4" name="Text 1"/>
          <p:cNvSpPr/>
          <p:nvPr/>
        </p:nvSpPr>
        <p:spPr>
          <a:xfrm>
            <a:off x="530352" y="969264"/>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1.0</a:t>
            </a:r>
            <a:endParaRPr lang="en-US" sz="1600" dirty="0"/>
          </a:p>
        </p:txBody>
      </p:sp>
      <p:sp>
        <p:nvSpPr>
          <p:cNvPr id="5" name="Text 2"/>
          <p:cNvSpPr/>
          <p:nvPr/>
        </p:nvSpPr>
        <p:spPr>
          <a:xfrm>
            <a:off x="1353312" y="969264"/>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Introduction &amp; Objectives</a:t>
            </a:r>
            <a:endParaRPr lang="en-US" sz="1600" dirty="0"/>
          </a:p>
        </p:txBody>
      </p:sp>
      <p:sp>
        <p:nvSpPr>
          <p:cNvPr id="6" name="Text 3"/>
          <p:cNvSpPr/>
          <p:nvPr/>
        </p:nvSpPr>
        <p:spPr>
          <a:xfrm>
            <a:off x="530352" y="1627632"/>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2.0</a:t>
            </a:r>
            <a:endParaRPr lang="en-US" sz="1600" dirty="0"/>
          </a:p>
        </p:txBody>
      </p:sp>
      <p:sp>
        <p:nvSpPr>
          <p:cNvPr id="7" name="Text 4"/>
          <p:cNvSpPr/>
          <p:nvPr/>
        </p:nvSpPr>
        <p:spPr>
          <a:xfrm>
            <a:off x="1353312" y="1627632"/>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The Real Impact of Thermal Bridging</a:t>
            </a:r>
            <a:endParaRPr lang="en-US" sz="1600" dirty="0"/>
          </a:p>
        </p:txBody>
      </p:sp>
      <p:sp>
        <p:nvSpPr>
          <p:cNvPr id="8" name="Text 5"/>
          <p:cNvSpPr/>
          <p:nvPr/>
        </p:nvSpPr>
        <p:spPr>
          <a:xfrm>
            <a:off x="530352" y="2286000"/>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3.0</a:t>
            </a:r>
            <a:endParaRPr lang="en-US" sz="1600" dirty="0"/>
          </a:p>
        </p:txBody>
      </p:sp>
      <p:sp>
        <p:nvSpPr>
          <p:cNvPr id="9" name="Text 6"/>
          <p:cNvSpPr/>
          <p:nvPr/>
        </p:nvSpPr>
        <p:spPr>
          <a:xfrm>
            <a:off x="1353312" y="2286000"/>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Calculation Workflow</a:t>
            </a:r>
            <a:endParaRPr lang="en-US" sz="1600" dirty="0"/>
          </a:p>
        </p:txBody>
      </p:sp>
      <p:sp>
        <p:nvSpPr>
          <p:cNvPr id="10" name="Text 7"/>
          <p:cNvSpPr/>
          <p:nvPr/>
        </p:nvSpPr>
        <p:spPr>
          <a:xfrm>
            <a:off x="530352" y="2944368"/>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4.0</a:t>
            </a:r>
            <a:endParaRPr lang="en-US" sz="1600" dirty="0"/>
          </a:p>
        </p:txBody>
      </p:sp>
      <p:sp>
        <p:nvSpPr>
          <p:cNvPr id="11" name="Text 8"/>
          <p:cNvSpPr/>
          <p:nvPr/>
        </p:nvSpPr>
        <p:spPr>
          <a:xfrm>
            <a:off x="1353312" y="2944368"/>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Design Levers &amp; Best Practices</a:t>
            </a:r>
            <a:endParaRPr lang="en-US" sz="1600" dirty="0"/>
          </a:p>
        </p:txBody>
      </p:sp>
      <p:sp>
        <p:nvSpPr>
          <p:cNvPr id="12" name="Shape 9"/>
          <p:cNvSpPr/>
          <p:nvPr/>
        </p:nvSpPr>
        <p:spPr>
          <a:xfrm>
            <a:off x="384048" y="3602736"/>
            <a:ext cx="7818120" cy="530352"/>
          </a:xfrm>
          <a:prstGeom prst="rect">
            <a:avLst/>
          </a:prstGeom>
          <a:solidFill>
            <a:srgbClr val="D2051E"/>
          </a:solidFill>
          <a:ln w="12700">
            <a:solidFill>
              <a:srgbClr val="333333"/>
            </a:solidFill>
            <a:prstDash val="solid"/>
          </a:ln>
        </p:spPr>
      </p:sp>
      <p:sp>
        <p:nvSpPr>
          <p:cNvPr id="13" name="Text 10"/>
          <p:cNvSpPr/>
          <p:nvPr/>
        </p:nvSpPr>
        <p:spPr>
          <a:xfrm>
            <a:off x="530352" y="3602736"/>
            <a:ext cx="777240" cy="530352"/>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5.0</a:t>
            </a:r>
            <a:endParaRPr lang="en-US" sz="1600" dirty="0"/>
          </a:p>
        </p:txBody>
      </p:sp>
      <p:sp>
        <p:nvSpPr>
          <p:cNvPr id="14" name="Text 11"/>
          <p:cNvSpPr/>
          <p:nvPr/>
        </p:nvSpPr>
        <p:spPr>
          <a:xfrm>
            <a:off x="1353312" y="3602736"/>
            <a:ext cx="6675120" cy="530352"/>
          </a:xfrm>
          <a:prstGeom prst="rect">
            <a:avLst/>
          </a:prstGeom>
          <a:noFill/>
          <a:ln/>
        </p:spPr>
        <p:txBody>
          <a:bodyPr wrap="square" lIns="0" tIns="0" rIns="0" bIns="0" rtlCol="0" anchor="ctr"/>
          <a:lstStyle/>
          <a:p>
            <a:pPr indent="0" marL="0">
              <a:buNone/>
            </a:pPr>
            <a:r>
              <a:rPr lang="en-US" sz="1600" dirty="0">
                <a:solidFill>
                  <a:srgbClr val="FFFFFF"/>
                </a:solidFill>
                <a:latin typeface="Arial" pitchFamily="34" charset="0"/>
                <a:ea typeface="Arial" pitchFamily="34" charset="-122"/>
                <a:cs typeface="Arial" pitchFamily="34" charset="-120"/>
              </a:rPr>
              <a:t>From Intent to Reality</a:t>
            </a:r>
            <a:endParaRPr lang="en-US" sz="1600" dirty="0"/>
          </a:p>
        </p:txBody>
      </p:sp>
      <p:sp>
        <p:nvSpPr>
          <p:cNvPr id="15" name="Text 12"/>
          <p:cNvSpPr/>
          <p:nvPr/>
        </p:nvSpPr>
        <p:spPr>
          <a:xfrm>
            <a:off x="530352" y="4261104"/>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6.0</a:t>
            </a:r>
            <a:endParaRPr lang="en-US" sz="1600" dirty="0"/>
          </a:p>
        </p:txBody>
      </p:sp>
      <p:sp>
        <p:nvSpPr>
          <p:cNvPr id="16" name="Text 13"/>
          <p:cNvSpPr/>
          <p:nvPr/>
        </p:nvSpPr>
        <p:spPr>
          <a:xfrm>
            <a:off x="1353312" y="4261104"/>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Key Takeaways &amp; Next Steps</a:t>
            </a:r>
            <a:endParaRPr lang="en-US" sz="1600" dirty="0"/>
          </a:p>
        </p:txBody>
      </p:sp>
      <p:sp>
        <p:nvSpPr>
          <p:cNvPr id="17" name="Shape 14"/>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18" name="Text 15"/>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19" name="Text 16"/>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20" name="Text 17"/>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39</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46304"/>
            <a:ext cx="11430000" cy="438912"/>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The Performance Knot: </a:t>
            </a:r>
            <a:pPr indent="0" marL="0">
              <a:buNone/>
            </a:pPr>
            <a:r>
              <a:rPr lang="en-US" sz="2600" b="1" dirty="0">
                <a:solidFill>
                  <a:srgbClr val="D2051E"/>
                </a:solidFill>
                <a:latin typeface="Arial" pitchFamily="34" charset="0"/>
                <a:ea typeface="Arial" pitchFamily="34" charset="-122"/>
                <a:cs typeface="Arial" pitchFamily="34" charset="-120"/>
              </a:rPr>
              <a:t>An Integrated Design Model</a:t>
            </a:r>
            <a:endParaRPr lang="en-US" sz="2600" dirty="0"/>
          </a:p>
        </p:txBody>
      </p:sp>
      <p:sp>
        <p:nvSpPr>
          <p:cNvPr id="3" name="Text 1"/>
          <p:cNvSpPr/>
          <p:nvPr/>
        </p:nvSpPr>
        <p:spPr>
          <a:xfrm>
            <a:off x="384048" y="603504"/>
            <a:ext cx="4937760" cy="105156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The Performance Knot turns structure, thermal performance, and constructability into one visual model, so teams can see how decisions interact, where risk appears, and where better solutions are created.</a:t>
            </a:r>
            <a:endParaRPr lang="en-US" sz="1300" dirty="0"/>
          </a:p>
        </p:txBody>
      </p:sp>
      <p:pic>
        <p:nvPicPr>
          <p:cNvPr id="4" name="Image 0" descr="/workspace/deck/assets/t-knot.jpg">    </p:cNvPr>
          <p:cNvPicPr>
            <a:picLocks noChangeAspect="1"/>
          </p:cNvPicPr>
          <p:nvPr/>
        </p:nvPicPr>
        <p:blipFill>
          <a:blip r:embed="rId1"/>
          <a:stretch>
            <a:fillRect/>
          </a:stretch>
        </p:blipFill>
        <p:spPr>
          <a:xfrm>
            <a:off x="1965960" y="1691640"/>
            <a:ext cx="4160520" cy="3794760"/>
          </a:xfrm>
          <a:prstGeom prst="rect">
            <a:avLst/>
          </a:prstGeom>
        </p:spPr>
      </p:pic>
      <p:sp>
        <p:nvSpPr>
          <p:cNvPr id="5" name="Shape 2"/>
          <p:cNvSpPr/>
          <p:nvPr/>
        </p:nvSpPr>
        <p:spPr>
          <a:xfrm>
            <a:off x="6720840" y="1051560"/>
            <a:ext cx="5029200" cy="1298448"/>
          </a:xfrm>
          <a:prstGeom prst="roundRect">
            <a:avLst>
              <a:gd name="adj" fmla="val 7042"/>
            </a:avLst>
          </a:prstGeom>
          <a:solidFill>
            <a:srgbClr val="FFFFFF"/>
          </a:solidFill>
          <a:ln w="12700">
            <a:solidFill>
              <a:srgbClr val="E4E4E4"/>
            </a:solidFill>
            <a:prstDash val="solid"/>
          </a:ln>
          <a:effectLst>
            <a:outerShdw sx="100000" sy="100000" kx="0" ky="0" algn="bl" rotWithShape="0" blurRad="3.3566983317512e+25" dist="8.391745829378e+24" dir="6.29856e+30">
              <a:srgbClr val="000000">
                <a:alpha val="1e+29"/>
              </a:srgbClr>
            </a:outerShdw>
          </a:effectLst>
        </p:spPr>
      </p:sp>
      <p:sp>
        <p:nvSpPr>
          <p:cNvPr id="6" name="Shape 3"/>
          <p:cNvSpPr/>
          <p:nvPr/>
        </p:nvSpPr>
        <p:spPr>
          <a:xfrm>
            <a:off x="6876288" y="1399032"/>
            <a:ext cx="566928" cy="566928"/>
          </a:xfrm>
          <a:prstGeom prst="ellipse">
            <a:avLst/>
          </a:prstGeom>
          <a:solidFill>
            <a:srgbClr val="FFFFFF"/>
          </a:solidFill>
          <a:ln w="12700">
            <a:solidFill>
              <a:srgbClr val="D2051E"/>
            </a:solidFill>
            <a:prstDash val="solid"/>
          </a:ln>
        </p:spPr>
      </p:sp>
      <p:pic>
        <p:nvPicPr>
          <p:cNvPr id="7" name="Image 1" descr="/workspace/deck/icons/gauge.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04304" y="1527048"/>
            <a:ext cx="310896" cy="310896"/>
          </a:xfrm>
          <a:prstGeom prst="rect">
            <a:avLst/>
          </a:prstGeom>
        </p:spPr>
      </p:pic>
      <p:sp>
        <p:nvSpPr>
          <p:cNvPr id="8" name="Text 4"/>
          <p:cNvSpPr/>
          <p:nvPr/>
        </p:nvSpPr>
        <p:spPr>
          <a:xfrm>
            <a:off x="7607808" y="1179576"/>
            <a:ext cx="3931920" cy="292608"/>
          </a:xfrm>
          <a:prstGeom prst="rect">
            <a:avLst/>
          </a:prstGeom>
          <a:noFill/>
          <a:ln/>
        </p:spPr>
        <p:txBody>
          <a:bodyPr wrap="square" lIns="0" tIns="0" rIns="0" bIns="0" rtlCol="0" anchor="t"/>
          <a:lstStyle/>
          <a:p>
            <a:pPr indent="0" marL="0">
              <a:buNone/>
            </a:pPr>
            <a:r>
              <a:rPr lang="en-US" sz="1300" b="1" dirty="0">
                <a:solidFill>
                  <a:srgbClr val="D2051E"/>
                </a:solidFill>
                <a:latin typeface="Arial" pitchFamily="34" charset="0"/>
                <a:ea typeface="Arial" pitchFamily="34" charset="-122"/>
                <a:cs typeface="Arial" pitchFamily="34" charset="-120"/>
              </a:rPr>
              <a:t>PERFORMANCE</a:t>
            </a:r>
            <a:endParaRPr lang="en-US" sz="1300" dirty="0"/>
          </a:p>
        </p:txBody>
      </p:sp>
      <p:sp>
        <p:nvSpPr>
          <p:cNvPr id="9" name="Text 5"/>
          <p:cNvSpPr/>
          <p:nvPr/>
        </p:nvSpPr>
        <p:spPr>
          <a:xfrm>
            <a:off x="7607808" y="1490472"/>
            <a:ext cx="3931920" cy="74980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Delivered effective R-value, comfort, code compliance, structural reliability, and predictable installation</a:t>
            </a:r>
            <a:endParaRPr lang="en-US" sz="1200" dirty="0"/>
          </a:p>
        </p:txBody>
      </p:sp>
      <p:sp>
        <p:nvSpPr>
          <p:cNvPr id="10" name="Shape 6"/>
          <p:cNvSpPr/>
          <p:nvPr/>
        </p:nvSpPr>
        <p:spPr>
          <a:xfrm>
            <a:off x="6720840" y="2468880"/>
            <a:ext cx="5029200" cy="1298448"/>
          </a:xfrm>
          <a:prstGeom prst="roundRect">
            <a:avLst>
              <a:gd name="adj" fmla="val 7042"/>
            </a:avLst>
          </a:prstGeom>
          <a:solidFill>
            <a:srgbClr val="FFFFFF"/>
          </a:solidFill>
          <a:ln w="12700">
            <a:solidFill>
              <a:srgbClr val="E4E4E4"/>
            </a:solidFill>
            <a:prstDash val="solid"/>
          </a:ln>
          <a:effectLst>
            <a:outerShdw sx="100000" sy="100000" kx="0" ky="0" algn="bl" rotWithShape="0" blurRad="4.2630068813240236e+29" dist="1.0657517203310059e+29" dir="3.779136e+35">
              <a:srgbClr val="000000">
                <a:alpha val="1e+34"/>
              </a:srgbClr>
            </a:outerShdw>
          </a:effectLst>
        </p:spPr>
      </p:sp>
      <p:sp>
        <p:nvSpPr>
          <p:cNvPr id="11" name="Shape 7"/>
          <p:cNvSpPr/>
          <p:nvPr/>
        </p:nvSpPr>
        <p:spPr>
          <a:xfrm>
            <a:off x="6876288" y="2816352"/>
            <a:ext cx="566928" cy="566928"/>
          </a:xfrm>
          <a:prstGeom prst="ellipse">
            <a:avLst/>
          </a:prstGeom>
          <a:solidFill>
            <a:srgbClr val="FFFFFF"/>
          </a:solidFill>
          <a:ln w="12700">
            <a:solidFill>
              <a:srgbClr val="D2051E"/>
            </a:solidFill>
            <a:prstDash val="solid"/>
          </a:ln>
        </p:spPr>
      </p:sp>
      <p:pic>
        <p:nvPicPr>
          <p:cNvPr id="12" name="Image 2" descr="/workspace/deck/icons/leaf.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04304" y="2944368"/>
            <a:ext cx="310896" cy="310896"/>
          </a:xfrm>
          <a:prstGeom prst="rect">
            <a:avLst/>
          </a:prstGeom>
        </p:spPr>
      </p:pic>
      <p:sp>
        <p:nvSpPr>
          <p:cNvPr id="13" name="Text 8"/>
          <p:cNvSpPr/>
          <p:nvPr/>
        </p:nvSpPr>
        <p:spPr>
          <a:xfrm>
            <a:off x="7607808" y="2596896"/>
            <a:ext cx="3931920" cy="292608"/>
          </a:xfrm>
          <a:prstGeom prst="rect">
            <a:avLst/>
          </a:prstGeom>
          <a:noFill/>
          <a:ln/>
        </p:spPr>
        <p:txBody>
          <a:bodyPr wrap="square" lIns="0" tIns="0" rIns="0" bIns="0" rtlCol="0" anchor="t"/>
          <a:lstStyle/>
          <a:p>
            <a:pPr indent="0" marL="0">
              <a:buNone/>
            </a:pPr>
            <a:r>
              <a:rPr lang="en-US" sz="1300" b="1" dirty="0">
                <a:solidFill>
                  <a:srgbClr val="D2051E"/>
                </a:solidFill>
                <a:latin typeface="Arial" pitchFamily="34" charset="0"/>
                <a:ea typeface="Arial" pitchFamily="34" charset="-122"/>
                <a:cs typeface="Arial" pitchFamily="34" charset="-120"/>
              </a:rPr>
              <a:t>SUSTAINABILITY</a:t>
            </a:r>
            <a:endParaRPr lang="en-US" sz="1300" dirty="0"/>
          </a:p>
        </p:txBody>
      </p:sp>
      <p:sp>
        <p:nvSpPr>
          <p:cNvPr id="14" name="Text 9"/>
          <p:cNvSpPr/>
          <p:nvPr/>
        </p:nvSpPr>
        <p:spPr>
          <a:xfrm>
            <a:off x="7607808" y="2907792"/>
            <a:ext cx="3931920" cy="74980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Lower operational energy, lower carbon impact over time, fewer substitutions, and more efficient use of materials</a:t>
            </a:r>
            <a:endParaRPr lang="en-US" sz="1200" dirty="0"/>
          </a:p>
        </p:txBody>
      </p:sp>
      <p:sp>
        <p:nvSpPr>
          <p:cNvPr id="15" name="Shape 10"/>
          <p:cNvSpPr/>
          <p:nvPr/>
        </p:nvSpPr>
        <p:spPr>
          <a:xfrm>
            <a:off x="6720840" y="3886200"/>
            <a:ext cx="5029200" cy="1298448"/>
          </a:xfrm>
          <a:prstGeom prst="roundRect">
            <a:avLst>
              <a:gd name="adj" fmla="val 7042"/>
            </a:avLst>
          </a:prstGeom>
          <a:solidFill>
            <a:srgbClr val="FFFFFF"/>
          </a:solidFill>
          <a:ln w="12700">
            <a:solidFill>
              <a:srgbClr val="E4E4E4"/>
            </a:solidFill>
            <a:prstDash val="solid"/>
          </a:ln>
          <a:effectLst>
            <a:outerShdw sx="100000" sy="100000" kx="0" ky="0" algn="bl" rotWithShape="0" blurRad="5.41401873928151e+33" dist="1.3535046848203775e+33" dir="2.2674816e+40">
              <a:srgbClr val="000000">
                <a:alpha val="1e+39"/>
              </a:srgbClr>
            </a:outerShdw>
          </a:effectLst>
        </p:spPr>
      </p:sp>
      <p:sp>
        <p:nvSpPr>
          <p:cNvPr id="16" name="Shape 11"/>
          <p:cNvSpPr/>
          <p:nvPr/>
        </p:nvSpPr>
        <p:spPr>
          <a:xfrm>
            <a:off x="6876288" y="4233672"/>
            <a:ext cx="566928" cy="566928"/>
          </a:xfrm>
          <a:prstGeom prst="ellipse">
            <a:avLst/>
          </a:prstGeom>
          <a:solidFill>
            <a:srgbClr val="FFFFFF"/>
          </a:solidFill>
          <a:ln w="12700">
            <a:solidFill>
              <a:srgbClr val="D2051E"/>
            </a:solidFill>
            <a:prstDash val="solid"/>
          </a:ln>
        </p:spPr>
      </p:sp>
      <p:pic>
        <p:nvPicPr>
          <p:cNvPr id="17" name="Image 3" descr="/workspace/deck/icons/droplet.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04304" y="4361688"/>
            <a:ext cx="310896" cy="310896"/>
          </a:xfrm>
          <a:prstGeom prst="rect">
            <a:avLst/>
          </a:prstGeom>
        </p:spPr>
      </p:pic>
      <p:sp>
        <p:nvSpPr>
          <p:cNvPr id="18" name="Text 12"/>
          <p:cNvSpPr/>
          <p:nvPr/>
        </p:nvSpPr>
        <p:spPr>
          <a:xfrm>
            <a:off x="7607808" y="4014216"/>
            <a:ext cx="3931920" cy="292608"/>
          </a:xfrm>
          <a:prstGeom prst="rect">
            <a:avLst/>
          </a:prstGeom>
          <a:noFill/>
          <a:ln/>
        </p:spPr>
        <p:txBody>
          <a:bodyPr wrap="square" lIns="0" tIns="0" rIns="0" bIns="0" rtlCol="0" anchor="t"/>
          <a:lstStyle/>
          <a:p>
            <a:pPr indent="0" marL="0">
              <a:buNone/>
            </a:pPr>
            <a:r>
              <a:rPr lang="en-US" sz="1300" b="1" dirty="0">
                <a:solidFill>
                  <a:srgbClr val="D2051E"/>
                </a:solidFill>
                <a:latin typeface="Arial" pitchFamily="34" charset="0"/>
                <a:ea typeface="Arial" pitchFamily="34" charset="-122"/>
                <a:cs typeface="Arial" pitchFamily="34" charset="-120"/>
              </a:rPr>
              <a:t>DURABILITY</a:t>
            </a:r>
            <a:endParaRPr lang="en-US" sz="1300" dirty="0"/>
          </a:p>
        </p:txBody>
      </p:sp>
      <p:sp>
        <p:nvSpPr>
          <p:cNvPr id="19" name="Text 13"/>
          <p:cNvSpPr/>
          <p:nvPr/>
        </p:nvSpPr>
        <p:spPr>
          <a:xfrm>
            <a:off x="7607808" y="4325112"/>
            <a:ext cx="3931920" cy="749808"/>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Reduced condensation risk, fewer moisture issues, better material compatibility, reliable load path and long-term façade performance.</a:t>
            </a:r>
            <a:endParaRPr lang="en-US" sz="1200" dirty="0"/>
          </a:p>
        </p:txBody>
      </p:sp>
      <p:sp>
        <p:nvSpPr>
          <p:cNvPr id="20" name="Shape 14"/>
          <p:cNvSpPr/>
          <p:nvPr/>
        </p:nvSpPr>
        <p:spPr>
          <a:xfrm>
            <a:off x="384048" y="5687568"/>
            <a:ext cx="109728" cy="640080"/>
          </a:xfrm>
          <a:prstGeom prst="rect">
            <a:avLst/>
          </a:prstGeom>
          <a:solidFill>
            <a:srgbClr val="D2051E"/>
          </a:solidFill>
          <a:ln w="12700">
            <a:solidFill>
              <a:srgbClr val="333333"/>
            </a:solidFill>
            <a:prstDash val="solid"/>
          </a:ln>
        </p:spPr>
      </p:sp>
      <p:sp>
        <p:nvSpPr>
          <p:cNvPr id="21" name="Shape 15"/>
          <p:cNvSpPr/>
          <p:nvPr/>
        </p:nvSpPr>
        <p:spPr>
          <a:xfrm>
            <a:off x="384048" y="6217920"/>
            <a:ext cx="640080" cy="109728"/>
          </a:xfrm>
          <a:prstGeom prst="rect">
            <a:avLst/>
          </a:prstGeom>
          <a:solidFill>
            <a:srgbClr val="D2051E"/>
          </a:solidFill>
          <a:ln w="12700">
            <a:solidFill>
              <a:srgbClr val="333333"/>
            </a:solidFill>
            <a:prstDash val="solid"/>
          </a:ln>
        </p:spPr>
      </p:sp>
      <p:sp>
        <p:nvSpPr>
          <p:cNvPr id="22" name="Shape 16"/>
          <p:cNvSpPr/>
          <p:nvPr/>
        </p:nvSpPr>
        <p:spPr>
          <a:xfrm>
            <a:off x="11686032" y="5687568"/>
            <a:ext cx="109728" cy="640080"/>
          </a:xfrm>
          <a:prstGeom prst="rect">
            <a:avLst/>
          </a:prstGeom>
          <a:solidFill>
            <a:srgbClr val="D2051E"/>
          </a:solidFill>
          <a:ln w="12700">
            <a:solidFill>
              <a:srgbClr val="333333"/>
            </a:solidFill>
            <a:prstDash val="solid"/>
          </a:ln>
        </p:spPr>
      </p:sp>
      <p:sp>
        <p:nvSpPr>
          <p:cNvPr id="23" name="Shape 17"/>
          <p:cNvSpPr/>
          <p:nvPr/>
        </p:nvSpPr>
        <p:spPr>
          <a:xfrm>
            <a:off x="11155680" y="6217920"/>
            <a:ext cx="640080" cy="109728"/>
          </a:xfrm>
          <a:prstGeom prst="rect">
            <a:avLst/>
          </a:prstGeom>
          <a:solidFill>
            <a:srgbClr val="D2051E"/>
          </a:solidFill>
          <a:ln w="12700">
            <a:solidFill>
              <a:srgbClr val="333333"/>
            </a:solidFill>
            <a:prstDash val="solid"/>
          </a:ln>
        </p:spPr>
      </p:sp>
      <p:sp>
        <p:nvSpPr>
          <p:cNvPr id="24" name="Text 18"/>
          <p:cNvSpPr/>
          <p:nvPr/>
        </p:nvSpPr>
        <p:spPr>
          <a:xfrm>
            <a:off x="1143000" y="5650992"/>
            <a:ext cx="9784080" cy="658368"/>
          </a:xfrm>
          <a:prstGeom prst="rect">
            <a:avLst/>
          </a:prstGeom>
          <a:noFill/>
          <a:ln/>
        </p:spPr>
        <p:txBody>
          <a:bodyPr wrap="square" lIns="0" tIns="0" rIns="0" bIns="0" rtlCol="0" anchor="t"/>
          <a:lstStyle/>
          <a:p>
            <a:pPr algn="ctr" indent="0" marL="0">
              <a:buNone/>
            </a:pPr>
            <a:r>
              <a:rPr lang="en-US" sz="1400" dirty="0">
                <a:solidFill>
                  <a:srgbClr val="3F3E42"/>
                </a:solidFill>
                <a:latin typeface="Arial" pitchFamily="34" charset="0"/>
                <a:ea typeface="Arial" pitchFamily="34" charset="-122"/>
                <a:cs typeface="Arial" pitchFamily="34" charset="-120"/>
              </a:rPr>
              <a:t>No one requirement should be optimized at the expense of another.
</a:t>
            </a:r>
            <a:pPr algn="ctr" indent="0" marL="0">
              <a:buNone/>
            </a:pPr>
            <a:r>
              <a:rPr lang="en-US" sz="1400" b="1" dirty="0">
                <a:solidFill>
                  <a:srgbClr val="D2051E"/>
                </a:solidFill>
                <a:latin typeface="Arial" pitchFamily="34" charset="0"/>
                <a:ea typeface="Arial" pitchFamily="34" charset="-122"/>
                <a:cs typeface="Arial" pitchFamily="34" charset="-120"/>
              </a:rPr>
              <a:t>The result is a façade that performs better, lasts longer, and creates more value over time.</a:t>
            </a:r>
            <a:endParaRPr lang="en-US" sz="1400" dirty="0"/>
          </a:p>
        </p:txBody>
      </p:sp>
      <p:sp>
        <p:nvSpPr>
          <p:cNvPr id="25" name="Shape 19"/>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26" name="Text 20"/>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27" name="Text 21"/>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28" name="Text 22"/>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4</a:t>
            </a:r>
            <a:endParaRPr lang="en-US" sz="1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What good looks like</a:t>
            </a:r>
            <a:endParaRPr lang="en-US" sz="2600" dirty="0"/>
          </a:p>
        </p:txBody>
      </p:sp>
      <p:sp>
        <p:nvSpPr>
          <p:cNvPr id="3"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Make the support path visible. Then the thermal logic becomes reviewable.</a:t>
            </a:r>
            <a:endParaRPr lang="en-US" sz="1400" dirty="0"/>
          </a:p>
        </p:txBody>
      </p:sp>
      <p:sp>
        <p:nvSpPr>
          <p:cNvPr id="4" name="Shape 2"/>
          <p:cNvSpPr/>
          <p:nvPr/>
        </p:nvSpPr>
        <p:spPr>
          <a:xfrm>
            <a:off x="292608" y="1024128"/>
            <a:ext cx="5760720" cy="4160520"/>
          </a:xfrm>
          <a:prstGeom prst="roundRect">
            <a:avLst>
              <a:gd name="adj" fmla="val 2198"/>
            </a:avLst>
          </a:prstGeom>
          <a:solidFill>
            <a:srgbClr val="FFFFFF"/>
          </a:solidFill>
          <a:ln w="12700">
            <a:solidFill>
              <a:srgbClr val="E4E4E4"/>
            </a:solidFill>
            <a:prstDash val="solid"/>
          </a:ln>
          <a:effectLst>
            <a:outerShdw sx="100000" sy="100000" kx="0" ky="0" algn="bl" rotWithShape="0" blurRad="1.2395842079797546e+206" dist="3.0989605199493864e+205" dir="1.0911797245774316e+241">
              <a:srgbClr val="000000">
                <a:alpha val="9.999999999999995e+248"/>
              </a:srgbClr>
            </a:outerShdw>
          </a:effectLst>
        </p:spPr>
      </p:sp>
      <p:sp>
        <p:nvSpPr>
          <p:cNvPr id="5" name="Text 3"/>
          <p:cNvSpPr/>
          <p:nvPr/>
        </p:nvSpPr>
        <p:spPr>
          <a:xfrm>
            <a:off x="457200" y="1115568"/>
            <a:ext cx="5394960" cy="201168"/>
          </a:xfrm>
          <a:prstGeom prst="rect">
            <a:avLst/>
          </a:prstGeom>
          <a:noFill/>
          <a:ln/>
        </p:spPr>
        <p:txBody>
          <a:bodyPr wrap="square" lIns="0" tIns="0" rIns="0" bIns="0" rtlCol="0" anchor="t"/>
          <a:lstStyle/>
          <a:p>
            <a:pPr indent="0" marL="0">
              <a:buNone/>
            </a:pPr>
            <a:r>
              <a:rPr lang="en-US" sz="1100" b="1" dirty="0">
                <a:solidFill>
                  <a:srgbClr val="6E6C70"/>
                </a:solidFill>
                <a:latin typeface="Arial" pitchFamily="34" charset="0"/>
                <a:ea typeface="Arial" pitchFamily="34" charset="-122"/>
                <a:cs typeface="Arial" pitchFamily="34" charset="-120"/>
              </a:rPr>
              <a:t>MOCK DETAIL REVIEW</a:t>
            </a:r>
            <a:endParaRPr lang="en-US" sz="1100" dirty="0"/>
          </a:p>
        </p:txBody>
      </p:sp>
      <p:sp>
        <p:nvSpPr>
          <p:cNvPr id="6" name="Text 4"/>
          <p:cNvSpPr/>
          <p:nvPr/>
        </p:nvSpPr>
        <p:spPr>
          <a:xfrm>
            <a:off x="457200" y="1316736"/>
            <a:ext cx="5394960" cy="292608"/>
          </a:xfrm>
          <a:prstGeom prst="rect">
            <a:avLst/>
          </a:prstGeom>
          <a:noFill/>
          <a:ln/>
        </p:spPr>
        <p:txBody>
          <a:bodyPr wrap="square" lIns="0" tIns="0" rIns="0" bIns="0" rtlCol="0" anchor="t"/>
          <a:lstStyle/>
          <a:p>
            <a:pPr indent="0" marL="0">
              <a:buNone/>
            </a:pPr>
            <a:r>
              <a:rPr lang="en-US" sz="1500" b="1" dirty="0">
                <a:solidFill>
                  <a:srgbClr val="3F3E42"/>
                </a:solidFill>
                <a:latin typeface="Arial" pitchFamily="34" charset="0"/>
                <a:ea typeface="Arial" pitchFamily="34" charset="-122"/>
                <a:cs typeface="Arial" pitchFamily="34" charset="-120"/>
              </a:rPr>
              <a:t>Drawing must make the support path visible</a:t>
            </a:r>
            <a:endParaRPr lang="en-US" sz="1500" dirty="0"/>
          </a:p>
        </p:txBody>
      </p:sp>
      <p:pic>
        <p:nvPicPr>
          <p:cNvPr id="7" name="Image 0" descr="/workspace/deck/icons/checkCircle.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57200" y="1737360"/>
            <a:ext cx="201168" cy="201168"/>
          </a:xfrm>
          <a:prstGeom prst="rect">
            <a:avLst/>
          </a:prstGeom>
        </p:spPr>
      </p:pic>
      <p:sp>
        <p:nvSpPr>
          <p:cNvPr id="8" name="Text 5"/>
          <p:cNvSpPr/>
          <p:nvPr/>
        </p:nvSpPr>
        <p:spPr>
          <a:xfrm>
            <a:off x="731520" y="1700784"/>
            <a:ext cx="210312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Clear-field wall defined</a:t>
            </a:r>
            <a:endParaRPr lang="en-US" sz="1200" dirty="0"/>
          </a:p>
        </p:txBody>
      </p:sp>
      <p:pic>
        <p:nvPicPr>
          <p:cNvPr id="9" name="Image 1" descr="/workspace/deck/icons/checkCircle.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00" y="2084832"/>
            <a:ext cx="201168" cy="201168"/>
          </a:xfrm>
          <a:prstGeom prst="rect">
            <a:avLst/>
          </a:prstGeom>
        </p:spPr>
      </p:pic>
      <p:sp>
        <p:nvSpPr>
          <p:cNvPr id="10" name="Text 6"/>
          <p:cNvSpPr/>
          <p:nvPr/>
        </p:nvSpPr>
        <p:spPr>
          <a:xfrm>
            <a:off x="731520" y="2048256"/>
            <a:ext cx="210312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Real support shown</a:t>
            </a:r>
            <a:endParaRPr lang="en-US" sz="1200" dirty="0"/>
          </a:p>
        </p:txBody>
      </p:sp>
      <p:pic>
        <p:nvPicPr>
          <p:cNvPr id="11" name="Image 2" descr="/workspace/deck/icons/checkCircle.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200" y="2432304"/>
            <a:ext cx="201168" cy="201168"/>
          </a:xfrm>
          <a:prstGeom prst="rect">
            <a:avLst/>
          </a:prstGeom>
        </p:spPr>
      </p:pic>
      <p:sp>
        <p:nvSpPr>
          <p:cNvPr id="12" name="Text 7"/>
          <p:cNvSpPr/>
          <p:nvPr/>
        </p:nvSpPr>
        <p:spPr>
          <a:xfrm>
            <a:off x="731520" y="2395728"/>
            <a:ext cx="2103120" cy="27432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Spacing disclosed</a:t>
            </a:r>
            <a:endParaRPr lang="en-US" sz="1200" dirty="0"/>
          </a:p>
        </p:txBody>
      </p:sp>
      <p:pic>
        <p:nvPicPr>
          <p:cNvPr id="13" name="Image 3" descr="/workspace/deck/assets/t-p40-detail.jpg">    </p:cNvPr>
          <p:cNvPicPr>
            <a:picLocks noChangeAspect="1"/>
          </p:cNvPicPr>
          <p:nvPr/>
        </p:nvPicPr>
        <p:blipFill>
          <a:blip r:embed="rId7"/>
          <a:stretch>
            <a:fillRect/>
          </a:stretch>
        </p:blipFill>
        <p:spPr>
          <a:xfrm>
            <a:off x="2880360" y="1691640"/>
            <a:ext cx="2971800" cy="2926080"/>
          </a:xfrm>
          <a:prstGeom prst="rect">
            <a:avLst/>
          </a:prstGeom>
        </p:spPr>
      </p:pic>
      <p:sp>
        <p:nvSpPr>
          <p:cNvPr id="14" name="Text 8"/>
          <p:cNvSpPr/>
          <p:nvPr/>
        </p:nvSpPr>
        <p:spPr>
          <a:xfrm>
            <a:off x="457200" y="4773168"/>
            <a:ext cx="5394960" cy="256032"/>
          </a:xfrm>
          <a:prstGeom prst="rect">
            <a:avLst/>
          </a:prstGeom>
          <a:noFill/>
          <a:ln/>
        </p:spPr>
        <p:txBody>
          <a:bodyPr wrap="square" lIns="0" tIns="0" rIns="0" bIns="0" rtlCol="0" anchor="t"/>
          <a:lstStyle/>
          <a:p>
            <a:pPr algn="ctr" indent="0" marL="0">
              <a:buNone/>
            </a:pPr>
            <a:r>
              <a:rPr lang="en-US" sz="1100" dirty="0">
                <a:solidFill>
                  <a:srgbClr val="5A585C"/>
                </a:solidFill>
                <a:latin typeface="Arial" pitchFamily="34" charset="0"/>
                <a:ea typeface="Arial" pitchFamily="34" charset="-122"/>
                <a:cs typeface="Arial" pitchFamily="34" charset="-120"/>
              </a:rPr>
              <a:t>Detail review: the bridge path must be legible, not implied.</a:t>
            </a:r>
            <a:endParaRPr lang="en-US" sz="1100" dirty="0"/>
          </a:p>
        </p:txBody>
      </p:sp>
      <p:sp>
        <p:nvSpPr>
          <p:cNvPr id="15" name="Shape 9"/>
          <p:cNvSpPr/>
          <p:nvPr/>
        </p:nvSpPr>
        <p:spPr>
          <a:xfrm>
            <a:off x="6217920" y="1024128"/>
            <a:ext cx="5669280" cy="4160520"/>
          </a:xfrm>
          <a:prstGeom prst="roundRect">
            <a:avLst>
              <a:gd name="adj" fmla="val 2198"/>
            </a:avLst>
          </a:prstGeom>
          <a:solidFill>
            <a:srgbClr val="FFFFFF"/>
          </a:solidFill>
          <a:ln w="12700">
            <a:solidFill>
              <a:srgbClr val="E4E4E4"/>
            </a:solidFill>
            <a:prstDash val="solid"/>
          </a:ln>
          <a:effectLst>
            <a:outerShdw sx="100000" sy="100000" kx="0" ky="0" algn="bl" rotWithShape="0" blurRad="1.5742719441342882e+210" dist="3.9356798603357206e+209" dir="6.54707834746459e+245">
              <a:srgbClr val="000000">
                <a:alpha val="9.999999999999995e+253"/>
              </a:srgbClr>
            </a:outerShdw>
          </a:effectLst>
        </p:spPr>
      </p:sp>
      <p:sp>
        <p:nvSpPr>
          <p:cNvPr id="16" name="Text 10"/>
          <p:cNvSpPr/>
          <p:nvPr/>
        </p:nvSpPr>
        <p:spPr>
          <a:xfrm>
            <a:off x="6400800" y="1115568"/>
            <a:ext cx="5303520" cy="201168"/>
          </a:xfrm>
          <a:prstGeom prst="rect">
            <a:avLst/>
          </a:prstGeom>
          <a:noFill/>
          <a:ln/>
        </p:spPr>
        <p:txBody>
          <a:bodyPr wrap="square" lIns="0" tIns="0" rIns="0" bIns="0" rtlCol="0" anchor="t"/>
          <a:lstStyle/>
          <a:p>
            <a:pPr indent="0" marL="0">
              <a:buNone/>
            </a:pPr>
            <a:r>
              <a:rPr lang="en-US" sz="1100" b="1" dirty="0">
                <a:solidFill>
                  <a:srgbClr val="6E6C70"/>
                </a:solidFill>
                <a:latin typeface="Arial" pitchFamily="34" charset="0"/>
                <a:ea typeface="Arial" pitchFamily="34" charset="-122"/>
                <a:cs typeface="Arial" pitchFamily="34" charset="-120"/>
              </a:rPr>
              <a:t>MOCK REPORT SUMMARY</a:t>
            </a:r>
            <a:endParaRPr lang="en-US" sz="1100" dirty="0"/>
          </a:p>
        </p:txBody>
      </p:sp>
      <p:sp>
        <p:nvSpPr>
          <p:cNvPr id="17" name="Text 11"/>
          <p:cNvSpPr/>
          <p:nvPr/>
        </p:nvSpPr>
        <p:spPr>
          <a:xfrm>
            <a:off x="6400800" y="1316736"/>
            <a:ext cx="5303520" cy="292608"/>
          </a:xfrm>
          <a:prstGeom prst="rect">
            <a:avLst/>
          </a:prstGeom>
          <a:noFill/>
          <a:ln/>
        </p:spPr>
        <p:txBody>
          <a:bodyPr wrap="square" lIns="0" tIns="0" rIns="0" bIns="0" rtlCol="0" anchor="t"/>
          <a:lstStyle/>
          <a:p>
            <a:pPr indent="0" marL="0">
              <a:buNone/>
            </a:pPr>
            <a:r>
              <a:rPr lang="en-US" sz="1500" b="1" dirty="0">
                <a:solidFill>
                  <a:srgbClr val="3F3E42"/>
                </a:solidFill>
                <a:latin typeface="Arial" pitchFamily="34" charset="0"/>
                <a:ea typeface="Arial" pitchFamily="34" charset="-122"/>
                <a:cs typeface="Arial" pitchFamily="34" charset="-120"/>
              </a:rPr>
              <a:t>Report must make the thermal basis reviewable</a:t>
            </a:r>
            <a:endParaRPr lang="en-US" sz="1500" dirty="0"/>
          </a:p>
        </p:txBody>
      </p:sp>
      <p:sp>
        <p:nvSpPr>
          <p:cNvPr id="18" name="Shape 12"/>
          <p:cNvSpPr/>
          <p:nvPr/>
        </p:nvSpPr>
        <p:spPr>
          <a:xfrm>
            <a:off x="7040880" y="1719072"/>
            <a:ext cx="4023360" cy="960120"/>
          </a:xfrm>
          <a:prstGeom prst="roundRect">
            <a:avLst>
              <a:gd name="adj" fmla="val 5714"/>
            </a:avLst>
          </a:prstGeom>
          <a:solidFill>
            <a:srgbClr val="FFFFFF"/>
          </a:solidFill>
          <a:ln w="12700">
            <a:solidFill>
              <a:srgbClr val="D2051E"/>
            </a:solidFill>
            <a:prstDash val="solid"/>
          </a:ln>
        </p:spPr>
      </p:sp>
      <p:sp>
        <p:nvSpPr>
          <p:cNvPr id="19" name="Text 13"/>
          <p:cNvSpPr/>
          <p:nvPr/>
        </p:nvSpPr>
        <p:spPr>
          <a:xfrm>
            <a:off x="7040880" y="1737360"/>
            <a:ext cx="4023360" cy="219456"/>
          </a:xfrm>
          <a:prstGeom prst="rect">
            <a:avLst/>
          </a:prstGeom>
          <a:noFill/>
          <a:ln/>
        </p:spPr>
        <p:txBody>
          <a:bodyPr wrap="square" lIns="0" tIns="0" rIns="0" bIns="0" rtlCol="0" anchor="t"/>
          <a:lstStyle/>
          <a:p>
            <a:pPr algn="ctr" indent="0" marL="0">
              <a:buNone/>
            </a:pPr>
            <a:r>
              <a:rPr lang="en-US" sz="1100" dirty="0">
                <a:solidFill>
                  <a:srgbClr val="5A585C"/>
                </a:solidFill>
                <a:latin typeface="Arial" pitchFamily="34" charset="0"/>
                <a:ea typeface="Arial" pitchFamily="34" charset="-122"/>
                <a:cs typeface="Arial" pitchFamily="34" charset="-120"/>
              </a:rPr>
              <a:t>Corrected assembly result</a:t>
            </a:r>
            <a:endParaRPr lang="en-US" sz="1100" dirty="0"/>
          </a:p>
        </p:txBody>
      </p:sp>
      <p:sp>
        <p:nvSpPr>
          <p:cNvPr id="20" name="Text 14"/>
          <p:cNvSpPr/>
          <p:nvPr/>
        </p:nvSpPr>
        <p:spPr>
          <a:xfrm>
            <a:off x="7040880" y="1993392"/>
            <a:ext cx="4023360" cy="502920"/>
          </a:xfrm>
          <a:prstGeom prst="rect">
            <a:avLst/>
          </a:prstGeom>
          <a:noFill/>
          <a:ln/>
        </p:spPr>
        <p:txBody>
          <a:bodyPr wrap="square" lIns="0" tIns="0" rIns="0" bIns="0" rtlCol="0" anchor="t"/>
          <a:lstStyle/>
          <a:p>
            <a:pPr algn="ctr" indent="0" marL="0">
              <a:buNone/>
            </a:pPr>
            <a:r>
              <a:rPr lang="en-US" sz="2000" b="1" dirty="0">
                <a:solidFill>
                  <a:srgbClr val="D2051E"/>
                </a:solidFill>
                <a:latin typeface="Arial" pitchFamily="34" charset="0"/>
                <a:ea typeface="Arial" pitchFamily="34" charset="-122"/>
                <a:cs typeface="Arial" pitchFamily="34" charset="-120"/>
              </a:rPr>
              <a:t>Reff = 15.2    </a:t>
            </a:r>
            <a:pPr algn="ctr" indent="0" marL="0">
              <a:buNone/>
            </a:pPr>
            <a:r>
              <a:rPr lang="en-US" sz="2000" b="1" dirty="0">
                <a:solidFill>
                  <a:srgbClr val="3F3E42"/>
                </a:solidFill>
                <a:latin typeface="Arial" pitchFamily="34" charset="0"/>
                <a:ea typeface="Arial" pitchFamily="34" charset="-122"/>
                <a:cs typeface="Arial" pitchFamily="34" charset="-120"/>
              </a:rPr>
              <a:t>Ueff = 0.066</a:t>
            </a:r>
            <a:endParaRPr lang="en-US" sz="2000" dirty="0"/>
          </a:p>
        </p:txBody>
      </p:sp>
      <p:sp>
        <p:nvSpPr>
          <p:cNvPr id="21" name="Text 15"/>
          <p:cNvSpPr/>
          <p:nvPr/>
        </p:nvSpPr>
        <p:spPr>
          <a:xfrm>
            <a:off x="6400800" y="2816352"/>
            <a:ext cx="1965960" cy="329184"/>
          </a:xfrm>
          <a:prstGeom prst="rect">
            <a:avLst/>
          </a:prstGeom>
          <a:noFill/>
          <a:ln/>
        </p:spPr>
        <p:txBody>
          <a:bodyPr wrap="square" lIns="0" tIns="0" rIns="0" bIns="0" rtlCol="0" anchor="ctr"/>
          <a:lstStyle/>
          <a:p>
            <a:pPr indent="0" marL="0">
              <a:buNone/>
            </a:pPr>
            <a:r>
              <a:rPr lang="en-US" sz="1100" b="1" dirty="0">
                <a:solidFill>
                  <a:srgbClr val="3F3E42"/>
                </a:solidFill>
                <a:latin typeface="Arial" pitchFamily="34" charset="0"/>
                <a:ea typeface="Arial" pitchFamily="34" charset="-122"/>
                <a:cs typeface="Arial" pitchFamily="34" charset="-120"/>
              </a:rPr>
              <a:t>Clear-field wall</a:t>
            </a:r>
            <a:endParaRPr lang="en-US" sz="1100" dirty="0"/>
          </a:p>
        </p:txBody>
      </p:sp>
      <p:sp>
        <p:nvSpPr>
          <p:cNvPr id="22" name="Text 16"/>
          <p:cNvSpPr/>
          <p:nvPr/>
        </p:nvSpPr>
        <p:spPr>
          <a:xfrm>
            <a:off x="8366760" y="2816352"/>
            <a:ext cx="3291840" cy="329184"/>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Base assembly defined before support correction</a:t>
            </a:r>
            <a:endParaRPr lang="en-US" sz="1100" dirty="0"/>
          </a:p>
        </p:txBody>
      </p:sp>
      <p:sp>
        <p:nvSpPr>
          <p:cNvPr id="23" name="Text 17"/>
          <p:cNvSpPr/>
          <p:nvPr/>
        </p:nvSpPr>
        <p:spPr>
          <a:xfrm>
            <a:off x="6400800" y="3163824"/>
            <a:ext cx="1965960" cy="329184"/>
          </a:xfrm>
          <a:prstGeom prst="rect">
            <a:avLst/>
          </a:prstGeom>
          <a:noFill/>
          <a:ln/>
        </p:spPr>
        <p:txBody>
          <a:bodyPr wrap="square" lIns="0" tIns="0" rIns="0" bIns="0" rtlCol="0" anchor="ctr"/>
          <a:lstStyle/>
          <a:p>
            <a:pPr indent="0" marL="0">
              <a:buNone/>
            </a:pPr>
            <a:r>
              <a:rPr lang="en-US" sz="1100" b="1" dirty="0">
                <a:solidFill>
                  <a:srgbClr val="3F3E42"/>
                </a:solidFill>
                <a:latin typeface="Arial" pitchFamily="34" charset="0"/>
                <a:ea typeface="Arial" pitchFamily="34" charset="-122"/>
                <a:cs typeface="Arial" pitchFamily="34" charset="-120"/>
              </a:rPr>
              <a:t>Support condition</a:t>
            </a:r>
            <a:endParaRPr lang="en-US" sz="1100" dirty="0"/>
          </a:p>
        </p:txBody>
      </p:sp>
      <p:sp>
        <p:nvSpPr>
          <p:cNvPr id="24" name="Text 18"/>
          <p:cNvSpPr/>
          <p:nvPr/>
        </p:nvSpPr>
        <p:spPr>
          <a:xfrm>
            <a:off x="8366760" y="3163824"/>
            <a:ext cx="3291840" cy="329184"/>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Bracket and rail condition modeled as shown</a:t>
            </a:r>
            <a:endParaRPr lang="en-US" sz="1100" dirty="0"/>
          </a:p>
        </p:txBody>
      </p:sp>
      <p:sp>
        <p:nvSpPr>
          <p:cNvPr id="25" name="Text 19"/>
          <p:cNvSpPr/>
          <p:nvPr/>
        </p:nvSpPr>
        <p:spPr>
          <a:xfrm>
            <a:off x="6400800" y="3511296"/>
            <a:ext cx="1965960" cy="329184"/>
          </a:xfrm>
          <a:prstGeom prst="rect">
            <a:avLst/>
          </a:prstGeom>
          <a:noFill/>
          <a:ln/>
        </p:spPr>
        <p:txBody>
          <a:bodyPr wrap="square" lIns="0" tIns="0" rIns="0" bIns="0" rtlCol="0" anchor="ctr"/>
          <a:lstStyle/>
          <a:p>
            <a:pPr indent="0" marL="0">
              <a:buNone/>
            </a:pPr>
            <a:r>
              <a:rPr lang="en-US" sz="1100" b="1" dirty="0">
                <a:solidFill>
                  <a:srgbClr val="3F3E42"/>
                </a:solidFill>
                <a:latin typeface="Arial" pitchFamily="34" charset="0"/>
                <a:ea typeface="Arial" pitchFamily="34" charset="-122"/>
                <a:cs typeface="Arial" pitchFamily="34" charset="-120"/>
              </a:rPr>
              <a:t>Spacing / density</a:t>
            </a:r>
            <a:endParaRPr lang="en-US" sz="1100" dirty="0"/>
          </a:p>
        </p:txBody>
      </p:sp>
      <p:sp>
        <p:nvSpPr>
          <p:cNvPr id="26" name="Text 20"/>
          <p:cNvSpPr/>
          <p:nvPr/>
        </p:nvSpPr>
        <p:spPr>
          <a:xfrm>
            <a:off x="8366760" y="3511296"/>
            <a:ext cx="3291840" cy="329184"/>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24 in. vertical, 48 in. horizontal</a:t>
            </a:r>
            <a:endParaRPr lang="en-US" sz="1100" dirty="0"/>
          </a:p>
        </p:txBody>
      </p:sp>
      <p:sp>
        <p:nvSpPr>
          <p:cNvPr id="27" name="Text 21"/>
          <p:cNvSpPr/>
          <p:nvPr/>
        </p:nvSpPr>
        <p:spPr>
          <a:xfrm>
            <a:off x="6400800" y="3858768"/>
            <a:ext cx="1965960" cy="329184"/>
          </a:xfrm>
          <a:prstGeom prst="rect">
            <a:avLst/>
          </a:prstGeom>
          <a:noFill/>
          <a:ln/>
        </p:spPr>
        <p:txBody>
          <a:bodyPr wrap="square" lIns="0" tIns="0" rIns="0" bIns="0" rtlCol="0" anchor="ctr"/>
          <a:lstStyle/>
          <a:p>
            <a:pPr indent="0" marL="0">
              <a:buNone/>
            </a:pPr>
            <a:r>
              <a:rPr lang="en-US" sz="1100" b="1" dirty="0">
                <a:solidFill>
                  <a:srgbClr val="3F3E42"/>
                </a:solidFill>
                <a:latin typeface="Arial" pitchFamily="34" charset="0"/>
                <a:ea typeface="Arial" pitchFamily="34" charset="-122"/>
                <a:cs typeface="Arial" pitchFamily="34" charset="-120"/>
              </a:rPr>
              <a:t>Thermal correction</a:t>
            </a:r>
            <a:endParaRPr lang="en-US" sz="1100" dirty="0"/>
          </a:p>
        </p:txBody>
      </p:sp>
      <p:sp>
        <p:nvSpPr>
          <p:cNvPr id="28" name="Text 22"/>
          <p:cNvSpPr/>
          <p:nvPr/>
        </p:nvSpPr>
        <p:spPr>
          <a:xfrm>
            <a:off x="8366760" y="3858768"/>
            <a:ext cx="3291840" cy="329184"/>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Linear and point penalties included</a:t>
            </a:r>
            <a:endParaRPr lang="en-US" sz="1100" dirty="0"/>
          </a:p>
        </p:txBody>
      </p:sp>
      <p:sp>
        <p:nvSpPr>
          <p:cNvPr id="29" name="Text 23"/>
          <p:cNvSpPr/>
          <p:nvPr/>
        </p:nvSpPr>
        <p:spPr>
          <a:xfrm>
            <a:off x="6400800" y="4206240"/>
            <a:ext cx="1965960" cy="329184"/>
          </a:xfrm>
          <a:prstGeom prst="rect">
            <a:avLst/>
          </a:prstGeom>
          <a:noFill/>
          <a:ln/>
        </p:spPr>
        <p:txBody>
          <a:bodyPr wrap="square" lIns="0" tIns="0" rIns="0" bIns="0" rtlCol="0" anchor="ctr"/>
          <a:lstStyle/>
          <a:p>
            <a:pPr indent="0" marL="0">
              <a:buNone/>
            </a:pPr>
            <a:r>
              <a:rPr lang="en-US" sz="1100" b="1" dirty="0">
                <a:solidFill>
                  <a:srgbClr val="3F3E42"/>
                </a:solidFill>
                <a:latin typeface="Arial" pitchFamily="34" charset="0"/>
                <a:ea typeface="Arial" pitchFamily="34" charset="-122"/>
                <a:cs typeface="Arial" pitchFamily="34" charset="-120"/>
              </a:rPr>
              <a:t>Local temperature check</a:t>
            </a:r>
            <a:endParaRPr lang="en-US" sz="1100" dirty="0"/>
          </a:p>
        </p:txBody>
      </p:sp>
      <p:sp>
        <p:nvSpPr>
          <p:cNvPr id="30" name="Text 24"/>
          <p:cNvSpPr/>
          <p:nvPr/>
        </p:nvSpPr>
        <p:spPr>
          <a:xfrm>
            <a:off x="8366760" y="4206240"/>
            <a:ext cx="3291840" cy="329184"/>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Condensation-sensitive locations reviewed</a:t>
            </a:r>
            <a:endParaRPr lang="en-US" sz="1100" dirty="0"/>
          </a:p>
        </p:txBody>
      </p:sp>
      <p:sp>
        <p:nvSpPr>
          <p:cNvPr id="31" name="Text 25"/>
          <p:cNvSpPr/>
          <p:nvPr/>
        </p:nvSpPr>
        <p:spPr>
          <a:xfrm>
            <a:off x="6400800" y="4553712"/>
            <a:ext cx="1965960" cy="329184"/>
          </a:xfrm>
          <a:prstGeom prst="rect">
            <a:avLst/>
          </a:prstGeom>
          <a:noFill/>
          <a:ln/>
        </p:spPr>
        <p:txBody>
          <a:bodyPr wrap="square" lIns="0" tIns="0" rIns="0" bIns="0" rtlCol="0" anchor="ctr"/>
          <a:lstStyle/>
          <a:p>
            <a:pPr indent="0" marL="0">
              <a:buNone/>
            </a:pPr>
            <a:r>
              <a:rPr lang="en-US" sz="1100" b="1" dirty="0">
                <a:solidFill>
                  <a:srgbClr val="3F3E42"/>
                </a:solidFill>
                <a:latin typeface="Arial" pitchFamily="34" charset="0"/>
                <a:ea typeface="Arial" pitchFamily="34" charset="-122"/>
                <a:cs typeface="Arial" pitchFamily="34" charset="-120"/>
              </a:rPr>
              <a:t>Assumptions</a:t>
            </a:r>
            <a:endParaRPr lang="en-US" sz="1100" dirty="0"/>
          </a:p>
        </p:txBody>
      </p:sp>
      <p:sp>
        <p:nvSpPr>
          <p:cNvPr id="32" name="Text 26"/>
          <p:cNvSpPr/>
          <p:nvPr/>
        </p:nvSpPr>
        <p:spPr>
          <a:xfrm>
            <a:off x="8366760" y="4553712"/>
            <a:ext cx="3291840" cy="329184"/>
          </a:xfrm>
          <a:prstGeom prst="rect">
            <a:avLst/>
          </a:prstGeom>
          <a:noFill/>
          <a:ln/>
        </p:spPr>
        <p:txBody>
          <a:bodyPr wrap="square" lIns="0" tIns="0" rIns="0" bIns="0" rtlCol="0" anchor="ctr"/>
          <a:lstStyle/>
          <a:p>
            <a:pPr indent="0" marL="0">
              <a:buNone/>
            </a:pPr>
            <a:r>
              <a:rPr lang="en-US" sz="1100" dirty="0">
                <a:solidFill>
                  <a:srgbClr val="5A585C"/>
                </a:solidFill>
                <a:latin typeface="Arial" pitchFamily="34" charset="0"/>
                <a:ea typeface="Arial" pitchFamily="34" charset="-122"/>
                <a:cs typeface="Arial" pitchFamily="34" charset="-120"/>
              </a:rPr>
              <a:t>Boundary conditions and material assumptions visible</a:t>
            </a:r>
            <a:endParaRPr lang="en-US" sz="1100" dirty="0"/>
          </a:p>
        </p:txBody>
      </p:sp>
      <p:sp>
        <p:nvSpPr>
          <p:cNvPr id="33" name="Shape 27"/>
          <p:cNvSpPr/>
          <p:nvPr/>
        </p:nvSpPr>
        <p:spPr>
          <a:xfrm>
            <a:off x="292608" y="5321808"/>
            <a:ext cx="11594592" cy="960120"/>
          </a:xfrm>
          <a:prstGeom prst="rect">
            <a:avLst/>
          </a:prstGeom>
          <a:solidFill>
            <a:srgbClr val="F4F4F4"/>
          </a:solidFill>
          <a:ln w="12700">
            <a:solidFill>
              <a:srgbClr val="333333"/>
            </a:solidFill>
            <a:prstDash val="solid"/>
          </a:ln>
        </p:spPr>
      </p:sp>
      <p:pic>
        <p:nvPicPr>
          <p:cNvPr id="34" name="Image 4" descr="/workspace/deck/icons/clipboardCheck.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7200" y="5577840"/>
            <a:ext cx="384048" cy="384048"/>
          </a:xfrm>
          <a:prstGeom prst="rect">
            <a:avLst/>
          </a:prstGeom>
        </p:spPr>
      </p:pic>
      <p:sp>
        <p:nvSpPr>
          <p:cNvPr id="35" name="Text 28"/>
          <p:cNvSpPr/>
          <p:nvPr/>
        </p:nvSpPr>
        <p:spPr>
          <a:xfrm>
            <a:off x="1005840" y="5376672"/>
            <a:ext cx="6583680" cy="822960"/>
          </a:xfrm>
          <a:prstGeom prst="rect">
            <a:avLst/>
          </a:prstGeom>
          <a:noFill/>
          <a:ln/>
        </p:spPr>
        <p:txBody>
          <a:bodyPr wrap="square" lIns="0" tIns="0" rIns="0" bIns="0" rtlCol="0" anchor="ctr"/>
          <a:lstStyle/>
          <a:p>
            <a:pPr indent="0" marL="0">
              <a:buNone/>
            </a:pPr>
            <a:r>
              <a:rPr lang="en-US" sz="1500" b="1" dirty="0">
                <a:solidFill>
                  <a:srgbClr val="3F3E42"/>
                </a:solidFill>
                <a:latin typeface="Arial" pitchFamily="34" charset="0"/>
                <a:ea typeface="Arial" pitchFamily="34" charset="-122"/>
                <a:cs typeface="Arial" pitchFamily="34" charset="-120"/>
              </a:rPr>
              <a:t>Thermal transparency turns drawings and reports into reviewable decisions.</a:t>
            </a:r>
            <a:endParaRPr lang="en-US" sz="1500" dirty="0"/>
          </a:p>
        </p:txBody>
      </p:sp>
      <p:sp>
        <p:nvSpPr>
          <p:cNvPr id="36" name="Text 29"/>
          <p:cNvSpPr/>
          <p:nvPr/>
        </p:nvSpPr>
        <p:spPr>
          <a:xfrm>
            <a:off x="7772400" y="5376672"/>
            <a:ext cx="3931920" cy="822960"/>
          </a:xfrm>
          <a:prstGeom prst="rect">
            <a:avLst/>
          </a:prstGeom>
          <a:noFill/>
          <a:ln/>
        </p:spPr>
        <p:txBody>
          <a:bodyPr wrap="square" lIns="0" tIns="0" rIns="0" bIns="0" rtlCol="0" anchor="ctr"/>
          <a:lstStyle/>
          <a:p>
            <a:pPr indent="0" marL="0">
              <a:buNone/>
            </a:pPr>
            <a:r>
              <a:rPr lang="en-US" sz="1200" dirty="0">
                <a:solidFill>
                  <a:srgbClr val="5A585C"/>
                </a:solidFill>
                <a:latin typeface="Arial" pitchFamily="34" charset="0"/>
                <a:ea typeface="Arial" pitchFamily="34" charset="-122"/>
                <a:cs typeface="Arial" pitchFamily="34" charset="-120"/>
              </a:rPr>
              <a:t>1. Is the support path visible?</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2. Is the corrected assembly value shown?</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3. Are risks and assumptions disclosed?</a:t>
            </a:r>
            <a:endParaRPr lang="en-US" sz="1200" dirty="0"/>
          </a:p>
        </p:txBody>
      </p:sp>
      <p:sp>
        <p:nvSpPr>
          <p:cNvPr id="37" name="Shape 30"/>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38" name="Text 31"/>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39" name="Text 32"/>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40" name="Text 33"/>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40</a:t>
            </a:r>
            <a:endParaRPr lang="en-US" sz="12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Thermal variables that get overlooked</a:t>
            </a:r>
            <a:endParaRPr lang="en-US" sz="2600" dirty="0"/>
          </a:p>
        </p:txBody>
      </p:sp>
      <p:sp>
        <p:nvSpPr>
          <p:cNvPr id="3" name="Shape 1"/>
          <p:cNvSpPr/>
          <p:nvPr/>
        </p:nvSpPr>
        <p:spPr>
          <a:xfrm>
            <a:off x="292608" y="987552"/>
            <a:ext cx="4709160" cy="4297680"/>
          </a:xfrm>
          <a:prstGeom prst="roundRect">
            <a:avLst>
              <a:gd name="adj" fmla="val 2128"/>
            </a:avLst>
          </a:prstGeom>
          <a:solidFill>
            <a:srgbClr val="FFFFFF"/>
          </a:solidFill>
          <a:ln w="12700">
            <a:solidFill>
              <a:srgbClr val="E4E4E4"/>
            </a:solidFill>
            <a:prstDash val="solid"/>
          </a:ln>
          <a:effectLst>
            <a:outerShdw sx="100000" sy="100000" kx="0" ky="0" algn="bl" rotWithShape="0" blurRad="1.9993253690505461e+214" dist="4.9983134226263654e+213" dir="3.928247008478754e+250">
              <a:srgbClr val="000000">
                <a:alpha val="9.999999999999996e+258"/>
              </a:srgbClr>
            </a:outerShdw>
          </a:effectLst>
        </p:spPr>
      </p:sp>
      <p:sp>
        <p:nvSpPr>
          <p:cNvPr id="4" name="Text 2"/>
          <p:cNvSpPr/>
          <p:nvPr/>
        </p:nvSpPr>
        <p:spPr>
          <a:xfrm>
            <a:off x="457200" y="1097280"/>
            <a:ext cx="4389120" cy="256032"/>
          </a:xfrm>
          <a:prstGeom prst="rect">
            <a:avLst/>
          </a:prstGeom>
          <a:noFill/>
          <a:ln/>
        </p:spPr>
        <p:txBody>
          <a:bodyPr wrap="square" lIns="0" tIns="0" rIns="0" bIns="0" rtlCol="0" anchor="t"/>
          <a:lstStyle/>
          <a:p>
            <a:pPr indent="0" marL="0">
              <a:buNone/>
            </a:pPr>
            <a:r>
              <a:rPr lang="en-US" sz="1300" b="1" dirty="0">
                <a:solidFill>
                  <a:srgbClr val="D2051E"/>
                </a:solidFill>
                <a:latin typeface="Arial" pitchFamily="34" charset="0"/>
                <a:ea typeface="Arial" pitchFamily="34" charset="-122"/>
                <a:cs typeface="Arial" pitchFamily="34" charset="-120"/>
              </a:rPr>
              <a:t>THERMAL REPORT SUMMARY</a:t>
            </a:r>
            <a:endParaRPr lang="en-US" sz="1300" dirty="0"/>
          </a:p>
        </p:txBody>
      </p:sp>
      <p:sp>
        <p:nvSpPr>
          <p:cNvPr id="5" name="Shape 3"/>
          <p:cNvSpPr/>
          <p:nvPr/>
        </p:nvSpPr>
        <p:spPr>
          <a:xfrm>
            <a:off x="457200" y="1709928"/>
            <a:ext cx="4389120" cy="0"/>
          </a:xfrm>
          <a:prstGeom prst="line">
            <a:avLst/>
          </a:prstGeom>
          <a:noFill/>
          <a:ln w="12700">
            <a:solidFill>
              <a:srgbClr val="E4E4E4"/>
            </a:solidFill>
            <a:prstDash val="solid"/>
          </a:ln>
        </p:spPr>
      </p:sp>
      <p:sp>
        <p:nvSpPr>
          <p:cNvPr id="6" name="Text 4"/>
          <p:cNvSpPr/>
          <p:nvPr/>
        </p:nvSpPr>
        <p:spPr>
          <a:xfrm>
            <a:off x="457200" y="1417320"/>
            <a:ext cx="2834640" cy="292608"/>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Nominal R-value:</a:t>
            </a:r>
            <a:endParaRPr lang="en-US" sz="1300" dirty="0"/>
          </a:p>
        </p:txBody>
      </p:sp>
      <p:sp>
        <p:nvSpPr>
          <p:cNvPr id="7" name="Text 5"/>
          <p:cNvSpPr/>
          <p:nvPr/>
        </p:nvSpPr>
        <p:spPr>
          <a:xfrm>
            <a:off x="3291840" y="1417320"/>
            <a:ext cx="1508760" cy="292608"/>
          </a:xfrm>
          <a:prstGeom prst="rect">
            <a:avLst/>
          </a:prstGeom>
          <a:noFill/>
          <a:ln/>
        </p:spPr>
        <p:txBody>
          <a:bodyPr wrap="square" lIns="0" tIns="0" rIns="0" bIns="0" rtlCol="0" anchor="t"/>
          <a:lstStyle/>
          <a:p>
            <a:pPr algn="r" indent="0" marL="0">
              <a:buNone/>
            </a:pPr>
            <a:r>
              <a:rPr lang="en-US" sz="1300" b="1" dirty="0">
                <a:solidFill>
                  <a:srgbClr val="3F3E42"/>
                </a:solidFill>
                <a:latin typeface="Arial" pitchFamily="34" charset="0"/>
                <a:ea typeface="Arial" pitchFamily="34" charset="-122"/>
                <a:cs typeface="Arial" pitchFamily="34" charset="-120"/>
              </a:rPr>
              <a:t>R-25</a:t>
            </a:r>
            <a:endParaRPr lang="en-US" sz="1300" dirty="0"/>
          </a:p>
        </p:txBody>
      </p:sp>
      <p:sp>
        <p:nvSpPr>
          <p:cNvPr id="8" name="Shape 6"/>
          <p:cNvSpPr/>
          <p:nvPr/>
        </p:nvSpPr>
        <p:spPr>
          <a:xfrm>
            <a:off x="457200" y="2057400"/>
            <a:ext cx="4389120" cy="0"/>
          </a:xfrm>
          <a:prstGeom prst="line">
            <a:avLst/>
          </a:prstGeom>
          <a:noFill/>
          <a:ln w="12700">
            <a:solidFill>
              <a:srgbClr val="E4E4E4"/>
            </a:solidFill>
            <a:prstDash val="solid"/>
          </a:ln>
        </p:spPr>
      </p:sp>
      <p:sp>
        <p:nvSpPr>
          <p:cNvPr id="9" name="Text 7"/>
          <p:cNvSpPr/>
          <p:nvPr/>
        </p:nvSpPr>
        <p:spPr>
          <a:xfrm>
            <a:off x="457200" y="1764792"/>
            <a:ext cx="2834640" cy="292608"/>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Clear-field U-factor (U0):</a:t>
            </a:r>
            <a:endParaRPr lang="en-US" sz="1300" dirty="0"/>
          </a:p>
        </p:txBody>
      </p:sp>
      <p:sp>
        <p:nvSpPr>
          <p:cNvPr id="10" name="Text 8"/>
          <p:cNvSpPr/>
          <p:nvPr/>
        </p:nvSpPr>
        <p:spPr>
          <a:xfrm>
            <a:off x="3291840" y="1764792"/>
            <a:ext cx="1508760" cy="292608"/>
          </a:xfrm>
          <a:prstGeom prst="rect">
            <a:avLst/>
          </a:prstGeom>
          <a:noFill/>
          <a:ln/>
        </p:spPr>
        <p:txBody>
          <a:bodyPr wrap="square" lIns="0" tIns="0" rIns="0" bIns="0" rtlCol="0" anchor="t"/>
          <a:lstStyle/>
          <a:p>
            <a:pPr algn="r" indent="0" marL="0">
              <a:buNone/>
            </a:pPr>
            <a:r>
              <a:rPr lang="en-US" sz="1300" b="1" dirty="0">
                <a:solidFill>
                  <a:srgbClr val="3F3E42"/>
                </a:solidFill>
                <a:latin typeface="Arial" pitchFamily="34" charset="0"/>
                <a:ea typeface="Arial" pitchFamily="34" charset="-122"/>
                <a:cs typeface="Arial" pitchFamily="34" charset="-120"/>
              </a:rPr>
              <a:t>0.24</a:t>
            </a:r>
            <a:endParaRPr lang="en-US" sz="1300" dirty="0"/>
          </a:p>
        </p:txBody>
      </p:sp>
      <p:sp>
        <p:nvSpPr>
          <p:cNvPr id="11" name="Shape 9"/>
          <p:cNvSpPr/>
          <p:nvPr/>
        </p:nvSpPr>
        <p:spPr>
          <a:xfrm>
            <a:off x="457200" y="2404872"/>
            <a:ext cx="4389120" cy="0"/>
          </a:xfrm>
          <a:prstGeom prst="line">
            <a:avLst/>
          </a:prstGeom>
          <a:noFill/>
          <a:ln w="12700">
            <a:solidFill>
              <a:srgbClr val="E4E4E4"/>
            </a:solidFill>
            <a:prstDash val="solid"/>
          </a:ln>
        </p:spPr>
      </p:sp>
      <p:sp>
        <p:nvSpPr>
          <p:cNvPr id="12" name="Text 10"/>
          <p:cNvSpPr/>
          <p:nvPr/>
        </p:nvSpPr>
        <p:spPr>
          <a:xfrm>
            <a:off x="457200" y="2112264"/>
            <a:ext cx="2834640" cy="292608"/>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Surface condensation:</a:t>
            </a:r>
            <a:endParaRPr lang="en-US" sz="1300" dirty="0"/>
          </a:p>
        </p:txBody>
      </p:sp>
      <p:sp>
        <p:nvSpPr>
          <p:cNvPr id="13" name="Text 11"/>
          <p:cNvSpPr/>
          <p:nvPr/>
        </p:nvSpPr>
        <p:spPr>
          <a:xfrm>
            <a:off x="3291840" y="2112264"/>
            <a:ext cx="1508760" cy="292608"/>
          </a:xfrm>
          <a:prstGeom prst="rect">
            <a:avLst/>
          </a:prstGeom>
          <a:noFill/>
          <a:ln/>
        </p:spPr>
        <p:txBody>
          <a:bodyPr wrap="square" lIns="0" tIns="0" rIns="0" bIns="0" rtlCol="0" anchor="t"/>
          <a:lstStyle/>
          <a:p>
            <a:pPr algn="r" indent="0" marL="0">
              <a:buNone/>
            </a:pPr>
            <a:r>
              <a:rPr lang="en-US" sz="1300" b="1" dirty="0">
                <a:solidFill>
                  <a:srgbClr val="3F3E42"/>
                </a:solidFill>
                <a:latin typeface="Arial" pitchFamily="34" charset="0"/>
                <a:ea typeface="Arial" pitchFamily="34" charset="-122"/>
                <a:cs typeface="Arial" pitchFamily="34" charset="-120"/>
              </a:rPr>
              <a:t>Pass</a:t>
            </a:r>
            <a:endParaRPr lang="en-US" sz="1300" dirty="0"/>
          </a:p>
        </p:txBody>
      </p:sp>
      <p:sp>
        <p:nvSpPr>
          <p:cNvPr id="14" name="Shape 12"/>
          <p:cNvSpPr/>
          <p:nvPr/>
        </p:nvSpPr>
        <p:spPr>
          <a:xfrm>
            <a:off x="457200" y="2752344"/>
            <a:ext cx="4389120" cy="0"/>
          </a:xfrm>
          <a:prstGeom prst="line">
            <a:avLst/>
          </a:prstGeom>
          <a:noFill/>
          <a:ln w="12700">
            <a:solidFill>
              <a:srgbClr val="E4E4E4"/>
            </a:solidFill>
            <a:prstDash val="solid"/>
          </a:ln>
        </p:spPr>
      </p:sp>
      <p:sp>
        <p:nvSpPr>
          <p:cNvPr id="15" name="Text 13"/>
          <p:cNvSpPr/>
          <p:nvPr/>
        </p:nvSpPr>
        <p:spPr>
          <a:xfrm>
            <a:off x="457200" y="2459736"/>
            <a:ext cx="2834640" cy="292608"/>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Model:</a:t>
            </a:r>
            <a:endParaRPr lang="en-US" sz="1300" dirty="0"/>
          </a:p>
        </p:txBody>
      </p:sp>
      <p:sp>
        <p:nvSpPr>
          <p:cNvPr id="16" name="Text 14"/>
          <p:cNvSpPr/>
          <p:nvPr/>
        </p:nvSpPr>
        <p:spPr>
          <a:xfrm>
            <a:off x="3291840" y="2459736"/>
            <a:ext cx="1508760" cy="292608"/>
          </a:xfrm>
          <a:prstGeom prst="rect">
            <a:avLst/>
          </a:prstGeom>
          <a:noFill/>
          <a:ln/>
        </p:spPr>
        <p:txBody>
          <a:bodyPr wrap="square" lIns="0" tIns="0" rIns="0" bIns="0" rtlCol="0" anchor="t"/>
          <a:lstStyle/>
          <a:p>
            <a:pPr algn="r" indent="0" marL="0">
              <a:buNone/>
            </a:pPr>
            <a:r>
              <a:rPr lang="en-US" sz="1300" b="1" dirty="0">
                <a:solidFill>
                  <a:srgbClr val="3F3E42"/>
                </a:solidFill>
                <a:latin typeface="Arial" pitchFamily="34" charset="0"/>
                <a:ea typeface="Arial" pitchFamily="34" charset="-122"/>
                <a:cs typeface="Arial" pitchFamily="34" charset="-120"/>
              </a:rPr>
              <a:t>XYZ Building Rev. A</a:t>
            </a:r>
            <a:endParaRPr lang="en-US" sz="1300" dirty="0"/>
          </a:p>
        </p:txBody>
      </p:sp>
      <p:sp>
        <p:nvSpPr>
          <p:cNvPr id="17" name="Text 15"/>
          <p:cNvSpPr/>
          <p:nvPr/>
        </p:nvSpPr>
        <p:spPr>
          <a:xfrm>
            <a:off x="457200" y="2880360"/>
            <a:ext cx="4389120" cy="219456"/>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WALL ASSEMBLY (TYP)</a:t>
            </a:r>
            <a:endParaRPr lang="en-US" sz="1200" dirty="0"/>
          </a:p>
        </p:txBody>
      </p:sp>
      <p:sp>
        <p:nvSpPr>
          <p:cNvPr id="18" name="Text 16"/>
          <p:cNvSpPr/>
          <p:nvPr/>
        </p:nvSpPr>
        <p:spPr>
          <a:xfrm>
            <a:off x="457200" y="3108960"/>
            <a:ext cx="4389120" cy="64008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1 Exterior cladding  ·  2 Continuous insulation  ·  3 Air / water barrier  ·  4 Backup wall  ·  5 Support bracket  ·  6 Interior finish</a:t>
            </a:r>
            <a:endParaRPr lang="en-US" sz="1100" dirty="0"/>
          </a:p>
        </p:txBody>
      </p:sp>
      <p:sp>
        <p:nvSpPr>
          <p:cNvPr id="19" name="Shape 17"/>
          <p:cNvSpPr/>
          <p:nvPr/>
        </p:nvSpPr>
        <p:spPr>
          <a:xfrm>
            <a:off x="457200" y="3840480"/>
            <a:ext cx="4389120" cy="1280160"/>
          </a:xfrm>
          <a:prstGeom prst="rect">
            <a:avLst/>
          </a:prstGeom>
          <a:solidFill>
            <a:srgbClr val="F4F4F4"/>
          </a:solidFill>
          <a:ln w="12700">
            <a:solidFill>
              <a:srgbClr val="333333"/>
            </a:solidFill>
            <a:prstDash val="solid"/>
          </a:ln>
        </p:spPr>
      </p:sp>
      <p:sp>
        <p:nvSpPr>
          <p:cNvPr id="20" name="Text 18"/>
          <p:cNvSpPr/>
          <p:nvPr/>
        </p:nvSpPr>
        <p:spPr>
          <a:xfrm>
            <a:off x="594360" y="3913632"/>
            <a:ext cx="4114800" cy="219456"/>
          </a:xfrm>
          <a:prstGeom prst="rect">
            <a:avLst/>
          </a:prstGeom>
          <a:noFill/>
          <a:ln/>
        </p:spPr>
        <p:txBody>
          <a:bodyPr wrap="square" lIns="0" tIns="0" rIns="0" bIns="0" rtlCol="0" anchor="t"/>
          <a:lstStyle/>
          <a:p>
            <a:pPr indent="0" marL="0">
              <a:buNone/>
            </a:pPr>
            <a:r>
              <a:rPr lang="en-US" sz="1100" b="1" dirty="0">
                <a:solidFill>
                  <a:srgbClr val="3F3E42"/>
                </a:solidFill>
                <a:latin typeface="Arial" pitchFamily="34" charset="0"/>
                <a:ea typeface="Arial" pitchFamily="34" charset="-122"/>
                <a:cs typeface="Arial" pitchFamily="34" charset="-120"/>
              </a:rPr>
              <a:t>THERMAL PERFORMANCE SUMMARY</a:t>
            </a:r>
            <a:endParaRPr lang="en-US" sz="1100" dirty="0"/>
          </a:p>
        </p:txBody>
      </p:sp>
      <p:sp>
        <p:nvSpPr>
          <p:cNvPr id="21" name="Shape 19"/>
          <p:cNvSpPr/>
          <p:nvPr/>
        </p:nvSpPr>
        <p:spPr>
          <a:xfrm>
            <a:off x="640080" y="4297680"/>
            <a:ext cx="502920" cy="658368"/>
          </a:xfrm>
          <a:prstGeom prst="rect">
            <a:avLst/>
          </a:prstGeom>
          <a:solidFill>
            <a:srgbClr val="8A8A8A"/>
          </a:solidFill>
          <a:ln w="12700">
            <a:solidFill>
              <a:srgbClr val="333333"/>
            </a:solidFill>
            <a:prstDash val="solid"/>
          </a:ln>
        </p:spPr>
      </p:sp>
      <p:sp>
        <p:nvSpPr>
          <p:cNvPr id="22" name="Shape 20"/>
          <p:cNvSpPr/>
          <p:nvPr/>
        </p:nvSpPr>
        <p:spPr>
          <a:xfrm>
            <a:off x="1280160" y="4626864"/>
            <a:ext cx="502920" cy="329184"/>
          </a:xfrm>
          <a:prstGeom prst="rect">
            <a:avLst/>
          </a:prstGeom>
          <a:solidFill>
            <a:srgbClr val="D2051E"/>
          </a:solidFill>
          <a:ln w="12700">
            <a:solidFill>
              <a:srgbClr val="333333"/>
            </a:solidFill>
            <a:prstDash val="solid"/>
          </a:ln>
        </p:spPr>
      </p:sp>
      <p:sp>
        <p:nvSpPr>
          <p:cNvPr id="23" name="Text 21"/>
          <p:cNvSpPr/>
          <p:nvPr/>
        </p:nvSpPr>
        <p:spPr>
          <a:xfrm>
            <a:off x="1965960" y="4224528"/>
            <a:ext cx="2651760" cy="77724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Baseline U-factor: 0.48</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Proposed U-factor: 0.24</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Improvement: 50%</a:t>
            </a:r>
            <a:endParaRPr lang="en-US" sz="1200" dirty="0"/>
          </a:p>
        </p:txBody>
      </p:sp>
      <p:sp>
        <p:nvSpPr>
          <p:cNvPr id="24" name="Shape 22"/>
          <p:cNvSpPr/>
          <p:nvPr/>
        </p:nvSpPr>
        <p:spPr>
          <a:xfrm>
            <a:off x="5166360" y="987552"/>
            <a:ext cx="457200" cy="457200"/>
          </a:xfrm>
          <a:prstGeom prst="ellipse">
            <a:avLst/>
          </a:prstGeom>
          <a:solidFill>
            <a:srgbClr val="D2051E"/>
          </a:solidFill>
          <a:ln w="12700">
            <a:solidFill>
              <a:srgbClr val="333333"/>
            </a:solidFill>
            <a:prstDash val="solid"/>
          </a:ln>
        </p:spPr>
      </p:sp>
      <p:pic>
        <p:nvPicPr>
          <p:cNvPr id="25" name="Image 0" descr="/workspace/deck/icons/fileText-white.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66944" y="1088136"/>
            <a:ext cx="256032" cy="256032"/>
          </a:xfrm>
          <a:prstGeom prst="rect">
            <a:avLst/>
          </a:prstGeom>
        </p:spPr>
      </p:pic>
      <p:sp>
        <p:nvSpPr>
          <p:cNvPr id="26" name="Shape 23"/>
          <p:cNvSpPr/>
          <p:nvPr/>
        </p:nvSpPr>
        <p:spPr>
          <a:xfrm>
            <a:off x="5742432" y="987552"/>
            <a:ext cx="3246120" cy="457200"/>
          </a:xfrm>
          <a:prstGeom prst="rect">
            <a:avLst/>
          </a:prstGeom>
          <a:solidFill>
            <a:srgbClr val="D2051E"/>
          </a:solidFill>
          <a:ln w="12700">
            <a:solidFill>
              <a:srgbClr val="333333"/>
            </a:solidFill>
            <a:prstDash val="solid"/>
          </a:ln>
        </p:spPr>
      </p:sp>
      <p:sp>
        <p:nvSpPr>
          <p:cNvPr id="27" name="Text 24"/>
          <p:cNvSpPr/>
          <p:nvPr/>
        </p:nvSpPr>
        <p:spPr>
          <a:xfrm>
            <a:off x="5852160" y="987552"/>
            <a:ext cx="3017520" cy="45720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1. Nominal-only value</a:t>
            </a:r>
            <a:endParaRPr lang="en-US" sz="1300" dirty="0"/>
          </a:p>
        </p:txBody>
      </p:sp>
      <p:sp>
        <p:nvSpPr>
          <p:cNvPr id="28" name="Shape 25"/>
          <p:cNvSpPr/>
          <p:nvPr/>
        </p:nvSpPr>
        <p:spPr>
          <a:xfrm>
            <a:off x="5166360" y="1554480"/>
            <a:ext cx="457200" cy="457200"/>
          </a:xfrm>
          <a:prstGeom prst="ellipse">
            <a:avLst/>
          </a:prstGeom>
          <a:solidFill>
            <a:srgbClr val="D2051E"/>
          </a:solidFill>
          <a:ln w="12700">
            <a:solidFill>
              <a:srgbClr val="333333"/>
            </a:solidFill>
            <a:prstDash val="solid"/>
          </a:ln>
        </p:spPr>
      </p:sp>
      <p:pic>
        <p:nvPicPr>
          <p:cNvPr id="29" name="Image 1" descr="/workspace/deck/icons/columns-white.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66944" y="1655064"/>
            <a:ext cx="256032" cy="256032"/>
          </a:xfrm>
          <a:prstGeom prst="rect">
            <a:avLst/>
          </a:prstGeom>
        </p:spPr>
      </p:pic>
      <p:sp>
        <p:nvSpPr>
          <p:cNvPr id="30" name="Shape 26"/>
          <p:cNvSpPr/>
          <p:nvPr/>
        </p:nvSpPr>
        <p:spPr>
          <a:xfrm>
            <a:off x="5742432" y="1554480"/>
            <a:ext cx="3246120" cy="457200"/>
          </a:xfrm>
          <a:prstGeom prst="rect">
            <a:avLst/>
          </a:prstGeom>
          <a:solidFill>
            <a:srgbClr val="D2051E"/>
          </a:solidFill>
          <a:ln w="12700">
            <a:solidFill>
              <a:srgbClr val="333333"/>
            </a:solidFill>
            <a:prstDash val="solid"/>
          </a:ln>
        </p:spPr>
      </p:sp>
      <p:sp>
        <p:nvSpPr>
          <p:cNvPr id="31" name="Text 27"/>
          <p:cNvSpPr/>
          <p:nvPr/>
        </p:nvSpPr>
        <p:spPr>
          <a:xfrm>
            <a:off x="5852160" y="1554480"/>
            <a:ext cx="3017520" cy="45720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2. Generic support description</a:t>
            </a:r>
            <a:endParaRPr lang="en-US" sz="1300" dirty="0"/>
          </a:p>
        </p:txBody>
      </p:sp>
      <p:sp>
        <p:nvSpPr>
          <p:cNvPr id="32" name="Shape 28"/>
          <p:cNvSpPr/>
          <p:nvPr/>
        </p:nvSpPr>
        <p:spPr>
          <a:xfrm>
            <a:off x="5166360" y="2121408"/>
            <a:ext cx="457200" cy="457200"/>
          </a:xfrm>
          <a:prstGeom prst="ellipse">
            <a:avLst/>
          </a:prstGeom>
          <a:solidFill>
            <a:srgbClr val="D2051E"/>
          </a:solidFill>
          <a:ln w="12700">
            <a:solidFill>
              <a:srgbClr val="333333"/>
            </a:solidFill>
            <a:prstDash val="solid"/>
          </a:ln>
        </p:spPr>
      </p:sp>
      <p:pic>
        <p:nvPicPr>
          <p:cNvPr id="33" name="Image 2" descr="/workspace/deck/icons/split-white.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66944" y="2221992"/>
            <a:ext cx="256032" cy="256032"/>
          </a:xfrm>
          <a:prstGeom prst="rect">
            <a:avLst/>
          </a:prstGeom>
        </p:spPr>
      </p:pic>
      <p:sp>
        <p:nvSpPr>
          <p:cNvPr id="34" name="Shape 29"/>
          <p:cNvSpPr/>
          <p:nvPr/>
        </p:nvSpPr>
        <p:spPr>
          <a:xfrm>
            <a:off x="5742432" y="2121408"/>
            <a:ext cx="3246120" cy="457200"/>
          </a:xfrm>
          <a:prstGeom prst="rect">
            <a:avLst/>
          </a:prstGeom>
          <a:solidFill>
            <a:srgbClr val="D2051E"/>
          </a:solidFill>
          <a:ln w="12700">
            <a:solidFill>
              <a:srgbClr val="333333"/>
            </a:solidFill>
            <a:prstDash val="solid"/>
          </a:ln>
        </p:spPr>
      </p:sp>
      <p:sp>
        <p:nvSpPr>
          <p:cNvPr id="35" name="Text 30"/>
          <p:cNvSpPr/>
          <p:nvPr/>
        </p:nvSpPr>
        <p:spPr>
          <a:xfrm>
            <a:off x="5852160" y="2121408"/>
            <a:ext cx="3017520" cy="45720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3. No spacing shown</a:t>
            </a:r>
            <a:endParaRPr lang="en-US" sz="1300" dirty="0"/>
          </a:p>
        </p:txBody>
      </p:sp>
      <p:sp>
        <p:nvSpPr>
          <p:cNvPr id="36" name="Shape 31"/>
          <p:cNvSpPr/>
          <p:nvPr/>
        </p:nvSpPr>
        <p:spPr>
          <a:xfrm>
            <a:off x="5166360" y="2688336"/>
            <a:ext cx="457200" cy="457200"/>
          </a:xfrm>
          <a:prstGeom prst="ellipse">
            <a:avLst/>
          </a:prstGeom>
          <a:solidFill>
            <a:srgbClr val="D2051E"/>
          </a:solidFill>
          <a:ln w="12700">
            <a:solidFill>
              <a:srgbClr val="333333"/>
            </a:solidFill>
            <a:prstDash val="solid"/>
          </a:ln>
        </p:spPr>
      </p:sp>
      <p:pic>
        <p:nvPicPr>
          <p:cNvPr id="37" name="Image 3" descr="/workspace/deck/icons/thermometer-white.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66944" y="2788920"/>
            <a:ext cx="256032" cy="256032"/>
          </a:xfrm>
          <a:prstGeom prst="rect">
            <a:avLst/>
          </a:prstGeom>
        </p:spPr>
      </p:pic>
      <p:sp>
        <p:nvSpPr>
          <p:cNvPr id="38" name="Shape 32"/>
          <p:cNvSpPr/>
          <p:nvPr/>
        </p:nvSpPr>
        <p:spPr>
          <a:xfrm>
            <a:off x="5742432" y="2688336"/>
            <a:ext cx="3246120" cy="457200"/>
          </a:xfrm>
          <a:prstGeom prst="rect">
            <a:avLst/>
          </a:prstGeom>
          <a:solidFill>
            <a:srgbClr val="D2051E"/>
          </a:solidFill>
          <a:ln w="12700">
            <a:solidFill>
              <a:srgbClr val="333333"/>
            </a:solidFill>
            <a:prstDash val="solid"/>
          </a:ln>
        </p:spPr>
      </p:sp>
      <p:sp>
        <p:nvSpPr>
          <p:cNvPr id="39" name="Text 33"/>
          <p:cNvSpPr/>
          <p:nvPr/>
        </p:nvSpPr>
        <p:spPr>
          <a:xfrm>
            <a:off x="5852160" y="2688336"/>
            <a:ext cx="3017520" cy="45720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4. No local temperature discussion</a:t>
            </a:r>
            <a:endParaRPr lang="en-US" sz="1300" dirty="0"/>
          </a:p>
        </p:txBody>
      </p:sp>
      <p:sp>
        <p:nvSpPr>
          <p:cNvPr id="40" name="Shape 34"/>
          <p:cNvSpPr/>
          <p:nvPr/>
        </p:nvSpPr>
        <p:spPr>
          <a:xfrm>
            <a:off x="5166360" y="3255264"/>
            <a:ext cx="457200" cy="457200"/>
          </a:xfrm>
          <a:prstGeom prst="ellipse">
            <a:avLst/>
          </a:prstGeom>
          <a:solidFill>
            <a:srgbClr val="D2051E"/>
          </a:solidFill>
          <a:ln w="12700">
            <a:solidFill>
              <a:srgbClr val="333333"/>
            </a:solidFill>
            <a:prstDash val="solid"/>
          </a:ln>
        </p:spPr>
      </p:sp>
      <p:pic>
        <p:nvPicPr>
          <p:cNvPr id="41" name="Image 4" descr="/workspace/deck/icons/gitBranch-white.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66944" y="3355848"/>
            <a:ext cx="256032" cy="256032"/>
          </a:xfrm>
          <a:prstGeom prst="rect">
            <a:avLst/>
          </a:prstGeom>
        </p:spPr>
      </p:pic>
      <p:sp>
        <p:nvSpPr>
          <p:cNvPr id="42" name="Shape 35"/>
          <p:cNvSpPr/>
          <p:nvPr/>
        </p:nvSpPr>
        <p:spPr>
          <a:xfrm>
            <a:off x="5742432" y="3255264"/>
            <a:ext cx="3246120" cy="457200"/>
          </a:xfrm>
          <a:prstGeom prst="rect">
            <a:avLst/>
          </a:prstGeom>
          <a:solidFill>
            <a:srgbClr val="D2051E"/>
          </a:solidFill>
          <a:ln w="12700">
            <a:solidFill>
              <a:srgbClr val="333333"/>
            </a:solidFill>
            <a:prstDash val="solid"/>
          </a:ln>
        </p:spPr>
      </p:sp>
      <p:sp>
        <p:nvSpPr>
          <p:cNvPr id="43" name="Text 36"/>
          <p:cNvSpPr/>
          <p:nvPr/>
        </p:nvSpPr>
        <p:spPr>
          <a:xfrm>
            <a:off x="5852160" y="3255264"/>
            <a:ext cx="3017520" cy="45720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5. No bridge correction logic</a:t>
            </a:r>
            <a:endParaRPr lang="en-US" sz="1300" dirty="0"/>
          </a:p>
        </p:txBody>
      </p:sp>
      <p:sp>
        <p:nvSpPr>
          <p:cNvPr id="44" name="Shape 37"/>
          <p:cNvSpPr/>
          <p:nvPr/>
        </p:nvSpPr>
        <p:spPr>
          <a:xfrm>
            <a:off x="9189720" y="987552"/>
            <a:ext cx="2697480" cy="2788920"/>
          </a:xfrm>
          <a:prstGeom prst="roundRect">
            <a:avLst>
              <a:gd name="adj" fmla="val 3390"/>
            </a:avLst>
          </a:prstGeom>
          <a:solidFill>
            <a:srgbClr val="FFFFFF"/>
          </a:solidFill>
          <a:ln w="12700">
            <a:solidFill>
              <a:srgbClr val="E4E4E4"/>
            </a:solidFill>
            <a:prstDash val="solid"/>
          </a:ln>
          <a:effectLst>
            <a:outerShdw sx="100000" sy="100000" kx="0" ky="0" algn="bl" rotWithShape="0" blurRad="2.5391432186941937e+218" dist="6.347858046735484e+217" dir="2.3569482050872525e+255">
              <a:srgbClr val="000000">
                <a:alpha val="9.999999999999996e+263"/>
              </a:srgbClr>
            </a:outerShdw>
          </a:effectLst>
        </p:spPr>
      </p:sp>
      <p:sp>
        <p:nvSpPr>
          <p:cNvPr id="45" name="Shape 38"/>
          <p:cNvSpPr/>
          <p:nvPr/>
        </p:nvSpPr>
        <p:spPr>
          <a:xfrm>
            <a:off x="10076688" y="1280160"/>
            <a:ext cx="868680" cy="868680"/>
          </a:xfrm>
          <a:prstGeom prst="ellipse">
            <a:avLst/>
          </a:prstGeom>
          <a:solidFill>
            <a:srgbClr val="FFFFFF"/>
          </a:solidFill>
          <a:ln w="12700">
            <a:solidFill>
              <a:srgbClr val="D2051E"/>
            </a:solidFill>
            <a:prstDash val="solid"/>
          </a:ln>
        </p:spPr>
      </p:sp>
      <p:pic>
        <p:nvPicPr>
          <p:cNvPr id="46" name="Image 5" descr="/workspace/deck/icons/alertTriangle.sv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277856" y="1481328"/>
            <a:ext cx="457200" cy="457200"/>
          </a:xfrm>
          <a:prstGeom prst="rect">
            <a:avLst/>
          </a:prstGeom>
        </p:spPr>
      </p:pic>
      <p:sp>
        <p:nvSpPr>
          <p:cNvPr id="47" name="Text 39"/>
          <p:cNvSpPr/>
          <p:nvPr/>
        </p:nvSpPr>
        <p:spPr>
          <a:xfrm>
            <a:off x="9326880" y="2286000"/>
            <a:ext cx="2423160" cy="1234440"/>
          </a:xfrm>
          <a:prstGeom prst="rect">
            <a:avLst/>
          </a:prstGeom>
          <a:noFill/>
          <a:ln/>
        </p:spPr>
        <p:txBody>
          <a:bodyPr wrap="square" lIns="0" tIns="0" rIns="0" bIns="0" rtlCol="0" anchor="t"/>
          <a:lstStyle/>
          <a:p>
            <a:pPr algn="ctr" indent="0" marL="0">
              <a:buNone/>
            </a:pPr>
            <a:r>
              <a:rPr lang="en-US" sz="1600" b="1" dirty="0">
                <a:solidFill>
                  <a:srgbClr val="3F3E42"/>
                </a:solidFill>
                <a:latin typeface="Arial" pitchFamily="34" charset="0"/>
                <a:ea typeface="Arial" pitchFamily="34" charset="-122"/>
                <a:cs typeface="Arial" pitchFamily="34" charset="-120"/>
              </a:rPr>
              <a:t>Average wall performance can hide local thermal danger</a:t>
            </a:r>
            <a:endParaRPr lang="en-US" sz="1600" dirty="0"/>
          </a:p>
        </p:txBody>
      </p:sp>
      <p:sp>
        <p:nvSpPr>
          <p:cNvPr id="48" name="Shape 40"/>
          <p:cNvSpPr/>
          <p:nvPr/>
        </p:nvSpPr>
        <p:spPr>
          <a:xfrm>
            <a:off x="5166360" y="3913632"/>
            <a:ext cx="3200400" cy="566928"/>
          </a:xfrm>
          <a:prstGeom prst="roundRect">
            <a:avLst>
              <a:gd name="adj" fmla="val 9677"/>
            </a:avLst>
          </a:prstGeom>
          <a:solidFill>
            <a:srgbClr val="FFFFFF"/>
          </a:solidFill>
          <a:ln w="12700">
            <a:solidFill>
              <a:srgbClr val="E4E4E4"/>
            </a:solidFill>
            <a:prstDash val="solid"/>
          </a:ln>
        </p:spPr>
      </p:sp>
      <p:sp>
        <p:nvSpPr>
          <p:cNvPr id="49" name="Text 41"/>
          <p:cNvSpPr/>
          <p:nvPr/>
        </p:nvSpPr>
        <p:spPr>
          <a:xfrm>
            <a:off x="5166360" y="3913632"/>
            <a:ext cx="3200400" cy="566928"/>
          </a:xfrm>
          <a:prstGeom prst="rect">
            <a:avLst/>
          </a:prstGeom>
          <a:noFill/>
          <a:ln/>
        </p:spPr>
        <p:txBody>
          <a:bodyPr wrap="square" lIns="0" tIns="0" rIns="0" bIns="0" rtlCol="0" anchor="ctr"/>
          <a:lstStyle/>
          <a:p>
            <a:pPr algn="ctr" indent="0" marL="0">
              <a:buNone/>
            </a:pPr>
            <a:r>
              <a:rPr lang="en-US" sz="1200" dirty="0">
                <a:solidFill>
                  <a:srgbClr val="3F3E42"/>
                </a:solidFill>
                <a:latin typeface="Arial" pitchFamily="34" charset="0"/>
                <a:ea typeface="Arial" pitchFamily="34" charset="-122"/>
                <a:cs typeface="Arial" pitchFamily="34" charset="-120"/>
              </a:rPr>
              <a:t>Is there spacing?</a:t>
            </a:r>
            <a:endParaRPr lang="en-US" sz="1200" dirty="0"/>
          </a:p>
        </p:txBody>
      </p:sp>
      <p:sp>
        <p:nvSpPr>
          <p:cNvPr id="50" name="Shape 42"/>
          <p:cNvSpPr/>
          <p:nvPr/>
        </p:nvSpPr>
        <p:spPr>
          <a:xfrm>
            <a:off x="8549640" y="3913632"/>
            <a:ext cx="3200400" cy="566928"/>
          </a:xfrm>
          <a:prstGeom prst="roundRect">
            <a:avLst>
              <a:gd name="adj" fmla="val 9677"/>
            </a:avLst>
          </a:prstGeom>
          <a:solidFill>
            <a:srgbClr val="FFFFFF"/>
          </a:solidFill>
          <a:ln w="12700">
            <a:solidFill>
              <a:srgbClr val="E4E4E4"/>
            </a:solidFill>
            <a:prstDash val="solid"/>
          </a:ln>
        </p:spPr>
      </p:sp>
      <p:sp>
        <p:nvSpPr>
          <p:cNvPr id="51" name="Text 43"/>
          <p:cNvSpPr/>
          <p:nvPr/>
        </p:nvSpPr>
        <p:spPr>
          <a:xfrm>
            <a:off x="8549640" y="3913632"/>
            <a:ext cx="3200400" cy="566928"/>
          </a:xfrm>
          <a:prstGeom prst="rect">
            <a:avLst/>
          </a:prstGeom>
          <a:noFill/>
          <a:ln/>
        </p:spPr>
        <p:txBody>
          <a:bodyPr wrap="square" lIns="0" tIns="0" rIns="0" bIns="0" rtlCol="0" anchor="ctr"/>
          <a:lstStyle/>
          <a:p>
            <a:pPr algn="ctr" indent="0" marL="0">
              <a:buNone/>
            </a:pPr>
            <a:r>
              <a:rPr lang="en-US" sz="1200" dirty="0">
                <a:solidFill>
                  <a:srgbClr val="3F3E42"/>
                </a:solidFill>
                <a:latin typeface="Arial" pitchFamily="34" charset="0"/>
                <a:ea typeface="Arial" pitchFamily="34" charset="-122"/>
                <a:cs typeface="Arial" pitchFamily="34" charset="-120"/>
              </a:rPr>
              <a:t>How is bridging reduced?</a:t>
            </a:r>
            <a:endParaRPr lang="en-US" sz="1200" dirty="0"/>
          </a:p>
        </p:txBody>
      </p:sp>
      <p:sp>
        <p:nvSpPr>
          <p:cNvPr id="52" name="Shape 44"/>
          <p:cNvSpPr/>
          <p:nvPr/>
        </p:nvSpPr>
        <p:spPr>
          <a:xfrm>
            <a:off x="5166360" y="4572000"/>
            <a:ext cx="3200400" cy="566928"/>
          </a:xfrm>
          <a:prstGeom prst="roundRect">
            <a:avLst>
              <a:gd name="adj" fmla="val 9677"/>
            </a:avLst>
          </a:prstGeom>
          <a:solidFill>
            <a:srgbClr val="FFFFFF"/>
          </a:solidFill>
          <a:ln w="12700">
            <a:solidFill>
              <a:srgbClr val="E4E4E4"/>
            </a:solidFill>
            <a:prstDash val="solid"/>
          </a:ln>
        </p:spPr>
      </p:sp>
      <p:sp>
        <p:nvSpPr>
          <p:cNvPr id="53" name="Text 45"/>
          <p:cNvSpPr/>
          <p:nvPr/>
        </p:nvSpPr>
        <p:spPr>
          <a:xfrm>
            <a:off x="5166360" y="4572000"/>
            <a:ext cx="3200400" cy="566928"/>
          </a:xfrm>
          <a:prstGeom prst="rect">
            <a:avLst/>
          </a:prstGeom>
          <a:noFill/>
          <a:ln/>
        </p:spPr>
        <p:txBody>
          <a:bodyPr wrap="square" lIns="0" tIns="0" rIns="0" bIns="0" rtlCol="0" anchor="ctr"/>
          <a:lstStyle/>
          <a:p>
            <a:pPr algn="ctr" indent="0" marL="0">
              <a:buNone/>
            </a:pPr>
            <a:r>
              <a:rPr lang="en-US" sz="1200" dirty="0">
                <a:solidFill>
                  <a:srgbClr val="3F3E42"/>
                </a:solidFill>
                <a:latin typeface="Arial" pitchFamily="34" charset="0"/>
                <a:ea typeface="Arial" pitchFamily="34" charset="-122"/>
                <a:cs typeface="Arial" pitchFamily="34" charset="-120"/>
              </a:rPr>
              <a:t>Is it safe at design lows?</a:t>
            </a:r>
            <a:endParaRPr lang="en-US" sz="1200" dirty="0"/>
          </a:p>
        </p:txBody>
      </p:sp>
      <p:sp>
        <p:nvSpPr>
          <p:cNvPr id="54" name="Shape 46"/>
          <p:cNvSpPr/>
          <p:nvPr/>
        </p:nvSpPr>
        <p:spPr>
          <a:xfrm>
            <a:off x="8549640" y="4572000"/>
            <a:ext cx="3200400" cy="566928"/>
          </a:xfrm>
          <a:prstGeom prst="roundRect">
            <a:avLst>
              <a:gd name="adj" fmla="val 9677"/>
            </a:avLst>
          </a:prstGeom>
          <a:solidFill>
            <a:srgbClr val="FFFFFF"/>
          </a:solidFill>
          <a:ln w="12700">
            <a:solidFill>
              <a:srgbClr val="E4E4E4"/>
            </a:solidFill>
            <a:prstDash val="solid"/>
          </a:ln>
        </p:spPr>
      </p:sp>
      <p:sp>
        <p:nvSpPr>
          <p:cNvPr id="55" name="Text 47"/>
          <p:cNvSpPr/>
          <p:nvPr/>
        </p:nvSpPr>
        <p:spPr>
          <a:xfrm>
            <a:off x="8549640" y="4572000"/>
            <a:ext cx="3200400" cy="566928"/>
          </a:xfrm>
          <a:prstGeom prst="rect">
            <a:avLst/>
          </a:prstGeom>
          <a:noFill/>
          <a:ln/>
        </p:spPr>
        <p:txBody>
          <a:bodyPr wrap="square" lIns="0" tIns="0" rIns="0" bIns="0" rtlCol="0" anchor="ctr"/>
          <a:lstStyle/>
          <a:p>
            <a:pPr algn="ctr" indent="0" marL="0">
              <a:buNone/>
            </a:pPr>
            <a:r>
              <a:rPr lang="en-US" sz="1200" dirty="0">
                <a:solidFill>
                  <a:srgbClr val="3F3E42"/>
                </a:solidFill>
                <a:latin typeface="Arial" pitchFamily="34" charset="0"/>
                <a:ea typeface="Arial" pitchFamily="34" charset="-122"/>
                <a:cs typeface="Arial" pitchFamily="34" charset="-120"/>
              </a:rPr>
              <a:t>Are substrate temps shown?</a:t>
            </a:r>
            <a:endParaRPr lang="en-US" sz="1200" dirty="0"/>
          </a:p>
        </p:txBody>
      </p:sp>
      <p:sp>
        <p:nvSpPr>
          <p:cNvPr id="56" name="Shape 48"/>
          <p:cNvSpPr/>
          <p:nvPr/>
        </p:nvSpPr>
        <p:spPr>
          <a:xfrm>
            <a:off x="292608" y="5440680"/>
            <a:ext cx="11594592" cy="822960"/>
          </a:xfrm>
          <a:prstGeom prst="rect">
            <a:avLst/>
          </a:prstGeom>
          <a:solidFill>
            <a:srgbClr val="D2051E"/>
          </a:solidFill>
          <a:ln w="12700">
            <a:solidFill>
              <a:srgbClr val="333333"/>
            </a:solidFill>
            <a:prstDash val="solid"/>
          </a:ln>
        </p:spPr>
      </p:sp>
      <p:sp>
        <p:nvSpPr>
          <p:cNvPr id="57" name="Text 49"/>
          <p:cNvSpPr/>
          <p:nvPr/>
        </p:nvSpPr>
        <p:spPr>
          <a:xfrm>
            <a:off x="457200" y="5440680"/>
            <a:ext cx="11247120" cy="822960"/>
          </a:xfrm>
          <a:prstGeom prst="rect">
            <a:avLst/>
          </a:prstGeom>
          <a:noFill/>
          <a:ln/>
        </p:spPr>
        <p:txBody>
          <a:bodyPr wrap="square" lIns="0" tIns="0" rIns="0" bIns="0"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Whole-wall averages do not always reveal local risk.</a:t>
            </a:r>
            <a:endParaRPr lang="en-US" sz="1800" dirty="0"/>
          </a:p>
        </p:txBody>
      </p:sp>
      <p:sp>
        <p:nvSpPr>
          <p:cNvPr id="58" name="Shape 50"/>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59" name="Text 51"/>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60" name="Text 52"/>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61" name="Text 53"/>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41</a:t>
            </a:r>
            <a:endParaRPr lang="en-US" sz="12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Thermal intent must survive the traditional project path</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Modeling creates the target, but performance survives only when the logic is translated into details, specifications, and field verification.</a:t>
            </a:r>
            <a:endParaRPr lang="en-US" sz="1400" dirty="0"/>
          </a:p>
        </p:txBody>
      </p:sp>
      <p:sp>
        <p:nvSpPr>
          <p:cNvPr id="5" name="Shape 2"/>
          <p:cNvSpPr/>
          <p:nvPr/>
        </p:nvSpPr>
        <p:spPr>
          <a:xfrm>
            <a:off x="292608" y="1115568"/>
            <a:ext cx="2852928" cy="3703320"/>
          </a:xfrm>
          <a:prstGeom prst="roundRect">
            <a:avLst>
              <a:gd name="adj" fmla="val 3205"/>
            </a:avLst>
          </a:prstGeom>
          <a:solidFill>
            <a:srgbClr val="FFFFFF"/>
          </a:solidFill>
          <a:ln w="12700">
            <a:solidFill>
              <a:srgbClr val="E4E4E4"/>
            </a:solidFill>
            <a:prstDash val="solid"/>
          </a:ln>
          <a:effectLst>
            <a:outerShdw sx="100000" sy="100000" kx="0" ky="0" algn="bl" rotWithShape="0" blurRad="3.224711887741626e+222" dist="8.061779719354066e+221" dir="1.4141689230523514e+260">
              <a:srgbClr val="000000">
                <a:alpha val="9.999999999999996e+268"/>
              </a:srgbClr>
            </a:outerShdw>
          </a:effectLst>
        </p:spPr>
      </p:sp>
      <p:sp>
        <p:nvSpPr>
          <p:cNvPr id="6" name="Shape 3"/>
          <p:cNvSpPr/>
          <p:nvPr/>
        </p:nvSpPr>
        <p:spPr>
          <a:xfrm>
            <a:off x="457200" y="1280160"/>
            <a:ext cx="365760" cy="365760"/>
          </a:xfrm>
          <a:prstGeom prst="ellipse">
            <a:avLst/>
          </a:prstGeom>
          <a:solidFill>
            <a:srgbClr val="D2051E"/>
          </a:solidFill>
          <a:ln w="12700">
            <a:solidFill>
              <a:srgbClr val="333333"/>
            </a:solidFill>
            <a:prstDash val="solid"/>
          </a:ln>
        </p:spPr>
      </p:sp>
      <p:sp>
        <p:nvSpPr>
          <p:cNvPr id="7" name="Text 4"/>
          <p:cNvSpPr/>
          <p:nvPr/>
        </p:nvSpPr>
        <p:spPr>
          <a:xfrm>
            <a:off x="457200" y="1280160"/>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pic>
        <p:nvPicPr>
          <p:cNvPr id="8" name="Image 1" descr="/workspace/deck/icons/laptop.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2888" y="1325880"/>
            <a:ext cx="292608" cy="292608"/>
          </a:xfrm>
          <a:prstGeom prst="rect">
            <a:avLst/>
          </a:prstGeom>
        </p:spPr>
      </p:pic>
      <p:sp>
        <p:nvSpPr>
          <p:cNvPr id="9" name="Text 5"/>
          <p:cNvSpPr/>
          <p:nvPr/>
        </p:nvSpPr>
        <p:spPr>
          <a:xfrm>
            <a:off x="292608" y="1783080"/>
            <a:ext cx="2852928" cy="320040"/>
          </a:xfrm>
          <a:prstGeom prst="rect">
            <a:avLst/>
          </a:prstGeom>
          <a:noFill/>
          <a:ln/>
        </p:spPr>
        <p:txBody>
          <a:bodyPr wrap="square" lIns="0" tIns="0" rIns="0" bIns="0" rtlCol="0" anchor="t"/>
          <a:lstStyle/>
          <a:p>
            <a:pPr algn="ctr" indent="0" marL="0">
              <a:buNone/>
            </a:pPr>
            <a:r>
              <a:rPr lang="en-US" sz="1600" b="1" dirty="0">
                <a:solidFill>
                  <a:srgbClr val="3F3E42"/>
                </a:solidFill>
                <a:latin typeface="Arial" pitchFamily="34" charset="0"/>
                <a:ea typeface="Arial" pitchFamily="34" charset="-122"/>
                <a:cs typeface="Arial" pitchFamily="34" charset="-120"/>
              </a:rPr>
              <a:t>MODEL</a:t>
            </a:r>
            <a:endParaRPr lang="en-US" sz="1600" dirty="0"/>
          </a:p>
        </p:txBody>
      </p:sp>
      <p:sp>
        <p:nvSpPr>
          <p:cNvPr id="10" name="Text 6"/>
          <p:cNvSpPr/>
          <p:nvPr/>
        </p:nvSpPr>
        <p:spPr>
          <a:xfrm>
            <a:off x="429768" y="2121408"/>
            <a:ext cx="2578608" cy="502920"/>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Build an honest heat-flow baseline</a:t>
            </a:r>
            <a:endParaRPr lang="en-US" sz="1200" dirty="0"/>
          </a:p>
        </p:txBody>
      </p:sp>
      <p:sp>
        <p:nvSpPr>
          <p:cNvPr id="11" name="Text 7"/>
          <p:cNvSpPr/>
          <p:nvPr/>
        </p:nvSpPr>
        <p:spPr>
          <a:xfrm>
            <a:off x="429768" y="2697480"/>
            <a:ext cx="2578608" cy="123444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Start with clear-field performance</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Include support effects, ψ and χ corrections</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Make the assumptions visible</a:t>
            </a:r>
            <a:endParaRPr lang="en-US" sz="1200" dirty="0"/>
          </a:p>
        </p:txBody>
      </p:sp>
      <p:sp>
        <p:nvSpPr>
          <p:cNvPr id="12" name="Shape 8"/>
          <p:cNvSpPr/>
          <p:nvPr/>
        </p:nvSpPr>
        <p:spPr>
          <a:xfrm>
            <a:off x="402336" y="4069080"/>
            <a:ext cx="2633472" cy="594360"/>
          </a:xfrm>
          <a:prstGeom prst="roundRect">
            <a:avLst>
              <a:gd name="adj" fmla="val 7692"/>
            </a:avLst>
          </a:prstGeom>
          <a:solidFill>
            <a:srgbClr val="F8E6E8"/>
          </a:solidFill>
          <a:ln w="12700">
            <a:solidFill>
              <a:srgbClr val="333333"/>
            </a:solidFill>
            <a:prstDash val="solid"/>
          </a:ln>
        </p:spPr>
      </p:sp>
      <p:sp>
        <p:nvSpPr>
          <p:cNvPr id="13" name="Text 9"/>
          <p:cNvSpPr/>
          <p:nvPr/>
        </p:nvSpPr>
        <p:spPr>
          <a:xfrm>
            <a:off x="475488" y="4069080"/>
            <a:ext cx="2487168" cy="594360"/>
          </a:xfrm>
          <a:prstGeom prst="rect">
            <a:avLst/>
          </a:prstGeom>
          <a:noFill/>
          <a:ln/>
        </p:spPr>
        <p:txBody>
          <a:bodyPr wrap="square" lIns="0" tIns="0" rIns="0" bIns="0" rtlCol="0" anchor="ctr"/>
          <a:lstStyle/>
          <a:p>
            <a:pPr indent="0" marL="0">
              <a:buNone/>
            </a:pPr>
            <a:r>
              <a:rPr lang="en-US" sz="1100" dirty="0">
                <a:solidFill>
                  <a:srgbClr val="3F3E42"/>
                </a:solidFill>
                <a:latin typeface="Arial" pitchFamily="34" charset="0"/>
                <a:ea typeface="Arial" pitchFamily="34" charset="-122"/>
                <a:cs typeface="Arial" pitchFamily="34" charset="-120"/>
              </a:rPr>
              <a:t>If missed: the baseline is wrong</a:t>
            </a:r>
            <a:endParaRPr lang="en-US" sz="1100" dirty="0"/>
          </a:p>
        </p:txBody>
      </p:sp>
      <p:sp>
        <p:nvSpPr>
          <p:cNvPr id="14" name="Text 10"/>
          <p:cNvSpPr/>
          <p:nvPr/>
        </p:nvSpPr>
        <p:spPr>
          <a:xfrm>
            <a:off x="3035808" y="2651760"/>
            <a:ext cx="256032" cy="320040"/>
          </a:xfrm>
          <a:prstGeom prst="rect">
            <a:avLst/>
          </a:prstGeom>
          <a:noFill/>
          <a:ln/>
        </p:spPr>
        <p:txBody>
          <a:bodyPr wrap="square" lIns="0" tIns="0" rIns="0" bIns="0" rtlCol="0" anchor="t"/>
          <a:lstStyle/>
          <a:p>
            <a:pPr indent="0" marL="0">
              <a:buNone/>
            </a:pPr>
            <a:r>
              <a:rPr lang="en-US" sz="1600" dirty="0">
                <a:solidFill>
                  <a:srgbClr val="8A8D91"/>
                </a:solidFill>
                <a:latin typeface="Arial" pitchFamily="34" charset="0"/>
                <a:ea typeface="Arial" pitchFamily="34" charset="-122"/>
                <a:cs typeface="Arial" pitchFamily="34" charset="-120"/>
              </a:rPr>
              <a:t>→</a:t>
            </a:r>
            <a:endParaRPr lang="en-US" sz="1600" dirty="0"/>
          </a:p>
        </p:txBody>
      </p:sp>
      <p:sp>
        <p:nvSpPr>
          <p:cNvPr id="15" name="Shape 11"/>
          <p:cNvSpPr/>
          <p:nvPr/>
        </p:nvSpPr>
        <p:spPr>
          <a:xfrm>
            <a:off x="3264408" y="1115568"/>
            <a:ext cx="2852928" cy="3703320"/>
          </a:xfrm>
          <a:prstGeom prst="roundRect">
            <a:avLst>
              <a:gd name="adj" fmla="val 3205"/>
            </a:avLst>
          </a:prstGeom>
          <a:solidFill>
            <a:srgbClr val="FFFFFF"/>
          </a:solidFill>
          <a:ln w="12700">
            <a:solidFill>
              <a:srgbClr val="E4E4E4"/>
            </a:solidFill>
            <a:prstDash val="solid"/>
          </a:ln>
          <a:effectLst>
            <a:outerShdw sx="100000" sy="100000" kx="0" ky="0" algn="bl" rotWithShape="0" blurRad="4.095384097431865e+226" dist="1.0238460243579663e+226" dir="8.485013538314108e+264">
              <a:srgbClr val="000000">
                <a:alpha val="9.999999999999995e+273"/>
              </a:srgbClr>
            </a:outerShdw>
          </a:effectLst>
        </p:spPr>
      </p:sp>
      <p:sp>
        <p:nvSpPr>
          <p:cNvPr id="16" name="Shape 12"/>
          <p:cNvSpPr/>
          <p:nvPr/>
        </p:nvSpPr>
        <p:spPr>
          <a:xfrm>
            <a:off x="3429000" y="1280160"/>
            <a:ext cx="365760" cy="365760"/>
          </a:xfrm>
          <a:prstGeom prst="ellipse">
            <a:avLst/>
          </a:prstGeom>
          <a:solidFill>
            <a:srgbClr val="D2051E"/>
          </a:solidFill>
          <a:ln w="12700">
            <a:solidFill>
              <a:srgbClr val="333333"/>
            </a:solidFill>
            <a:prstDash val="solid"/>
          </a:ln>
        </p:spPr>
      </p:sp>
      <p:sp>
        <p:nvSpPr>
          <p:cNvPr id="17" name="Text 13"/>
          <p:cNvSpPr/>
          <p:nvPr/>
        </p:nvSpPr>
        <p:spPr>
          <a:xfrm>
            <a:off x="3429000" y="1280160"/>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pic>
        <p:nvPicPr>
          <p:cNvPr id="18" name="Image 2" descr="/workspace/deck/icons/pen.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04688" y="1325880"/>
            <a:ext cx="292608" cy="292608"/>
          </a:xfrm>
          <a:prstGeom prst="rect">
            <a:avLst/>
          </a:prstGeom>
        </p:spPr>
      </p:pic>
      <p:sp>
        <p:nvSpPr>
          <p:cNvPr id="19" name="Text 14"/>
          <p:cNvSpPr/>
          <p:nvPr/>
        </p:nvSpPr>
        <p:spPr>
          <a:xfrm>
            <a:off x="3264408" y="1783080"/>
            <a:ext cx="2852928" cy="320040"/>
          </a:xfrm>
          <a:prstGeom prst="rect">
            <a:avLst/>
          </a:prstGeom>
          <a:noFill/>
          <a:ln/>
        </p:spPr>
        <p:txBody>
          <a:bodyPr wrap="square" lIns="0" tIns="0" rIns="0" bIns="0" rtlCol="0" anchor="t"/>
          <a:lstStyle/>
          <a:p>
            <a:pPr algn="ctr" indent="0" marL="0">
              <a:buNone/>
            </a:pPr>
            <a:r>
              <a:rPr lang="en-US" sz="1600" b="1" dirty="0">
                <a:solidFill>
                  <a:srgbClr val="3F3E42"/>
                </a:solidFill>
                <a:latin typeface="Arial" pitchFamily="34" charset="0"/>
                <a:ea typeface="Arial" pitchFamily="34" charset="-122"/>
                <a:cs typeface="Arial" pitchFamily="34" charset="-120"/>
              </a:rPr>
              <a:t>DETAIL</a:t>
            </a:r>
            <a:endParaRPr lang="en-US" sz="1600" dirty="0"/>
          </a:p>
        </p:txBody>
      </p:sp>
      <p:sp>
        <p:nvSpPr>
          <p:cNvPr id="20" name="Text 15"/>
          <p:cNvSpPr/>
          <p:nvPr/>
        </p:nvSpPr>
        <p:spPr>
          <a:xfrm>
            <a:off x="3401568" y="2121408"/>
            <a:ext cx="2578608" cy="502920"/>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Translate assumptions into buildable geometry</a:t>
            </a:r>
            <a:endParaRPr lang="en-US" sz="1200" dirty="0"/>
          </a:p>
        </p:txBody>
      </p:sp>
      <p:sp>
        <p:nvSpPr>
          <p:cNvPr id="21" name="Text 16"/>
          <p:cNvSpPr/>
          <p:nvPr/>
        </p:nvSpPr>
        <p:spPr>
          <a:xfrm>
            <a:off x="3401568" y="2697480"/>
            <a:ext cx="2578608" cy="123444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Show spacing, support type, continuity, and thermal breaks</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Expose the real thermal path</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Make the design reviewable</a:t>
            </a:r>
            <a:endParaRPr lang="en-US" sz="1200" dirty="0"/>
          </a:p>
        </p:txBody>
      </p:sp>
      <p:sp>
        <p:nvSpPr>
          <p:cNvPr id="22" name="Shape 17"/>
          <p:cNvSpPr/>
          <p:nvPr/>
        </p:nvSpPr>
        <p:spPr>
          <a:xfrm>
            <a:off x="3374136" y="4069080"/>
            <a:ext cx="2633472" cy="594360"/>
          </a:xfrm>
          <a:prstGeom prst="roundRect">
            <a:avLst>
              <a:gd name="adj" fmla="val 7692"/>
            </a:avLst>
          </a:prstGeom>
          <a:solidFill>
            <a:srgbClr val="F8E6E8"/>
          </a:solidFill>
          <a:ln w="12700">
            <a:solidFill>
              <a:srgbClr val="333333"/>
            </a:solidFill>
            <a:prstDash val="solid"/>
          </a:ln>
        </p:spPr>
      </p:sp>
      <p:sp>
        <p:nvSpPr>
          <p:cNvPr id="23" name="Text 18"/>
          <p:cNvSpPr/>
          <p:nvPr/>
        </p:nvSpPr>
        <p:spPr>
          <a:xfrm>
            <a:off x="3447288" y="4069080"/>
            <a:ext cx="2487168" cy="594360"/>
          </a:xfrm>
          <a:prstGeom prst="rect">
            <a:avLst/>
          </a:prstGeom>
          <a:noFill/>
          <a:ln/>
        </p:spPr>
        <p:txBody>
          <a:bodyPr wrap="square" lIns="0" tIns="0" rIns="0" bIns="0" rtlCol="0" anchor="ctr"/>
          <a:lstStyle/>
          <a:p>
            <a:pPr indent="0" marL="0">
              <a:buNone/>
            </a:pPr>
            <a:r>
              <a:rPr lang="en-US" sz="1100" dirty="0">
                <a:solidFill>
                  <a:srgbClr val="3F3E42"/>
                </a:solidFill>
                <a:latin typeface="Arial" pitchFamily="34" charset="0"/>
                <a:ea typeface="Arial" pitchFamily="34" charset="-122"/>
                <a:cs typeface="Arial" pitchFamily="34" charset="-120"/>
              </a:rPr>
              <a:t>If missed: the thermal logic disappears in the drawings</a:t>
            </a:r>
            <a:endParaRPr lang="en-US" sz="1100" dirty="0"/>
          </a:p>
        </p:txBody>
      </p:sp>
      <p:sp>
        <p:nvSpPr>
          <p:cNvPr id="24" name="Text 19"/>
          <p:cNvSpPr/>
          <p:nvPr/>
        </p:nvSpPr>
        <p:spPr>
          <a:xfrm>
            <a:off x="6007608" y="2651760"/>
            <a:ext cx="256032" cy="320040"/>
          </a:xfrm>
          <a:prstGeom prst="rect">
            <a:avLst/>
          </a:prstGeom>
          <a:noFill/>
          <a:ln/>
        </p:spPr>
        <p:txBody>
          <a:bodyPr wrap="square" lIns="0" tIns="0" rIns="0" bIns="0" rtlCol="0" anchor="t"/>
          <a:lstStyle/>
          <a:p>
            <a:pPr indent="0" marL="0">
              <a:buNone/>
            </a:pPr>
            <a:r>
              <a:rPr lang="en-US" sz="1600" dirty="0">
                <a:solidFill>
                  <a:srgbClr val="8A8D91"/>
                </a:solidFill>
                <a:latin typeface="Arial" pitchFamily="34" charset="0"/>
                <a:ea typeface="Arial" pitchFamily="34" charset="-122"/>
                <a:cs typeface="Arial" pitchFamily="34" charset="-120"/>
              </a:rPr>
              <a:t>→</a:t>
            </a:r>
            <a:endParaRPr lang="en-US" sz="1600" dirty="0"/>
          </a:p>
        </p:txBody>
      </p:sp>
      <p:sp>
        <p:nvSpPr>
          <p:cNvPr id="25" name="Shape 20"/>
          <p:cNvSpPr/>
          <p:nvPr/>
        </p:nvSpPr>
        <p:spPr>
          <a:xfrm>
            <a:off x="6236208" y="1115568"/>
            <a:ext cx="2852928" cy="3703320"/>
          </a:xfrm>
          <a:prstGeom prst="roundRect">
            <a:avLst>
              <a:gd name="adj" fmla="val 3205"/>
            </a:avLst>
          </a:prstGeom>
          <a:solidFill>
            <a:srgbClr val="FFFFFF"/>
          </a:solidFill>
          <a:ln w="12700">
            <a:solidFill>
              <a:srgbClr val="E4E4E4"/>
            </a:solidFill>
            <a:prstDash val="solid"/>
          </a:ln>
          <a:effectLst>
            <a:outerShdw sx="100000" sy="100000" kx="0" ky="0" algn="bl" rotWithShape="0" blurRad="5.201137803738469e+230" dist="1.3002844509346172e+230" dir="5.091008122988465e+269">
              <a:srgbClr val="000000">
                <a:alpha val="9.999999999999996e+278"/>
              </a:srgbClr>
            </a:outerShdw>
          </a:effectLst>
        </p:spPr>
      </p:sp>
      <p:sp>
        <p:nvSpPr>
          <p:cNvPr id="26" name="Shape 21"/>
          <p:cNvSpPr/>
          <p:nvPr/>
        </p:nvSpPr>
        <p:spPr>
          <a:xfrm>
            <a:off x="6400800" y="1280160"/>
            <a:ext cx="365760" cy="365760"/>
          </a:xfrm>
          <a:prstGeom prst="ellipse">
            <a:avLst/>
          </a:prstGeom>
          <a:solidFill>
            <a:srgbClr val="D2051E"/>
          </a:solidFill>
          <a:ln w="12700">
            <a:solidFill>
              <a:srgbClr val="333333"/>
            </a:solidFill>
            <a:prstDash val="solid"/>
          </a:ln>
        </p:spPr>
      </p:sp>
      <p:sp>
        <p:nvSpPr>
          <p:cNvPr id="27" name="Text 22"/>
          <p:cNvSpPr/>
          <p:nvPr/>
        </p:nvSpPr>
        <p:spPr>
          <a:xfrm>
            <a:off x="6400800" y="1280160"/>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pic>
        <p:nvPicPr>
          <p:cNvPr id="28" name="Image 3" descr="/workspace/deck/icons/clipboardCheck.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76488" y="1325880"/>
            <a:ext cx="292608" cy="292608"/>
          </a:xfrm>
          <a:prstGeom prst="rect">
            <a:avLst/>
          </a:prstGeom>
        </p:spPr>
      </p:pic>
      <p:sp>
        <p:nvSpPr>
          <p:cNvPr id="29" name="Text 23"/>
          <p:cNvSpPr/>
          <p:nvPr/>
        </p:nvSpPr>
        <p:spPr>
          <a:xfrm>
            <a:off x="6236208" y="1783080"/>
            <a:ext cx="2852928" cy="320040"/>
          </a:xfrm>
          <a:prstGeom prst="rect">
            <a:avLst/>
          </a:prstGeom>
          <a:noFill/>
          <a:ln/>
        </p:spPr>
        <p:txBody>
          <a:bodyPr wrap="square" lIns="0" tIns="0" rIns="0" bIns="0" rtlCol="0" anchor="t"/>
          <a:lstStyle/>
          <a:p>
            <a:pPr algn="ctr" indent="0" marL="0">
              <a:buNone/>
            </a:pPr>
            <a:r>
              <a:rPr lang="en-US" sz="1600" b="1" dirty="0">
                <a:solidFill>
                  <a:srgbClr val="3F3E42"/>
                </a:solidFill>
                <a:latin typeface="Arial" pitchFamily="34" charset="0"/>
                <a:ea typeface="Arial" pitchFamily="34" charset="-122"/>
                <a:cs typeface="Arial" pitchFamily="34" charset="-120"/>
              </a:rPr>
              <a:t>SPECIFY</a:t>
            </a:r>
            <a:endParaRPr lang="en-US" sz="1600" dirty="0"/>
          </a:p>
        </p:txBody>
      </p:sp>
      <p:sp>
        <p:nvSpPr>
          <p:cNvPr id="30" name="Text 24"/>
          <p:cNvSpPr/>
          <p:nvPr/>
        </p:nvSpPr>
        <p:spPr>
          <a:xfrm>
            <a:off x="6373368" y="2121408"/>
            <a:ext cx="2578608" cy="502920"/>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Write the critical thermal assumptions into the project requirements</a:t>
            </a:r>
            <a:endParaRPr lang="en-US" sz="1200" dirty="0"/>
          </a:p>
        </p:txBody>
      </p:sp>
      <p:sp>
        <p:nvSpPr>
          <p:cNvPr id="31" name="Text 25"/>
          <p:cNvSpPr/>
          <p:nvPr/>
        </p:nvSpPr>
        <p:spPr>
          <a:xfrm>
            <a:off x="6373368" y="2697480"/>
            <a:ext cx="2578608" cy="123444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Protect the intended support strategy</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Define acceptable substitutions</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Carry thermal intent into procurement</a:t>
            </a:r>
            <a:endParaRPr lang="en-US" sz="1200" dirty="0"/>
          </a:p>
        </p:txBody>
      </p:sp>
      <p:sp>
        <p:nvSpPr>
          <p:cNvPr id="32" name="Shape 26"/>
          <p:cNvSpPr/>
          <p:nvPr/>
        </p:nvSpPr>
        <p:spPr>
          <a:xfrm>
            <a:off x="6345936" y="4069080"/>
            <a:ext cx="2633472" cy="594360"/>
          </a:xfrm>
          <a:prstGeom prst="roundRect">
            <a:avLst>
              <a:gd name="adj" fmla="val 7692"/>
            </a:avLst>
          </a:prstGeom>
          <a:solidFill>
            <a:srgbClr val="F8E6E8"/>
          </a:solidFill>
          <a:ln w="12700">
            <a:solidFill>
              <a:srgbClr val="333333"/>
            </a:solidFill>
            <a:prstDash val="solid"/>
          </a:ln>
        </p:spPr>
      </p:sp>
      <p:sp>
        <p:nvSpPr>
          <p:cNvPr id="33" name="Text 27"/>
          <p:cNvSpPr/>
          <p:nvPr/>
        </p:nvSpPr>
        <p:spPr>
          <a:xfrm>
            <a:off x="6419088" y="4069080"/>
            <a:ext cx="2487168" cy="594360"/>
          </a:xfrm>
          <a:prstGeom prst="rect">
            <a:avLst/>
          </a:prstGeom>
          <a:noFill/>
          <a:ln/>
        </p:spPr>
        <p:txBody>
          <a:bodyPr wrap="square" lIns="0" tIns="0" rIns="0" bIns="0" rtlCol="0" anchor="ctr"/>
          <a:lstStyle/>
          <a:p>
            <a:pPr indent="0" marL="0">
              <a:buNone/>
            </a:pPr>
            <a:r>
              <a:rPr lang="en-US" sz="1100" dirty="0">
                <a:solidFill>
                  <a:srgbClr val="3F3E42"/>
                </a:solidFill>
                <a:latin typeface="Arial" pitchFamily="34" charset="0"/>
                <a:ea typeface="Arial" pitchFamily="34" charset="-122"/>
                <a:cs typeface="Arial" pitchFamily="34" charset="-120"/>
              </a:rPr>
              <a:t>If missed: performance is value-engineered away</a:t>
            </a:r>
            <a:endParaRPr lang="en-US" sz="1100" dirty="0"/>
          </a:p>
        </p:txBody>
      </p:sp>
      <p:sp>
        <p:nvSpPr>
          <p:cNvPr id="34" name="Text 28"/>
          <p:cNvSpPr/>
          <p:nvPr/>
        </p:nvSpPr>
        <p:spPr>
          <a:xfrm>
            <a:off x="8979408" y="2651760"/>
            <a:ext cx="256032" cy="320040"/>
          </a:xfrm>
          <a:prstGeom prst="rect">
            <a:avLst/>
          </a:prstGeom>
          <a:noFill/>
          <a:ln/>
        </p:spPr>
        <p:txBody>
          <a:bodyPr wrap="square" lIns="0" tIns="0" rIns="0" bIns="0" rtlCol="0" anchor="t"/>
          <a:lstStyle/>
          <a:p>
            <a:pPr indent="0" marL="0">
              <a:buNone/>
            </a:pPr>
            <a:r>
              <a:rPr lang="en-US" sz="1600" dirty="0">
                <a:solidFill>
                  <a:srgbClr val="8A8D91"/>
                </a:solidFill>
                <a:latin typeface="Arial" pitchFamily="34" charset="0"/>
                <a:ea typeface="Arial" pitchFamily="34" charset="-122"/>
                <a:cs typeface="Arial" pitchFamily="34" charset="-120"/>
              </a:rPr>
              <a:t>→</a:t>
            </a:r>
            <a:endParaRPr lang="en-US" sz="1600" dirty="0"/>
          </a:p>
        </p:txBody>
      </p:sp>
      <p:sp>
        <p:nvSpPr>
          <p:cNvPr id="35" name="Shape 29"/>
          <p:cNvSpPr/>
          <p:nvPr/>
        </p:nvSpPr>
        <p:spPr>
          <a:xfrm>
            <a:off x="9208008" y="1115568"/>
            <a:ext cx="2852928" cy="3703320"/>
          </a:xfrm>
          <a:prstGeom prst="roundRect">
            <a:avLst>
              <a:gd name="adj" fmla="val 3205"/>
            </a:avLst>
          </a:prstGeom>
          <a:solidFill>
            <a:srgbClr val="FFFFFF"/>
          </a:solidFill>
          <a:ln w="12700">
            <a:solidFill>
              <a:srgbClr val="E4E4E4"/>
            </a:solidFill>
            <a:prstDash val="solid"/>
          </a:ln>
          <a:effectLst>
            <a:outerShdw sx="100000" sy="100000" kx="0" ky="0" algn="bl" rotWithShape="0" blurRad="6.605445010747855e+234" dist="1.6513612526869638e+234" dir="3.054604873793079e+274">
              <a:srgbClr val="000000">
                <a:alpha val="9.999999999999996e+283"/>
              </a:srgbClr>
            </a:outerShdw>
          </a:effectLst>
        </p:spPr>
      </p:sp>
      <p:sp>
        <p:nvSpPr>
          <p:cNvPr id="36" name="Shape 30"/>
          <p:cNvSpPr/>
          <p:nvPr/>
        </p:nvSpPr>
        <p:spPr>
          <a:xfrm>
            <a:off x="9372600" y="1280160"/>
            <a:ext cx="365760" cy="365760"/>
          </a:xfrm>
          <a:prstGeom prst="ellipse">
            <a:avLst/>
          </a:prstGeom>
          <a:solidFill>
            <a:srgbClr val="D2051E"/>
          </a:solidFill>
          <a:ln w="12700">
            <a:solidFill>
              <a:srgbClr val="333333"/>
            </a:solidFill>
            <a:prstDash val="solid"/>
          </a:ln>
        </p:spPr>
      </p:sp>
      <p:sp>
        <p:nvSpPr>
          <p:cNvPr id="37" name="Text 31"/>
          <p:cNvSpPr/>
          <p:nvPr/>
        </p:nvSpPr>
        <p:spPr>
          <a:xfrm>
            <a:off x="9372600" y="1280160"/>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4</a:t>
            </a:r>
            <a:endParaRPr lang="en-US" sz="1400" dirty="0"/>
          </a:p>
        </p:txBody>
      </p:sp>
      <p:pic>
        <p:nvPicPr>
          <p:cNvPr id="38" name="Image 4" descr="/workspace/deck/icons/hardHat.sv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448288" y="1325880"/>
            <a:ext cx="292608" cy="292608"/>
          </a:xfrm>
          <a:prstGeom prst="rect">
            <a:avLst/>
          </a:prstGeom>
        </p:spPr>
      </p:pic>
      <p:sp>
        <p:nvSpPr>
          <p:cNvPr id="39" name="Text 32"/>
          <p:cNvSpPr/>
          <p:nvPr/>
        </p:nvSpPr>
        <p:spPr>
          <a:xfrm>
            <a:off x="9208008" y="1783080"/>
            <a:ext cx="2852928" cy="320040"/>
          </a:xfrm>
          <a:prstGeom prst="rect">
            <a:avLst/>
          </a:prstGeom>
          <a:noFill/>
          <a:ln/>
        </p:spPr>
        <p:txBody>
          <a:bodyPr wrap="square" lIns="0" tIns="0" rIns="0" bIns="0" rtlCol="0" anchor="t"/>
          <a:lstStyle/>
          <a:p>
            <a:pPr algn="ctr" indent="0" marL="0">
              <a:buNone/>
            </a:pPr>
            <a:r>
              <a:rPr lang="en-US" sz="1600" b="1" dirty="0">
                <a:solidFill>
                  <a:srgbClr val="3F3E42"/>
                </a:solidFill>
                <a:latin typeface="Arial" pitchFamily="34" charset="0"/>
                <a:ea typeface="Arial" pitchFamily="34" charset="-122"/>
                <a:cs typeface="Arial" pitchFamily="34" charset="-120"/>
              </a:rPr>
              <a:t>VERIFY</a:t>
            </a:r>
            <a:endParaRPr lang="en-US" sz="1600" dirty="0"/>
          </a:p>
        </p:txBody>
      </p:sp>
      <p:sp>
        <p:nvSpPr>
          <p:cNvPr id="40" name="Text 33"/>
          <p:cNvSpPr/>
          <p:nvPr/>
        </p:nvSpPr>
        <p:spPr>
          <a:xfrm>
            <a:off x="9345168" y="2121408"/>
            <a:ext cx="2578608" cy="502920"/>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Confirm the installed wall still matches the intent</a:t>
            </a:r>
            <a:endParaRPr lang="en-US" sz="1200" dirty="0"/>
          </a:p>
        </p:txBody>
      </p:sp>
      <p:sp>
        <p:nvSpPr>
          <p:cNvPr id="41" name="Text 34"/>
          <p:cNvSpPr/>
          <p:nvPr/>
        </p:nvSpPr>
        <p:spPr>
          <a:xfrm>
            <a:off x="9345168" y="2697480"/>
            <a:ext cx="2578608" cy="123444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 Check field conditions and installation quality</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Validate key thermal features</a:t>
            </a:r>
            <a:endParaRPr lang="en-US" sz="1200" dirty="0"/>
          </a:p>
          <a:p>
            <a:pPr indent="0" marL="0">
              <a:buNone/>
            </a:pPr>
            <a:r>
              <a:rPr lang="en-US" sz="1200" dirty="0">
                <a:solidFill>
                  <a:srgbClr val="5A585C"/>
                </a:solidFill>
                <a:latin typeface="Arial" pitchFamily="34" charset="0"/>
                <a:ea typeface="Arial" pitchFamily="34" charset="-122"/>
                <a:cs typeface="Arial" pitchFamily="34" charset="-120"/>
              </a:rPr>
              <a:t>• Close the gap between design and reality</a:t>
            </a:r>
            <a:endParaRPr lang="en-US" sz="1200" dirty="0"/>
          </a:p>
        </p:txBody>
      </p:sp>
      <p:sp>
        <p:nvSpPr>
          <p:cNvPr id="42" name="Shape 35"/>
          <p:cNvSpPr/>
          <p:nvPr/>
        </p:nvSpPr>
        <p:spPr>
          <a:xfrm>
            <a:off x="9317736" y="4069080"/>
            <a:ext cx="2633472" cy="594360"/>
          </a:xfrm>
          <a:prstGeom prst="roundRect">
            <a:avLst>
              <a:gd name="adj" fmla="val 7692"/>
            </a:avLst>
          </a:prstGeom>
          <a:solidFill>
            <a:srgbClr val="F8E6E8"/>
          </a:solidFill>
          <a:ln w="12700">
            <a:solidFill>
              <a:srgbClr val="333333"/>
            </a:solidFill>
            <a:prstDash val="solid"/>
          </a:ln>
        </p:spPr>
      </p:sp>
      <p:sp>
        <p:nvSpPr>
          <p:cNvPr id="43" name="Text 36"/>
          <p:cNvSpPr/>
          <p:nvPr/>
        </p:nvSpPr>
        <p:spPr>
          <a:xfrm>
            <a:off x="9390888" y="4069080"/>
            <a:ext cx="2487168" cy="594360"/>
          </a:xfrm>
          <a:prstGeom prst="rect">
            <a:avLst/>
          </a:prstGeom>
          <a:noFill/>
          <a:ln/>
        </p:spPr>
        <p:txBody>
          <a:bodyPr wrap="square" lIns="0" tIns="0" rIns="0" bIns="0" rtlCol="0" anchor="ctr"/>
          <a:lstStyle/>
          <a:p>
            <a:pPr indent="0" marL="0">
              <a:buNone/>
            </a:pPr>
            <a:r>
              <a:rPr lang="en-US" sz="1100" dirty="0">
                <a:solidFill>
                  <a:srgbClr val="3F3E42"/>
                </a:solidFill>
                <a:latin typeface="Arial" pitchFamily="34" charset="0"/>
                <a:ea typeface="Arial" pitchFamily="34" charset="-122"/>
                <a:cs typeface="Arial" pitchFamily="34" charset="-120"/>
              </a:rPr>
              <a:t>If missed: installed reality drifts from intent</a:t>
            </a:r>
            <a:endParaRPr lang="en-US" sz="1100" dirty="0"/>
          </a:p>
        </p:txBody>
      </p:sp>
      <p:sp>
        <p:nvSpPr>
          <p:cNvPr id="44" name="Shape 37"/>
          <p:cNvSpPr/>
          <p:nvPr/>
        </p:nvSpPr>
        <p:spPr>
          <a:xfrm>
            <a:off x="292608" y="4937760"/>
            <a:ext cx="11594592" cy="658368"/>
          </a:xfrm>
          <a:prstGeom prst="roundRect">
            <a:avLst>
              <a:gd name="adj" fmla="val 8333"/>
            </a:avLst>
          </a:prstGeom>
          <a:solidFill>
            <a:srgbClr val="FFFFFF"/>
          </a:solidFill>
          <a:ln w="12700">
            <a:solidFill>
              <a:srgbClr val="E4E4E4"/>
            </a:solidFill>
            <a:prstDash val="solid"/>
          </a:ln>
        </p:spPr>
      </p:sp>
      <p:pic>
        <p:nvPicPr>
          <p:cNvPr id="45" name="Image 5" descr="/workspace/deck/icons/users.sv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7200" y="5084064"/>
            <a:ext cx="347472" cy="347472"/>
          </a:xfrm>
          <a:prstGeom prst="rect">
            <a:avLst/>
          </a:prstGeom>
        </p:spPr>
      </p:pic>
      <p:sp>
        <p:nvSpPr>
          <p:cNvPr id="46" name="Text 38"/>
          <p:cNvSpPr/>
          <p:nvPr/>
        </p:nvSpPr>
        <p:spPr>
          <a:xfrm>
            <a:off x="960120" y="4983480"/>
            <a:ext cx="10698480" cy="566928"/>
          </a:xfrm>
          <a:prstGeom prst="rect">
            <a:avLst/>
          </a:prstGeom>
          <a:noFill/>
          <a:ln/>
        </p:spPr>
        <p:txBody>
          <a:bodyPr wrap="square" lIns="0" tIns="0" rIns="0" bIns="0" rtlCol="0" anchor="ctr"/>
          <a:lstStyle/>
          <a:p>
            <a:pPr indent="0" marL="0">
              <a:buNone/>
            </a:pPr>
            <a:r>
              <a:rPr lang="en-US" sz="1200" dirty="0">
                <a:solidFill>
                  <a:srgbClr val="5A585C"/>
                </a:solidFill>
                <a:latin typeface="Arial" pitchFamily="34" charset="0"/>
                <a:ea typeface="Arial" pitchFamily="34" charset="-122"/>
                <a:cs typeface="Arial" pitchFamily="34" charset="-120"/>
              </a:rPr>
              <a:t>Thermal performance depends on continuity from analysis to installation. The modeled assumptions must remain visible in the details, enforceable in the specification, and verifiable in the installed wall.</a:t>
            </a:r>
            <a:endParaRPr lang="en-US" sz="1200" dirty="0"/>
          </a:p>
        </p:txBody>
      </p:sp>
      <p:sp>
        <p:nvSpPr>
          <p:cNvPr id="47" name="Text 39"/>
          <p:cNvSpPr/>
          <p:nvPr/>
        </p:nvSpPr>
        <p:spPr>
          <a:xfrm>
            <a:off x="292608" y="5669280"/>
            <a:ext cx="11594592" cy="320040"/>
          </a:xfrm>
          <a:prstGeom prst="rect">
            <a:avLst/>
          </a:prstGeom>
          <a:noFill/>
          <a:ln/>
        </p:spPr>
        <p:txBody>
          <a:bodyPr wrap="square" lIns="0" tIns="0" rIns="0" bIns="0" rtlCol="0" anchor="t"/>
          <a:lstStyle/>
          <a:p>
            <a:pPr algn="ctr" indent="0" marL="0">
              <a:buNone/>
            </a:pPr>
            <a:r>
              <a:rPr lang="en-US" sz="1200" b="1" dirty="0">
                <a:solidFill>
                  <a:srgbClr val="3F3E42"/>
                </a:solidFill>
                <a:latin typeface="Arial" pitchFamily="34" charset="0"/>
                <a:ea typeface="Arial" pitchFamily="34" charset="-122"/>
                <a:cs typeface="Arial" pitchFamily="34" charset="-120"/>
              </a:rPr>
              <a:t>1. A model defines the target          2. Assumptions must become project requirements          3. Verification confirms delivered performance</a:t>
            </a:r>
            <a:endParaRPr lang="en-US" sz="1200" dirty="0"/>
          </a:p>
        </p:txBody>
      </p:sp>
      <p:sp>
        <p:nvSpPr>
          <p:cNvPr id="48" name="Shape 40"/>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49" name="Text 41"/>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50" name="Text 42"/>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51" name="Text 43"/>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42</a:t>
            </a:r>
            <a:endParaRPr lang="en-US" sz="12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Best practices that help protect thermal intent</a:t>
            </a:r>
            <a:endParaRPr lang="en-US" sz="2600" dirty="0"/>
          </a:p>
        </p:txBody>
      </p:sp>
      <p:sp>
        <p:nvSpPr>
          <p:cNvPr id="3"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Immediate actions that help improve thermal decisions</a:t>
            </a:r>
            <a:endParaRPr lang="en-US" sz="1400" dirty="0"/>
          </a:p>
        </p:txBody>
      </p:sp>
      <p:sp>
        <p:nvSpPr>
          <p:cNvPr id="4" name="Shape 2"/>
          <p:cNvSpPr/>
          <p:nvPr/>
        </p:nvSpPr>
        <p:spPr>
          <a:xfrm>
            <a:off x="384048" y="1051560"/>
            <a:ext cx="438912" cy="438912"/>
          </a:xfrm>
          <a:prstGeom prst="ellipse">
            <a:avLst/>
          </a:prstGeom>
          <a:solidFill>
            <a:srgbClr val="D2051E"/>
          </a:solidFill>
          <a:ln w="12700">
            <a:solidFill>
              <a:srgbClr val="333333"/>
            </a:solidFill>
            <a:prstDash val="solid"/>
          </a:ln>
        </p:spPr>
      </p:sp>
      <p:sp>
        <p:nvSpPr>
          <p:cNvPr id="5" name="Text 3"/>
          <p:cNvSpPr/>
          <p:nvPr/>
        </p:nvSpPr>
        <p:spPr>
          <a:xfrm>
            <a:off x="384048" y="1051560"/>
            <a:ext cx="438912" cy="438912"/>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1</a:t>
            </a:r>
            <a:endParaRPr lang="en-US" sz="1600" dirty="0"/>
          </a:p>
        </p:txBody>
      </p:sp>
      <p:sp>
        <p:nvSpPr>
          <p:cNvPr id="6" name="Text 4"/>
          <p:cNvSpPr/>
          <p:nvPr/>
        </p:nvSpPr>
        <p:spPr>
          <a:xfrm>
            <a:off x="987552" y="1033272"/>
            <a:ext cx="6675120" cy="237744"/>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Evaluate the wall as an assembly</a:t>
            </a:r>
            <a:endParaRPr lang="en-US" sz="1400" dirty="0"/>
          </a:p>
        </p:txBody>
      </p:sp>
      <p:sp>
        <p:nvSpPr>
          <p:cNvPr id="7" name="Text 5"/>
          <p:cNvSpPr/>
          <p:nvPr/>
        </p:nvSpPr>
        <p:spPr>
          <a:xfrm>
            <a:off x="987552" y="1271016"/>
            <a:ext cx="6675120" cy="256032"/>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Do not equate nominal R-value with real wall performance.</a:t>
            </a:r>
            <a:endParaRPr lang="en-US" sz="1200" dirty="0"/>
          </a:p>
        </p:txBody>
      </p:sp>
      <p:sp>
        <p:nvSpPr>
          <p:cNvPr id="8" name="Shape 6"/>
          <p:cNvSpPr/>
          <p:nvPr/>
        </p:nvSpPr>
        <p:spPr>
          <a:xfrm>
            <a:off x="384048" y="1709928"/>
            <a:ext cx="438912" cy="438912"/>
          </a:xfrm>
          <a:prstGeom prst="ellipse">
            <a:avLst/>
          </a:prstGeom>
          <a:solidFill>
            <a:srgbClr val="D2051E"/>
          </a:solidFill>
          <a:ln w="12700">
            <a:solidFill>
              <a:srgbClr val="333333"/>
            </a:solidFill>
            <a:prstDash val="solid"/>
          </a:ln>
        </p:spPr>
      </p:sp>
      <p:sp>
        <p:nvSpPr>
          <p:cNvPr id="9" name="Text 7"/>
          <p:cNvSpPr/>
          <p:nvPr/>
        </p:nvSpPr>
        <p:spPr>
          <a:xfrm>
            <a:off x="384048" y="1709928"/>
            <a:ext cx="438912" cy="438912"/>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0" name="Text 8"/>
          <p:cNvSpPr/>
          <p:nvPr/>
        </p:nvSpPr>
        <p:spPr>
          <a:xfrm>
            <a:off x="987552" y="1691640"/>
            <a:ext cx="6675120" cy="237744"/>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Ask for real support geometry and spacing</a:t>
            </a:r>
            <a:endParaRPr lang="en-US" sz="1400" dirty="0"/>
          </a:p>
        </p:txBody>
      </p:sp>
      <p:sp>
        <p:nvSpPr>
          <p:cNvPr id="11" name="Text 9"/>
          <p:cNvSpPr/>
          <p:nvPr/>
        </p:nvSpPr>
        <p:spPr>
          <a:xfrm>
            <a:off x="987552" y="1929384"/>
            <a:ext cx="6675120" cy="256032"/>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Thermal claims depend on the actual support condition and spacing logic.</a:t>
            </a:r>
            <a:endParaRPr lang="en-US" sz="1200" dirty="0"/>
          </a:p>
        </p:txBody>
      </p:sp>
      <p:sp>
        <p:nvSpPr>
          <p:cNvPr id="12" name="Shape 10"/>
          <p:cNvSpPr/>
          <p:nvPr/>
        </p:nvSpPr>
        <p:spPr>
          <a:xfrm>
            <a:off x="384048" y="2368296"/>
            <a:ext cx="438912" cy="438912"/>
          </a:xfrm>
          <a:prstGeom prst="ellipse">
            <a:avLst/>
          </a:prstGeom>
          <a:solidFill>
            <a:srgbClr val="D2051E"/>
          </a:solidFill>
          <a:ln w="12700">
            <a:solidFill>
              <a:srgbClr val="333333"/>
            </a:solidFill>
            <a:prstDash val="solid"/>
          </a:ln>
        </p:spPr>
      </p:sp>
      <p:sp>
        <p:nvSpPr>
          <p:cNvPr id="13" name="Text 11"/>
          <p:cNvSpPr/>
          <p:nvPr/>
        </p:nvSpPr>
        <p:spPr>
          <a:xfrm>
            <a:off x="384048" y="2368296"/>
            <a:ext cx="438912" cy="438912"/>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3</a:t>
            </a:r>
            <a:endParaRPr lang="en-US" sz="1600" dirty="0"/>
          </a:p>
        </p:txBody>
      </p:sp>
      <p:sp>
        <p:nvSpPr>
          <p:cNvPr id="14" name="Text 12"/>
          <p:cNvSpPr/>
          <p:nvPr/>
        </p:nvSpPr>
        <p:spPr>
          <a:xfrm>
            <a:off x="987552" y="2350008"/>
            <a:ext cx="6675120" cy="237744"/>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Check the bridge-correction logic</a:t>
            </a:r>
            <a:endParaRPr lang="en-US" sz="1400" dirty="0"/>
          </a:p>
        </p:txBody>
      </p:sp>
      <p:sp>
        <p:nvSpPr>
          <p:cNvPr id="15" name="Text 13"/>
          <p:cNvSpPr/>
          <p:nvPr/>
        </p:nvSpPr>
        <p:spPr>
          <a:xfrm>
            <a:off x="987552" y="2587752"/>
            <a:ext cx="6675120" cy="256032"/>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Clear-field values alone do not explain assembly performance.</a:t>
            </a:r>
            <a:endParaRPr lang="en-US" sz="1200" dirty="0"/>
          </a:p>
        </p:txBody>
      </p:sp>
      <p:sp>
        <p:nvSpPr>
          <p:cNvPr id="16" name="Shape 14"/>
          <p:cNvSpPr/>
          <p:nvPr/>
        </p:nvSpPr>
        <p:spPr>
          <a:xfrm>
            <a:off x="384048" y="3026664"/>
            <a:ext cx="438912" cy="438912"/>
          </a:xfrm>
          <a:prstGeom prst="ellipse">
            <a:avLst/>
          </a:prstGeom>
          <a:solidFill>
            <a:srgbClr val="D2051E"/>
          </a:solidFill>
          <a:ln w="12700">
            <a:solidFill>
              <a:srgbClr val="333333"/>
            </a:solidFill>
            <a:prstDash val="solid"/>
          </a:ln>
        </p:spPr>
      </p:sp>
      <p:sp>
        <p:nvSpPr>
          <p:cNvPr id="17" name="Text 15"/>
          <p:cNvSpPr/>
          <p:nvPr/>
        </p:nvSpPr>
        <p:spPr>
          <a:xfrm>
            <a:off x="384048" y="3026664"/>
            <a:ext cx="438912" cy="438912"/>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18" name="Text 16"/>
          <p:cNvSpPr/>
          <p:nvPr/>
        </p:nvSpPr>
        <p:spPr>
          <a:xfrm>
            <a:off x="987552" y="3008376"/>
            <a:ext cx="6675120" cy="237744"/>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Coordinate spacing, support strategy, and insulation early</a:t>
            </a:r>
            <a:endParaRPr lang="en-US" sz="1400" dirty="0"/>
          </a:p>
        </p:txBody>
      </p:sp>
      <p:sp>
        <p:nvSpPr>
          <p:cNvPr id="19" name="Text 17"/>
          <p:cNvSpPr/>
          <p:nvPr/>
        </p:nvSpPr>
        <p:spPr>
          <a:xfrm>
            <a:off x="987552" y="3246120"/>
            <a:ext cx="6675120" cy="256032"/>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Early coordination decisions shape the final thermal outcome.</a:t>
            </a:r>
            <a:endParaRPr lang="en-US" sz="1200" dirty="0"/>
          </a:p>
        </p:txBody>
      </p:sp>
      <p:sp>
        <p:nvSpPr>
          <p:cNvPr id="20" name="Shape 18"/>
          <p:cNvSpPr/>
          <p:nvPr/>
        </p:nvSpPr>
        <p:spPr>
          <a:xfrm>
            <a:off x="384048" y="3685032"/>
            <a:ext cx="438912" cy="438912"/>
          </a:xfrm>
          <a:prstGeom prst="ellipse">
            <a:avLst/>
          </a:prstGeom>
          <a:solidFill>
            <a:srgbClr val="D2051E"/>
          </a:solidFill>
          <a:ln w="12700">
            <a:solidFill>
              <a:srgbClr val="333333"/>
            </a:solidFill>
            <a:prstDash val="solid"/>
          </a:ln>
        </p:spPr>
      </p:sp>
      <p:sp>
        <p:nvSpPr>
          <p:cNvPr id="21" name="Text 19"/>
          <p:cNvSpPr/>
          <p:nvPr/>
        </p:nvSpPr>
        <p:spPr>
          <a:xfrm>
            <a:off x="384048" y="3685032"/>
            <a:ext cx="438912" cy="438912"/>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5</a:t>
            </a:r>
            <a:endParaRPr lang="en-US" sz="1600" dirty="0"/>
          </a:p>
        </p:txBody>
      </p:sp>
      <p:sp>
        <p:nvSpPr>
          <p:cNvPr id="22" name="Text 20"/>
          <p:cNvSpPr/>
          <p:nvPr/>
        </p:nvSpPr>
        <p:spPr>
          <a:xfrm>
            <a:off x="987552" y="3666744"/>
            <a:ext cx="6675120" cy="237744"/>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Carry thermal intent into details, specifications, and field verification</a:t>
            </a:r>
            <a:endParaRPr lang="en-US" sz="1400" dirty="0"/>
          </a:p>
        </p:txBody>
      </p:sp>
      <p:sp>
        <p:nvSpPr>
          <p:cNvPr id="23" name="Text 21"/>
          <p:cNvSpPr/>
          <p:nvPr/>
        </p:nvSpPr>
        <p:spPr>
          <a:xfrm>
            <a:off x="987552" y="3904488"/>
            <a:ext cx="6675120" cy="256032"/>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Performance only survives when the logic is translated and verified through delivery.</a:t>
            </a:r>
            <a:endParaRPr lang="en-US" sz="1200" dirty="0"/>
          </a:p>
        </p:txBody>
      </p:sp>
      <p:sp>
        <p:nvSpPr>
          <p:cNvPr id="24" name="Shape 22"/>
          <p:cNvSpPr/>
          <p:nvPr/>
        </p:nvSpPr>
        <p:spPr>
          <a:xfrm>
            <a:off x="7955280" y="1051560"/>
            <a:ext cx="3886200" cy="3246120"/>
          </a:xfrm>
          <a:prstGeom prst="roundRect">
            <a:avLst>
              <a:gd name="adj" fmla="val 2817"/>
            </a:avLst>
          </a:prstGeom>
          <a:solidFill>
            <a:srgbClr val="FFFFFF"/>
          </a:solidFill>
          <a:ln w="12700">
            <a:solidFill>
              <a:srgbClr val="E4E4E4"/>
            </a:solidFill>
            <a:prstDash val="solid"/>
          </a:ln>
          <a:effectLst>
            <a:outerShdw sx="100000" sy="100000" kx="0" ky="0" algn="bl" rotWithShape="0" blurRad="8.388915163649776e+238" dist="2.097228790912444e+238" dir="1.8327629242758474e+279">
              <a:srgbClr val="000000">
                <a:alpha val="9.999999999999996e+288"/>
              </a:srgbClr>
            </a:outerShdw>
          </a:effectLst>
        </p:spPr>
      </p:sp>
      <p:sp>
        <p:nvSpPr>
          <p:cNvPr id="25" name="Text 23"/>
          <p:cNvSpPr/>
          <p:nvPr/>
        </p:nvSpPr>
        <p:spPr>
          <a:xfrm>
            <a:off x="8138160" y="1170432"/>
            <a:ext cx="3566160" cy="347472"/>
          </a:xfrm>
          <a:prstGeom prst="rect">
            <a:avLst/>
          </a:prstGeom>
          <a:noFill/>
          <a:ln/>
        </p:spPr>
        <p:txBody>
          <a:bodyPr wrap="square" lIns="0" tIns="0" rIns="0" bIns="0" rtlCol="0" anchor="t"/>
          <a:lstStyle/>
          <a:p>
            <a:pPr indent="0" marL="0">
              <a:buNone/>
            </a:pPr>
            <a:r>
              <a:rPr lang="en-US" sz="1600" b="1" dirty="0">
                <a:solidFill>
                  <a:srgbClr val="D2051E"/>
                </a:solidFill>
                <a:latin typeface="Arial" pitchFamily="34" charset="0"/>
                <a:ea typeface="Arial" pitchFamily="34" charset="-122"/>
                <a:cs typeface="Arial" pitchFamily="34" charset="-120"/>
              </a:rPr>
              <a:t>What changes in practice?</a:t>
            </a:r>
            <a:endParaRPr lang="en-US" sz="1600" dirty="0"/>
          </a:p>
        </p:txBody>
      </p:sp>
      <p:sp>
        <p:nvSpPr>
          <p:cNvPr id="26" name="Shape 24"/>
          <p:cNvSpPr/>
          <p:nvPr/>
        </p:nvSpPr>
        <p:spPr>
          <a:xfrm>
            <a:off x="8183880" y="1691640"/>
            <a:ext cx="457200" cy="457200"/>
          </a:xfrm>
          <a:prstGeom prst="ellipse">
            <a:avLst/>
          </a:prstGeom>
          <a:solidFill>
            <a:srgbClr val="F8E6E8"/>
          </a:solidFill>
          <a:ln w="12700">
            <a:solidFill>
              <a:srgbClr val="333333"/>
            </a:solidFill>
            <a:prstDash val="solid"/>
          </a:ln>
        </p:spPr>
      </p:sp>
      <p:pic>
        <p:nvPicPr>
          <p:cNvPr id="27" name="Image 0" descr="/workspace/deck/icons/target.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293608" y="1801368"/>
            <a:ext cx="237744" cy="237744"/>
          </a:xfrm>
          <a:prstGeom prst="rect">
            <a:avLst/>
          </a:prstGeom>
        </p:spPr>
      </p:pic>
      <p:sp>
        <p:nvSpPr>
          <p:cNvPr id="28" name="Text 25"/>
          <p:cNvSpPr/>
          <p:nvPr/>
        </p:nvSpPr>
        <p:spPr>
          <a:xfrm>
            <a:off x="8759952" y="1691640"/>
            <a:ext cx="2880360" cy="237744"/>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Sharper reviews</a:t>
            </a:r>
            <a:endParaRPr lang="en-US" sz="1300" dirty="0"/>
          </a:p>
        </p:txBody>
      </p:sp>
      <p:sp>
        <p:nvSpPr>
          <p:cNvPr id="29" name="Text 26"/>
          <p:cNvSpPr/>
          <p:nvPr/>
        </p:nvSpPr>
        <p:spPr>
          <a:xfrm>
            <a:off x="8759952" y="1929384"/>
            <a:ext cx="2880360" cy="32004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Better questions at submittal stage.</a:t>
            </a:r>
            <a:endParaRPr lang="en-US" sz="1200" dirty="0"/>
          </a:p>
        </p:txBody>
      </p:sp>
      <p:sp>
        <p:nvSpPr>
          <p:cNvPr id="30" name="Shape 27"/>
          <p:cNvSpPr/>
          <p:nvPr/>
        </p:nvSpPr>
        <p:spPr>
          <a:xfrm>
            <a:off x="8183880" y="2496312"/>
            <a:ext cx="457200" cy="457200"/>
          </a:xfrm>
          <a:prstGeom prst="ellipse">
            <a:avLst/>
          </a:prstGeom>
          <a:solidFill>
            <a:srgbClr val="F8E6E8"/>
          </a:solidFill>
          <a:ln w="12700">
            <a:solidFill>
              <a:srgbClr val="333333"/>
            </a:solidFill>
            <a:prstDash val="solid"/>
          </a:ln>
        </p:spPr>
      </p:sp>
      <p:pic>
        <p:nvPicPr>
          <p:cNvPr id="31" name="Image 1" descr="/workspace/deck/icons/handshake.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93608" y="2606040"/>
            <a:ext cx="237744" cy="237744"/>
          </a:xfrm>
          <a:prstGeom prst="rect">
            <a:avLst/>
          </a:prstGeom>
        </p:spPr>
      </p:pic>
      <p:sp>
        <p:nvSpPr>
          <p:cNvPr id="32" name="Text 28"/>
          <p:cNvSpPr/>
          <p:nvPr/>
        </p:nvSpPr>
        <p:spPr>
          <a:xfrm>
            <a:off x="8759952" y="2496312"/>
            <a:ext cx="2880360" cy="237744"/>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Better questions at submittal stage</a:t>
            </a:r>
            <a:endParaRPr lang="en-US" sz="1300" dirty="0"/>
          </a:p>
        </p:txBody>
      </p:sp>
      <p:sp>
        <p:nvSpPr>
          <p:cNvPr id="33" name="Text 29"/>
          <p:cNvSpPr/>
          <p:nvPr/>
        </p:nvSpPr>
        <p:spPr>
          <a:xfrm>
            <a:off x="8759952" y="2734056"/>
            <a:ext cx="2880360" cy="32004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Fewer disconnects across teams.</a:t>
            </a:r>
            <a:endParaRPr lang="en-US" sz="1200" dirty="0"/>
          </a:p>
        </p:txBody>
      </p:sp>
      <p:sp>
        <p:nvSpPr>
          <p:cNvPr id="34" name="Shape 30"/>
          <p:cNvSpPr/>
          <p:nvPr/>
        </p:nvSpPr>
        <p:spPr>
          <a:xfrm>
            <a:off x="8183880" y="3300984"/>
            <a:ext cx="457200" cy="457200"/>
          </a:xfrm>
          <a:prstGeom prst="ellipse">
            <a:avLst/>
          </a:prstGeom>
          <a:solidFill>
            <a:srgbClr val="F8E6E8"/>
          </a:solidFill>
          <a:ln w="12700">
            <a:solidFill>
              <a:srgbClr val="333333"/>
            </a:solidFill>
            <a:prstDash val="solid"/>
          </a:ln>
        </p:spPr>
      </p:sp>
      <p:pic>
        <p:nvPicPr>
          <p:cNvPr id="35" name="Image 2" descr="/workspace/deck/icons/shieldCheck.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93608" y="3410712"/>
            <a:ext cx="237744" cy="237744"/>
          </a:xfrm>
          <a:prstGeom prst="rect">
            <a:avLst/>
          </a:prstGeom>
        </p:spPr>
      </p:pic>
      <p:sp>
        <p:nvSpPr>
          <p:cNvPr id="36" name="Text 31"/>
          <p:cNvSpPr/>
          <p:nvPr/>
        </p:nvSpPr>
        <p:spPr>
          <a:xfrm>
            <a:off x="8759952" y="3300984"/>
            <a:ext cx="2880360" cy="237744"/>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More defensible decisions</a:t>
            </a:r>
            <a:endParaRPr lang="en-US" sz="1300" dirty="0"/>
          </a:p>
        </p:txBody>
      </p:sp>
      <p:sp>
        <p:nvSpPr>
          <p:cNvPr id="37" name="Text 32"/>
          <p:cNvSpPr/>
          <p:nvPr/>
        </p:nvSpPr>
        <p:spPr>
          <a:xfrm>
            <a:off x="8759952" y="3538728"/>
            <a:ext cx="2880360" cy="32004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Thermal intent is easier to protect.</a:t>
            </a:r>
            <a:endParaRPr lang="en-US" sz="1200" dirty="0"/>
          </a:p>
        </p:txBody>
      </p:sp>
      <p:sp>
        <p:nvSpPr>
          <p:cNvPr id="38" name="Shape 33"/>
          <p:cNvSpPr/>
          <p:nvPr/>
        </p:nvSpPr>
        <p:spPr>
          <a:xfrm>
            <a:off x="292608" y="4572000"/>
            <a:ext cx="11594592" cy="1691640"/>
          </a:xfrm>
          <a:prstGeom prst="roundRect">
            <a:avLst>
              <a:gd name="adj" fmla="val 4324"/>
            </a:avLst>
          </a:prstGeom>
          <a:solidFill>
            <a:srgbClr val="F8E6E8"/>
          </a:solidFill>
          <a:ln w="12700">
            <a:solidFill>
              <a:srgbClr val="333333"/>
            </a:solidFill>
            <a:prstDash val="solid"/>
          </a:ln>
        </p:spPr>
      </p:sp>
      <p:sp>
        <p:nvSpPr>
          <p:cNvPr id="39" name="Text 34"/>
          <p:cNvSpPr/>
          <p:nvPr/>
        </p:nvSpPr>
        <p:spPr>
          <a:xfrm>
            <a:off x="502920" y="4709160"/>
            <a:ext cx="11155680" cy="640080"/>
          </a:xfrm>
          <a:prstGeom prst="rect">
            <a:avLst/>
          </a:prstGeom>
          <a:noFill/>
          <a:ln/>
        </p:spPr>
        <p:txBody>
          <a:bodyPr wrap="square" lIns="0" tIns="0" rIns="0" bIns="0" rtlCol="0" anchor="t"/>
          <a:lstStyle/>
          <a:p>
            <a:pPr indent="0" marL="0">
              <a:buNone/>
            </a:pPr>
            <a:r>
              <a:rPr lang="en-US" sz="1600" b="1" dirty="0">
                <a:solidFill>
                  <a:srgbClr val="3F3E42"/>
                </a:solidFill>
                <a:latin typeface="Arial" pitchFamily="34" charset="0"/>
                <a:ea typeface="Arial" pitchFamily="34" charset="-122"/>
                <a:cs typeface="Arial" pitchFamily="34" charset="-120"/>
              </a:rPr>
              <a:t>Thermal intent survives only when the project team treats performance as a coordinated system, not a nominal number.</a:t>
            </a:r>
            <a:endParaRPr lang="en-US" sz="1600" dirty="0"/>
          </a:p>
        </p:txBody>
      </p:sp>
      <p:sp>
        <p:nvSpPr>
          <p:cNvPr id="40" name="Text 35"/>
          <p:cNvSpPr/>
          <p:nvPr/>
        </p:nvSpPr>
        <p:spPr>
          <a:xfrm>
            <a:off x="502920" y="5394960"/>
            <a:ext cx="11155680" cy="502920"/>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Good thermal decisions connect analysis, detailing, specification, and field execution.</a:t>
            </a:r>
            <a:endParaRPr lang="en-US" sz="1400" dirty="0"/>
          </a:p>
        </p:txBody>
      </p:sp>
      <p:sp>
        <p:nvSpPr>
          <p:cNvPr id="41" name="Shape 36"/>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42" name="Text 37"/>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43" name="Text 38"/>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44" name="Text 39"/>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43</a:t>
            </a:r>
            <a:endParaRPr lang="en-US" sz="12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46304"/>
            <a:ext cx="1152144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Optimizing Thermal Performance: </a:t>
            </a:r>
            <a:pPr indent="0" marL="0">
              <a:buNone/>
            </a:pPr>
            <a:r>
              <a:rPr lang="en-US" sz="2600" b="1" dirty="0">
                <a:solidFill>
                  <a:srgbClr val="D2051E"/>
                </a:solidFill>
                <a:latin typeface="Arial" pitchFamily="34" charset="0"/>
                <a:ea typeface="Arial" pitchFamily="34" charset="-122"/>
                <a:cs typeface="Arial" pitchFamily="34" charset="-120"/>
              </a:rPr>
              <a:t>Key Design Integrations</a:t>
            </a:r>
            <a:endParaRPr lang="en-US" sz="2600" dirty="0"/>
          </a:p>
        </p:txBody>
      </p:sp>
      <p:sp>
        <p:nvSpPr>
          <p:cNvPr id="3"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Thermal performance is protected when modeling, detailing, specification, and installation work as one coordinated system.</a:t>
            </a:r>
            <a:endParaRPr lang="en-US" sz="1400" dirty="0"/>
          </a:p>
        </p:txBody>
      </p:sp>
      <p:sp>
        <p:nvSpPr>
          <p:cNvPr id="4" name="Text 2"/>
          <p:cNvSpPr/>
          <p:nvPr/>
        </p:nvSpPr>
        <p:spPr>
          <a:xfrm>
            <a:off x="384048" y="1097280"/>
            <a:ext cx="5394960" cy="320040"/>
          </a:xfrm>
          <a:prstGeom prst="rect">
            <a:avLst/>
          </a:prstGeom>
          <a:noFill/>
          <a:ln/>
        </p:spPr>
        <p:txBody>
          <a:bodyPr wrap="square" lIns="0" tIns="0" rIns="0" bIns="0" rtlCol="0" anchor="t"/>
          <a:lstStyle/>
          <a:p>
            <a:pPr indent="0" marL="0">
              <a:buNone/>
            </a:pPr>
            <a:r>
              <a:rPr lang="en-US" sz="1500" b="1" dirty="0">
                <a:solidFill>
                  <a:srgbClr val="D2051E"/>
                </a:solidFill>
                <a:latin typeface="Arial" pitchFamily="34" charset="0"/>
                <a:ea typeface="Arial" pitchFamily="34" charset="-122"/>
                <a:cs typeface="Arial" pitchFamily="34" charset="-120"/>
              </a:rPr>
              <a:t>1.  Design the wall as an assembly.</a:t>
            </a:r>
            <a:endParaRPr lang="en-US" sz="1500" dirty="0"/>
          </a:p>
        </p:txBody>
      </p:sp>
      <p:sp>
        <p:nvSpPr>
          <p:cNvPr id="5" name="Text 3"/>
          <p:cNvSpPr/>
          <p:nvPr/>
        </p:nvSpPr>
        <p:spPr>
          <a:xfrm>
            <a:off x="384048" y="1417320"/>
            <a:ext cx="5394960" cy="5029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Compare effective wall performance, not nominal insulation alone.</a:t>
            </a:r>
            <a:endParaRPr lang="en-US" sz="1300" dirty="0"/>
          </a:p>
        </p:txBody>
      </p:sp>
      <p:sp>
        <p:nvSpPr>
          <p:cNvPr id="6" name="Text 4"/>
          <p:cNvSpPr/>
          <p:nvPr/>
        </p:nvSpPr>
        <p:spPr>
          <a:xfrm>
            <a:off x="384048" y="2194560"/>
            <a:ext cx="5394960" cy="320040"/>
          </a:xfrm>
          <a:prstGeom prst="rect">
            <a:avLst/>
          </a:prstGeom>
          <a:noFill/>
          <a:ln/>
        </p:spPr>
        <p:txBody>
          <a:bodyPr wrap="square" lIns="0" tIns="0" rIns="0" bIns="0" rtlCol="0" anchor="t"/>
          <a:lstStyle/>
          <a:p>
            <a:pPr indent="0" marL="0">
              <a:buNone/>
            </a:pPr>
            <a:r>
              <a:rPr lang="en-US" sz="1500" b="1" dirty="0">
                <a:solidFill>
                  <a:srgbClr val="D2051E"/>
                </a:solidFill>
                <a:latin typeface="Arial" pitchFamily="34" charset="0"/>
                <a:ea typeface="Arial" pitchFamily="34" charset="-122"/>
                <a:cs typeface="Arial" pitchFamily="34" charset="-120"/>
              </a:rPr>
              <a:t>2.  Ask for U0, Ueff, χ, and Ψ</a:t>
            </a:r>
            <a:endParaRPr lang="en-US" sz="1500" dirty="0"/>
          </a:p>
        </p:txBody>
      </p:sp>
      <p:sp>
        <p:nvSpPr>
          <p:cNvPr id="7" name="Text 5"/>
          <p:cNvSpPr/>
          <p:nvPr/>
        </p:nvSpPr>
        <p:spPr>
          <a:xfrm>
            <a:off x="384048" y="2514600"/>
            <a:ext cx="5394960" cy="5029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Make the clear-field baseline and thermal-bridge corrections visible.</a:t>
            </a:r>
            <a:endParaRPr lang="en-US" sz="1300" dirty="0"/>
          </a:p>
        </p:txBody>
      </p:sp>
      <p:sp>
        <p:nvSpPr>
          <p:cNvPr id="8" name="Text 6"/>
          <p:cNvSpPr/>
          <p:nvPr/>
        </p:nvSpPr>
        <p:spPr>
          <a:xfrm>
            <a:off x="384048" y="3291840"/>
            <a:ext cx="5394960" cy="320040"/>
          </a:xfrm>
          <a:prstGeom prst="rect">
            <a:avLst/>
          </a:prstGeom>
          <a:noFill/>
          <a:ln/>
        </p:spPr>
        <p:txBody>
          <a:bodyPr wrap="square" lIns="0" tIns="0" rIns="0" bIns="0" rtlCol="0" anchor="t"/>
          <a:lstStyle/>
          <a:p>
            <a:pPr indent="0" marL="0">
              <a:buNone/>
            </a:pPr>
            <a:r>
              <a:rPr lang="en-US" sz="1500" b="1" dirty="0">
                <a:solidFill>
                  <a:srgbClr val="D2051E"/>
                </a:solidFill>
                <a:latin typeface="Arial" pitchFamily="34" charset="0"/>
                <a:ea typeface="Arial" pitchFamily="34" charset="-122"/>
                <a:cs typeface="Arial" pitchFamily="34" charset="-120"/>
              </a:rPr>
              <a:t>3.  Control support strategy</a:t>
            </a:r>
            <a:endParaRPr lang="en-US" sz="1500" dirty="0"/>
          </a:p>
        </p:txBody>
      </p:sp>
      <p:sp>
        <p:nvSpPr>
          <p:cNvPr id="9" name="Text 7"/>
          <p:cNvSpPr/>
          <p:nvPr/>
        </p:nvSpPr>
        <p:spPr>
          <a:xfrm>
            <a:off x="384048" y="3611880"/>
            <a:ext cx="5394960" cy="5029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Material, stand-off, geometry, and contact area all influence heat flow.</a:t>
            </a:r>
            <a:endParaRPr lang="en-US" sz="1300" dirty="0"/>
          </a:p>
        </p:txBody>
      </p:sp>
      <p:sp>
        <p:nvSpPr>
          <p:cNvPr id="10" name="Text 8"/>
          <p:cNvSpPr/>
          <p:nvPr/>
        </p:nvSpPr>
        <p:spPr>
          <a:xfrm>
            <a:off x="384048" y="4389120"/>
            <a:ext cx="5394960" cy="320040"/>
          </a:xfrm>
          <a:prstGeom prst="rect">
            <a:avLst/>
          </a:prstGeom>
          <a:noFill/>
          <a:ln/>
        </p:spPr>
        <p:txBody>
          <a:bodyPr wrap="square" lIns="0" tIns="0" rIns="0" bIns="0" rtlCol="0" anchor="t"/>
          <a:lstStyle/>
          <a:p>
            <a:pPr indent="0" marL="0">
              <a:buNone/>
            </a:pPr>
            <a:r>
              <a:rPr lang="en-US" sz="1500" b="1" dirty="0">
                <a:solidFill>
                  <a:srgbClr val="D2051E"/>
                </a:solidFill>
                <a:latin typeface="Arial" pitchFamily="34" charset="0"/>
                <a:ea typeface="Arial" pitchFamily="34" charset="-122"/>
                <a:cs typeface="Arial" pitchFamily="34" charset="-120"/>
              </a:rPr>
              <a:t>4.  Limit support density + continuity</a:t>
            </a:r>
            <a:endParaRPr lang="en-US" sz="1500" dirty="0"/>
          </a:p>
        </p:txBody>
      </p:sp>
      <p:sp>
        <p:nvSpPr>
          <p:cNvPr id="11" name="Text 9"/>
          <p:cNvSpPr/>
          <p:nvPr/>
        </p:nvSpPr>
        <p:spPr>
          <a:xfrm>
            <a:off x="384048" y="4709160"/>
            <a:ext cx="5394960" cy="5029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Bracket count and rail length can quietly drive whole-wall heat loss.</a:t>
            </a:r>
            <a:endParaRPr lang="en-US" sz="1300" dirty="0"/>
          </a:p>
        </p:txBody>
      </p:sp>
      <p:sp>
        <p:nvSpPr>
          <p:cNvPr id="12" name="Text 10"/>
          <p:cNvSpPr/>
          <p:nvPr/>
        </p:nvSpPr>
        <p:spPr>
          <a:xfrm>
            <a:off x="6007608" y="1097280"/>
            <a:ext cx="5394960" cy="320040"/>
          </a:xfrm>
          <a:prstGeom prst="rect">
            <a:avLst/>
          </a:prstGeom>
          <a:noFill/>
          <a:ln/>
        </p:spPr>
        <p:txBody>
          <a:bodyPr wrap="square" lIns="0" tIns="0" rIns="0" bIns="0" rtlCol="0" anchor="t"/>
          <a:lstStyle/>
          <a:p>
            <a:pPr indent="0" marL="0">
              <a:buNone/>
            </a:pPr>
            <a:r>
              <a:rPr lang="en-US" sz="1500" b="1" dirty="0">
                <a:solidFill>
                  <a:srgbClr val="D2051E"/>
                </a:solidFill>
                <a:latin typeface="Arial" pitchFamily="34" charset="0"/>
                <a:ea typeface="Arial" pitchFamily="34" charset="-122"/>
                <a:cs typeface="Arial" pitchFamily="34" charset="-120"/>
              </a:rPr>
              <a:t>5.  Protect CI + insulation continuity</a:t>
            </a:r>
            <a:endParaRPr lang="en-US" sz="1500" dirty="0"/>
          </a:p>
        </p:txBody>
      </p:sp>
      <p:sp>
        <p:nvSpPr>
          <p:cNvPr id="13" name="Text 11"/>
          <p:cNvSpPr/>
          <p:nvPr/>
        </p:nvSpPr>
        <p:spPr>
          <a:xfrm>
            <a:off x="6007608" y="1417320"/>
            <a:ext cx="5394960" cy="5029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Avoid notching, compression, gaps, and uncoordinated penetrations.</a:t>
            </a:r>
            <a:endParaRPr lang="en-US" sz="1300" dirty="0"/>
          </a:p>
        </p:txBody>
      </p:sp>
      <p:sp>
        <p:nvSpPr>
          <p:cNvPr id="14" name="Text 12"/>
          <p:cNvSpPr/>
          <p:nvPr/>
        </p:nvSpPr>
        <p:spPr>
          <a:xfrm>
            <a:off x="6007608" y="2194560"/>
            <a:ext cx="5394960" cy="320040"/>
          </a:xfrm>
          <a:prstGeom prst="rect">
            <a:avLst/>
          </a:prstGeom>
          <a:noFill/>
          <a:ln/>
        </p:spPr>
        <p:txBody>
          <a:bodyPr wrap="square" lIns="0" tIns="0" rIns="0" bIns="0" rtlCol="0" anchor="t"/>
          <a:lstStyle/>
          <a:p>
            <a:pPr indent="0" marL="0">
              <a:buNone/>
            </a:pPr>
            <a:r>
              <a:rPr lang="en-US" sz="1500" b="1" dirty="0">
                <a:solidFill>
                  <a:srgbClr val="D2051E"/>
                </a:solidFill>
                <a:latin typeface="Arial" pitchFamily="34" charset="0"/>
                <a:ea typeface="Arial" pitchFamily="34" charset="-122"/>
                <a:cs typeface="Arial" pitchFamily="34" charset="-120"/>
              </a:rPr>
              <a:t>6.  Coordinate thermal breaks + fasteners</a:t>
            </a:r>
            <a:endParaRPr lang="en-US" sz="1500" dirty="0"/>
          </a:p>
        </p:txBody>
      </p:sp>
      <p:sp>
        <p:nvSpPr>
          <p:cNvPr id="15" name="Text 13"/>
          <p:cNvSpPr/>
          <p:nvPr/>
        </p:nvSpPr>
        <p:spPr>
          <a:xfrm>
            <a:off x="6007608" y="2514600"/>
            <a:ext cx="5394960" cy="5029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Isolators, shims, washers, and fasteners can change delivered performance.</a:t>
            </a:r>
            <a:endParaRPr lang="en-US" sz="1300" dirty="0"/>
          </a:p>
        </p:txBody>
      </p:sp>
      <p:sp>
        <p:nvSpPr>
          <p:cNvPr id="16" name="Text 14"/>
          <p:cNvSpPr/>
          <p:nvPr/>
        </p:nvSpPr>
        <p:spPr>
          <a:xfrm>
            <a:off x="6007608" y="3291840"/>
            <a:ext cx="5394960" cy="320040"/>
          </a:xfrm>
          <a:prstGeom prst="rect">
            <a:avLst/>
          </a:prstGeom>
          <a:noFill/>
          <a:ln/>
        </p:spPr>
        <p:txBody>
          <a:bodyPr wrap="square" lIns="0" tIns="0" rIns="0" bIns="0" rtlCol="0" anchor="t"/>
          <a:lstStyle/>
          <a:p>
            <a:pPr indent="0" marL="0">
              <a:buNone/>
            </a:pPr>
            <a:r>
              <a:rPr lang="en-US" sz="1500" b="1" dirty="0">
                <a:solidFill>
                  <a:srgbClr val="D2051E"/>
                </a:solidFill>
                <a:latin typeface="Arial" pitchFamily="34" charset="0"/>
                <a:ea typeface="Arial" pitchFamily="34" charset="-122"/>
                <a:cs typeface="Arial" pitchFamily="34" charset="-120"/>
              </a:rPr>
              <a:t>7.  Check local condensation risk</a:t>
            </a:r>
            <a:endParaRPr lang="en-US" sz="1500" dirty="0"/>
          </a:p>
        </p:txBody>
      </p:sp>
      <p:sp>
        <p:nvSpPr>
          <p:cNvPr id="17" name="Text 15"/>
          <p:cNvSpPr/>
          <p:nvPr/>
        </p:nvSpPr>
        <p:spPr>
          <a:xfrm>
            <a:off x="6007608" y="3611880"/>
            <a:ext cx="5394960" cy="5029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Average wall values can hide cold-surface risk at critical details.</a:t>
            </a:r>
            <a:endParaRPr lang="en-US" sz="1300" dirty="0"/>
          </a:p>
        </p:txBody>
      </p:sp>
      <p:sp>
        <p:nvSpPr>
          <p:cNvPr id="18" name="Text 16"/>
          <p:cNvSpPr/>
          <p:nvPr/>
        </p:nvSpPr>
        <p:spPr>
          <a:xfrm>
            <a:off x="6007608" y="4389120"/>
            <a:ext cx="5394960" cy="320040"/>
          </a:xfrm>
          <a:prstGeom prst="rect">
            <a:avLst/>
          </a:prstGeom>
          <a:noFill/>
          <a:ln/>
        </p:spPr>
        <p:txBody>
          <a:bodyPr wrap="square" lIns="0" tIns="0" rIns="0" bIns="0" rtlCol="0" anchor="t"/>
          <a:lstStyle/>
          <a:p>
            <a:pPr indent="0" marL="0">
              <a:buNone/>
            </a:pPr>
            <a:r>
              <a:rPr lang="en-US" sz="1500" b="1" dirty="0">
                <a:solidFill>
                  <a:srgbClr val="D2051E"/>
                </a:solidFill>
                <a:latin typeface="Arial" pitchFamily="34" charset="0"/>
                <a:ea typeface="Arial" pitchFamily="34" charset="-122"/>
                <a:cs typeface="Arial" pitchFamily="34" charset="-120"/>
              </a:rPr>
              <a:t>8.  Carry thermal intent through delivery</a:t>
            </a:r>
            <a:endParaRPr lang="en-US" sz="1500" dirty="0"/>
          </a:p>
        </p:txBody>
      </p:sp>
      <p:sp>
        <p:nvSpPr>
          <p:cNvPr id="19" name="Text 17"/>
          <p:cNvSpPr/>
          <p:nvPr/>
        </p:nvSpPr>
        <p:spPr>
          <a:xfrm>
            <a:off x="6007608" y="4709160"/>
            <a:ext cx="5394960" cy="50292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Translate the model into specifications, submittals, and field verification.</a:t>
            </a:r>
            <a:endParaRPr lang="en-US" sz="1300" dirty="0"/>
          </a:p>
        </p:txBody>
      </p:sp>
      <p:pic>
        <p:nvPicPr>
          <p:cNvPr id="20" name="Image 0" descr="/workspace/deck/assets/t-p44-art.jpg">    </p:cNvPr>
          <p:cNvPicPr>
            <a:picLocks noChangeAspect="1"/>
          </p:cNvPicPr>
          <p:nvPr/>
        </p:nvPicPr>
        <p:blipFill>
          <a:blip r:embed="rId1"/>
          <a:stretch>
            <a:fillRect/>
          </a:stretch>
        </p:blipFill>
        <p:spPr>
          <a:xfrm>
            <a:off x="8092440" y="1051560"/>
            <a:ext cx="3794760" cy="5074920"/>
          </a:xfrm>
          <a:prstGeom prst="rect">
            <a:avLst/>
          </a:prstGeom>
        </p:spPr>
      </p:pic>
      <p:sp>
        <p:nvSpPr>
          <p:cNvPr id="21" name="Shape 18"/>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22" name="Text 19"/>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23" name="Text 20"/>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24" name="Text 21"/>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44</a:t>
            </a:r>
            <a:endParaRPr lang="en-US" sz="12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46304"/>
            <a:ext cx="11521440" cy="64008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DOWNLOAD SPECIFICATIONS &amp; TOOLKIT SUBFRAMING DESIGN HERE</a:t>
            </a:r>
            <a:endParaRPr lang="en-US" sz="2600" dirty="0"/>
          </a:p>
        </p:txBody>
      </p:sp>
      <p:sp>
        <p:nvSpPr>
          <p:cNvPr id="3" name="Shape 1"/>
          <p:cNvSpPr/>
          <p:nvPr/>
        </p:nvSpPr>
        <p:spPr>
          <a:xfrm>
            <a:off x="384048" y="960120"/>
            <a:ext cx="5394960" cy="777240"/>
          </a:xfrm>
          <a:prstGeom prst="rect">
            <a:avLst/>
          </a:prstGeom>
          <a:solidFill>
            <a:srgbClr val="ECEAE4"/>
          </a:solidFill>
          <a:ln w="12700">
            <a:solidFill>
              <a:srgbClr val="333333"/>
            </a:solidFill>
            <a:prstDash val="solid"/>
          </a:ln>
        </p:spPr>
      </p:sp>
      <p:sp>
        <p:nvSpPr>
          <p:cNvPr id="4" name="Text 2"/>
          <p:cNvSpPr/>
          <p:nvPr/>
        </p:nvSpPr>
        <p:spPr>
          <a:xfrm>
            <a:off x="502920" y="960120"/>
            <a:ext cx="5166360" cy="777240"/>
          </a:xfrm>
          <a:prstGeom prst="rect">
            <a:avLst/>
          </a:prstGeom>
          <a:noFill/>
          <a:ln/>
        </p:spPr>
        <p:txBody>
          <a:bodyPr wrap="square" lIns="0" tIns="0" rIns="0" bIns="0" rtlCol="0" anchor="ctr"/>
          <a:lstStyle/>
          <a:p>
            <a:pPr algn="ctr" indent="0" marL="0">
              <a:buNone/>
            </a:pPr>
            <a:r>
              <a:rPr lang="en-US" sz="1300" b="1" dirty="0">
                <a:solidFill>
                  <a:srgbClr val="3F3E42"/>
                </a:solidFill>
                <a:latin typeface="Arial" pitchFamily="34" charset="0"/>
                <a:ea typeface="Arial" pitchFamily="34" charset="-122"/>
                <a:cs typeface="Arial" pitchFamily="34" charset="-120"/>
              </a:rPr>
              <a:t>BEST CONSTRUCTABILITY PRACTICES FOR RAINSCREEN SUBFRAMING SYSTEM DESIGN</a:t>
            </a:r>
            <a:endParaRPr lang="en-US" sz="1300" dirty="0"/>
          </a:p>
        </p:txBody>
      </p:sp>
      <p:sp>
        <p:nvSpPr>
          <p:cNvPr id="5" name="Text 3"/>
          <p:cNvSpPr/>
          <p:nvPr/>
        </p:nvSpPr>
        <p:spPr>
          <a:xfrm>
            <a:off x="384048" y="1828800"/>
            <a:ext cx="5394960" cy="411480"/>
          </a:xfrm>
          <a:prstGeom prst="rect">
            <a:avLst/>
          </a:prstGeom>
          <a:noFill/>
          <a:ln/>
        </p:spPr>
        <p:txBody>
          <a:bodyPr wrap="square" lIns="0" tIns="0" rIns="0" bIns="0" rtlCol="0" anchor="t"/>
          <a:lstStyle/>
          <a:p>
            <a:pPr indent="0" marL="0">
              <a:buNone/>
            </a:pPr>
            <a:r>
              <a:rPr lang="en-US" sz="1300" dirty="0">
                <a:solidFill>
                  <a:srgbClr val="5A585C"/>
                </a:solidFill>
                <a:latin typeface="Arial" pitchFamily="34" charset="0"/>
                <a:ea typeface="Arial" pitchFamily="34" charset="-122"/>
                <a:cs typeface="Arial" pitchFamily="34" charset="-120"/>
              </a:rPr>
              <a:t>Smooth submittals that include material that show spec compliance</a:t>
            </a:r>
            <a:endParaRPr lang="en-US" sz="1300" dirty="0"/>
          </a:p>
        </p:txBody>
      </p:sp>
      <p:sp>
        <p:nvSpPr>
          <p:cNvPr id="6" name="Shape 4"/>
          <p:cNvSpPr/>
          <p:nvPr/>
        </p:nvSpPr>
        <p:spPr>
          <a:xfrm>
            <a:off x="1417320" y="2331720"/>
            <a:ext cx="3291840" cy="438912"/>
          </a:xfrm>
          <a:prstGeom prst="rect">
            <a:avLst/>
          </a:prstGeom>
          <a:solidFill>
            <a:srgbClr val="D2051E"/>
          </a:solidFill>
          <a:ln w="12700">
            <a:solidFill>
              <a:srgbClr val="333333"/>
            </a:solidFill>
            <a:prstDash val="solid"/>
          </a:ln>
        </p:spPr>
      </p:sp>
      <p:sp>
        <p:nvSpPr>
          <p:cNvPr id="7" name="Text 5"/>
          <p:cNvSpPr/>
          <p:nvPr/>
        </p:nvSpPr>
        <p:spPr>
          <a:xfrm>
            <a:off x="1417320" y="2331720"/>
            <a:ext cx="3291840" cy="438912"/>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DOWNLOAD HERE</a:t>
            </a:r>
            <a:endParaRPr lang="en-US" sz="1300" dirty="0"/>
          </a:p>
        </p:txBody>
      </p:sp>
      <p:sp>
        <p:nvSpPr>
          <p:cNvPr id="8" name="Text 6"/>
          <p:cNvSpPr/>
          <p:nvPr/>
        </p:nvSpPr>
        <p:spPr>
          <a:xfrm>
            <a:off x="384048" y="2926080"/>
            <a:ext cx="5394960" cy="256032"/>
          </a:xfrm>
          <a:prstGeom prst="rect">
            <a:avLst/>
          </a:prstGeom>
          <a:noFill/>
          <a:ln/>
        </p:spPr>
        <p:txBody>
          <a:bodyPr wrap="square" lIns="0" tIns="0" rIns="0" bIns="0" rtlCol="0" anchor="t"/>
          <a:lstStyle/>
          <a:p>
            <a:pPr indent="0" marL="0">
              <a:buNone/>
            </a:pPr>
            <a:r>
              <a:rPr lang="en-US" sz="1400" b="1" dirty="0">
                <a:solidFill>
                  <a:srgbClr val="D2051E"/>
                </a:solidFill>
                <a:latin typeface="Arial" pitchFamily="34" charset="0"/>
                <a:ea typeface="Arial" pitchFamily="34" charset="-122"/>
                <a:cs typeface="Arial" pitchFamily="34" charset="-120"/>
              </a:rPr>
              <a:t>Example</a:t>
            </a:r>
            <a:endParaRPr lang="en-US" sz="1400" dirty="0"/>
          </a:p>
        </p:txBody>
      </p:sp>
      <p:sp>
        <p:nvSpPr>
          <p:cNvPr id="9" name="Text 7"/>
          <p:cNvSpPr/>
          <p:nvPr/>
        </p:nvSpPr>
        <p:spPr>
          <a:xfrm>
            <a:off x="384048" y="3182112"/>
            <a:ext cx="5394960" cy="237744"/>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PROJECT PLANNING &amp; SPECIFICATION PHASE</a:t>
            </a:r>
            <a:endParaRPr lang="en-US" sz="1200" dirty="0"/>
          </a:p>
        </p:txBody>
      </p:sp>
      <p:sp>
        <p:nvSpPr>
          <p:cNvPr id="10" name="Text 8"/>
          <p:cNvSpPr/>
          <p:nvPr/>
        </p:nvSpPr>
        <p:spPr>
          <a:xfrm>
            <a:off x="384048" y="3456432"/>
            <a:ext cx="5394960" cy="269748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 Define project-specific thermal range (ΔT): Calculate as (extreme high temp – extreme low temp) relative to installation temperature, based on city/state data.</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Assign responsibilities early: Clearly state who verifies the global base material (e.g., substrate integrity).</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Specify base material types and properties: Explicitly define type(s), performance criteria, and properties to avoid ambiguities.</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Specify metal stud properties: Include thickness, yield strength, ultimate capacity (not just gauge), and establish clear stud spacing.</a:t>
            </a:r>
            <a:endParaRPr lang="en-US" sz="1100" dirty="0"/>
          </a:p>
          <a:p>
            <a:pPr indent="0" marL="0">
              <a:buNone/>
            </a:pPr>
            <a:r>
              <a:rPr lang="en-US" sz="1100" dirty="0">
                <a:solidFill>
                  <a:srgbClr val="5A585C"/>
                </a:solidFill>
                <a:latin typeface="Arial" pitchFamily="34" charset="0"/>
                <a:ea typeface="Arial" pitchFamily="34" charset="-122"/>
                <a:cs typeface="Arial" pitchFamily="34" charset="-120"/>
              </a:rPr>
              <a:t>• Integrate wind pressure details into structural drawings: Provide pressures for components vs. cladding; state LRFD vs. ASD level; indicate ASCE edition; detail zone wall 4 vs. 5.</a:t>
            </a:r>
            <a:endParaRPr lang="en-US" sz="1100" dirty="0"/>
          </a:p>
        </p:txBody>
      </p:sp>
      <p:sp>
        <p:nvSpPr>
          <p:cNvPr id="11" name="Shape 9"/>
          <p:cNvSpPr/>
          <p:nvPr/>
        </p:nvSpPr>
        <p:spPr>
          <a:xfrm>
            <a:off x="6355080" y="960120"/>
            <a:ext cx="5440680" cy="777240"/>
          </a:xfrm>
          <a:prstGeom prst="rect">
            <a:avLst/>
          </a:prstGeom>
          <a:solidFill>
            <a:srgbClr val="ECEAE4"/>
          </a:solidFill>
          <a:ln w="12700">
            <a:solidFill>
              <a:srgbClr val="333333"/>
            </a:solidFill>
            <a:prstDash val="solid"/>
          </a:ln>
        </p:spPr>
      </p:sp>
      <p:sp>
        <p:nvSpPr>
          <p:cNvPr id="12" name="Text 10"/>
          <p:cNvSpPr/>
          <p:nvPr/>
        </p:nvSpPr>
        <p:spPr>
          <a:xfrm>
            <a:off x="6492240" y="960120"/>
            <a:ext cx="5166360" cy="777240"/>
          </a:xfrm>
          <a:prstGeom prst="rect">
            <a:avLst/>
          </a:prstGeom>
          <a:noFill/>
          <a:ln/>
        </p:spPr>
        <p:txBody>
          <a:bodyPr wrap="square" lIns="0" tIns="0" rIns="0" bIns="0" rtlCol="0" anchor="ctr"/>
          <a:lstStyle/>
          <a:p>
            <a:pPr algn="ctr" indent="0" marL="0">
              <a:buNone/>
            </a:pPr>
            <a:r>
              <a:rPr lang="en-US" sz="1300" b="1" dirty="0">
                <a:solidFill>
                  <a:srgbClr val="3F3E42"/>
                </a:solidFill>
                <a:latin typeface="Arial" pitchFamily="34" charset="0"/>
                <a:ea typeface="Arial" pitchFamily="34" charset="-122"/>
                <a:cs typeface="Arial" pitchFamily="34" charset="-120"/>
              </a:rPr>
              <a:t>HILTI RAINSCREEN SUBFRAMING SPECIFICATIONS</a:t>
            </a:r>
            <a:endParaRPr lang="en-US" sz="1300" dirty="0"/>
          </a:p>
        </p:txBody>
      </p:sp>
      <p:pic>
        <p:nvPicPr>
          <p:cNvPr id="13" name="Image 0" descr="/workspace/deck/assets/t-p45-art.jpg">    </p:cNvPr>
          <p:cNvPicPr>
            <a:picLocks noChangeAspect="1"/>
          </p:cNvPicPr>
          <p:nvPr/>
        </p:nvPicPr>
        <p:blipFill>
          <a:blip r:embed="rId1"/>
          <a:stretch>
            <a:fillRect/>
          </a:stretch>
        </p:blipFill>
        <p:spPr>
          <a:xfrm>
            <a:off x="8732520" y="1783080"/>
            <a:ext cx="3108960" cy="2926080"/>
          </a:xfrm>
          <a:prstGeom prst="rect">
            <a:avLst/>
          </a:prstGeom>
        </p:spPr>
      </p:pic>
      <p:sp>
        <p:nvSpPr>
          <p:cNvPr id="14" name="Shape 11"/>
          <p:cNvSpPr/>
          <p:nvPr/>
        </p:nvSpPr>
        <p:spPr>
          <a:xfrm>
            <a:off x="6903720" y="2331720"/>
            <a:ext cx="3291840" cy="438912"/>
          </a:xfrm>
          <a:prstGeom prst="rect">
            <a:avLst/>
          </a:prstGeom>
          <a:solidFill>
            <a:srgbClr val="D2051E"/>
          </a:solidFill>
          <a:ln w="12700">
            <a:solidFill>
              <a:srgbClr val="333333"/>
            </a:solidFill>
            <a:prstDash val="solid"/>
          </a:ln>
        </p:spPr>
      </p:sp>
      <p:sp>
        <p:nvSpPr>
          <p:cNvPr id="15" name="Text 12"/>
          <p:cNvSpPr/>
          <p:nvPr/>
        </p:nvSpPr>
        <p:spPr>
          <a:xfrm>
            <a:off x="6903720" y="2331720"/>
            <a:ext cx="3291840" cy="438912"/>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DOWNLOAD HERE</a:t>
            </a:r>
            <a:endParaRPr lang="en-US" sz="1300" dirty="0"/>
          </a:p>
        </p:txBody>
      </p:sp>
      <p:sp>
        <p:nvSpPr>
          <p:cNvPr id="16" name="Text 13"/>
          <p:cNvSpPr/>
          <p:nvPr/>
        </p:nvSpPr>
        <p:spPr>
          <a:xfrm>
            <a:off x="6355080" y="2926080"/>
            <a:ext cx="5440680" cy="256032"/>
          </a:xfrm>
          <a:prstGeom prst="rect">
            <a:avLst/>
          </a:prstGeom>
          <a:noFill/>
          <a:ln/>
        </p:spPr>
        <p:txBody>
          <a:bodyPr wrap="square" lIns="0" tIns="0" rIns="0" bIns="0" rtlCol="0" anchor="t"/>
          <a:lstStyle/>
          <a:p>
            <a:pPr indent="0" marL="0">
              <a:buNone/>
            </a:pPr>
            <a:r>
              <a:rPr lang="en-US" sz="1400" b="1" dirty="0">
                <a:solidFill>
                  <a:srgbClr val="D2051E"/>
                </a:solidFill>
                <a:latin typeface="Arial" pitchFamily="34" charset="0"/>
                <a:ea typeface="Arial" pitchFamily="34" charset="-122"/>
                <a:cs typeface="Arial" pitchFamily="34" charset="-120"/>
              </a:rPr>
              <a:t>Example</a:t>
            </a:r>
            <a:endParaRPr lang="en-US" sz="1400" dirty="0"/>
          </a:p>
        </p:txBody>
      </p:sp>
      <p:sp>
        <p:nvSpPr>
          <p:cNvPr id="17" name="Text 14"/>
          <p:cNvSpPr/>
          <p:nvPr/>
        </p:nvSpPr>
        <p:spPr>
          <a:xfrm>
            <a:off x="6355080" y="3182112"/>
            <a:ext cx="5440680" cy="237744"/>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1.6 SYSTEM WARRANTY</a:t>
            </a:r>
            <a:endParaRPr lang="en-US" sz="1200" dirty="0"/>
          </a:p>
        </p:txBody>
      </p:sp>
      <p:sp>
        <p:nvSpPr>
          <p:cNvPr id="18" name="Text 15"/>
          <p:cNvSpPr/>
          <p:nvPr/>
        </p:nvSpPr>
        <p:spPr>
          <a:xfrm>
            <a:off x="6355080" y="3456432"/>
            <a:ext cx="5440680" cy="26974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Provide a comprehensive, single-source warranty from a subframing system manufacturer guaranteeing structural integrity, material compatibility, component compatibility to prevent material or fitment issues, corrosion resistance protection for long-term durability, workmanship, and deflection performance of the entire bracket/rail/fastener assembly. Warranty shall be backed by a robust, multi-year coverage for extended performance assurance, covering a minimum of 10 years and be contingent upon use of complete, engineered system components.</a:t>
            </a:r>
            <a:endParaRPr lang="en-US" sz="1200" dirty="0"/>
          </a:p>
        </p:txBody>
      </p:sp>
      <p:sp>
        <p:nvSpPr>
          <p:cNvPr id="19" name="Shape 16"/>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20" name="Text 17"/>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21" name="Text 18"/>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22" name="Text 19"/>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45</a:t>
            </a:r>
            <a:endParaRPr lang="en-US" sz="12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C9C3B6"/>
        </a:solidFill>
      </p:bgPr>
    </p:bg>
    <p:spTree>
      <p:nvGrpSpPr>
        <p:cNvPr id="1" name=""/>
        <p:cNvGrpSpPr/>
        <p:nvPr/>
      </p:nvGrpSpPr>
      <p:grpSpPr>
        <a:xfrm>
          <a:off x="0" y="0"/>
          <a:ext cx="0" cy="0"/>
          <a:chOff x="0" y="0"/>
          <a:chExt cx="0" cy="0"/>
        </a:xfrm>
      </p:grpSpPr>
      <p:sp>
        <p:nvSpPr>
          <p:cNvPr id="2" name="Shape 0"/>
          <p:cNvSpPr/>
          <p:nvPr/>
        </p:nvSpPr>
        <p:spPr>
          <a:xfrm>
            <a:off x="640080" y="640080"/>
            <a:ext cx="1012241" cy="345643"/>
          </a:xfrm>
          <a:prstGeom prst="roundRect">
            <a:avLst>
              <a:gd name="adj" fmla="val 7937"/>
            </a:avLst>
          </a:prstGeom>
          <a:solidFill>
            <a:srgbClr val="D2051E"/>
          </a:solidFill>
          <a:ln w="12700">
            <a:solidFill>
              <a:srgbClr val="333333"/>
            </a:solidFill>
            <a:prstDash val="solid"/>
          </a:ln>
        </p:spPr>
      </p:sp>
      <p:sp>
        <p:nvSpPr>
          <p:cNvPr id="3" name="Text 1"/>
          <p:cNvSpPr/>
          <p:nvPr/>
        </p:nvSpPr>
        <p:spPr>
          <a:xfrm>
            <a:off x="640080" y="640080"/>
            <a:ext cx="1012241" cy="345643"/>
          </a:xfrm>
          <a:prstGeom prst="rect">
            <a:avLst/>
          </a:prstGeom>
          <a:noFill/>
          <a:ln/>
        </p:spPr>
        <p:txBody>
          <a:bodyPr wrap="square" lIns="0" tIns="0" rIns="0" bIns="0" rtlCol="0" anchor="ctr"/>
          <a:lstStyle/>
          <a:p>
            <a:pPr algn="ctr" indent="0" marL="0">
              <a:buNone/>
            </a:pPr>
            <a:r>
              <a:rPr lang="en-US" sz="1500" b="1" spc="120" kern="0" dirty="0">
                <a:solidFill>
                  <a:srgbClr val="FFFFFF"/>
                </a:solidFill>
                <a:latin typeface="Arial" pitchFamily="34" charset="0"/>
                <a:ea typeface="Arial" pitchFamily="34" charset="-122"/>
                <a:cs typeface="Arial" pitchFamily="34" charset="-120"/>
              </a:rPr>
              <a:t>HILTI</a:t>
            </a:r>
            <a:endParaRPr lang="en-US" sz="1500" dirty="0"/>
          </a:p>
        </p:txBody>
      </p:sp>
      <p:sp>
        <p:nvSpPr>
          <p:cNvPr id="4" name="Shape 2"/>
          <p:cNvSpPr/>
          <p:nvPr/>
        </p:nvSpPr>
        <p:spPr>
          <a:xfrm>
            <a:off x="9509760" y="182880"/>
            <a:ext cx="2194560" cy="3291840"/>
          </a:xfrm>
          <a:prstGeom prst="line">
            <a:avLst/>
          </a:prstGeom>
          <a:noFill/>
          <a:ln w="12700">
            <a:solidFill>
              <a:srgbClr val="8A867C"/>
            </a:solidFill>
            <a:prstDash val="solid"/>
          </a:ln>
        </p:spPr>
      </p:sp>
      <p:sp>
        <p:nvSpPr>
          <p:cNvPr id="5" name="Text 3"/>
          <p:cNvSpPr/>
          <p:nvPr/>
        </p:nvSpPr>
        <p:spPr>
          <a:xfrm>
            <a:off x="640080" y="2331720"/>
            <a:ext cx="9144000" cy="640080"/>
          </a:xfrm>
          <a:prstGeom prst="rect">
            <a:avLst/>
          </a:prstGeom>
          <a:noFill/>
          <a:ln/>
        </p:spPr>
        <p:txBody>
          <a:bodyPr wrap="square" lIns="0" tIns="0" rIns="0" bIns="0" rtlCol="0" anchor="t"/>
          <a:lstStyle/>
          <a:p>
            <a:pPr indent="0" marL="0">
              <a:buNone/>
            </a:pPr>
            <a:r>
              <a:rPr lang="en-US" sz="4000" b="1" dirty="0">
                <a:solidFill>
                  <a:srgbClr val="D2051E"/>
                </a:solidFill>
                <a:latin typeface="Arial" pitchFamily="34" charset="0"/>
                <a:ea typeface="Arial" pitchFamily="34" charset="-122"/>
                <a:cs typeface="Arial" pitchFamily="34" charset="-120"/>
              </a:rPr>
              <a:t>QUESTIONS?</a:t>
            </a:r>
            <a:endParaRPr lang="en-US" sz="4000" dirty="0"/>
          </a:p>
        </p:txBody>
      </p:sp>
      <p:sp>
        <p:nvSpPr>
          <p:cNvPr id="6" name="Text 4"/>
          <p:cNvSpPr/>
          <p:nvPr/>
        </p:nvSpPr>
        <p:spPr>
          <a:xfrm>
            <a:off x="640080" y="3154680"/>
            <a:ext cx="7315200" cy="365760"/>
          </a:xfrm>
          <a:prstGeom prst="rect">
            <a:avLst/>
          </a:prstGeom>
          <a:noFill/>
          <a:ln/>
        </p:spPr>
        <p:txBody>
          <a:bodyPr wrap="square" lIns="0" tIns="0" rIns="0" bIns="0" rtlCol="0" anchor="t"/>
          <a:lstStyle/>
          <a:p>
            <a:pPr indent="0" marL="0">
              <a:buNone/>
            </a:pPr>
            <a:r>
              <a:rPr lang="en-US" sz="1800" b="1" dirty="0">
                <a:solidFill>
                  <a:srgbClr val="3F3E42"/>
                </a:solidFill>
                <a:latin typeface="Arial" pitchFamily="34" charset="0"/>
                <a:ea typeface="Arial" pitchFamily="34" charset="-122"/>
                <a:cs typeface="Arial" pitchFamily="34" charset="-120"/>
              </a:rPr>
              <a:t>Hilti North America</a:t>
            </a:r>
            <a:endParaRPr lang="en-US" sz="1800" dirty="0"/>
          </a:p>
        </p:txBody>
      </p:sp>
      <p:pic>
        <p:nvPicPr>
          <p:cNvPr id="7" name="Image 0" descr="/workspace/deck/icons/phone.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40080" y="3703320"/>
            <a:ext cx="256032" cy="256032"/>
          </a:xfrm>
          <a:prstGeom prst="rect">
            <a:avLst/>
          </a:prstGeom>
        </p:spPr>
      </p:pic>
      <p:sp>
        <p:nvSpPr>
          <p:cNvPr id="8" name="Text 5"/>
          <p:cNvSpPr/>
          <p:nvPr/>
        </p:nvSpPr>
        <p:spPr>
          <a:xfrm>
            <a:off x="1051560" y="3657600"/>
            <a:ext cx="5486400" cy="320040"/>
          </a:xfrm>
          <a:prstGeom prst="rect">
            <a:avLst/>
          </a:prstGeom>
          <a:noFill/>
          <a:ln/>
        </p:spPr>
        <p:txBody>
          <a:bodyPr wrap="square" lIns="0" tIns="0" rIns="0" bIns="0" rtlCol="0" anchor="t"/>
          <a:lstStyle/>
          <a:p>
            <a:pPr indent="0" marL="0">
              <a:buNone/>
            </a:pPr>
            <a:r>
              <a:rPr lang="en-US" sz="1600" dirty="0">
                <a:solidFill>
                  <a:srgbClr val="3F3E42"/>
                </a:solidFill>
                <a:latin typeface="Arial" pitchFamily="34" charset="0"/>
                <a:ea typeface="Arial" pitchFamily="34" charset="-122"/>
                <a:cs typeface="Arial" pitchFamily="34" charset="-120"/>
              </a:rPr>
              <a:t>(877) 879-6337</a:t>
            </a:r>
            <a:endParaRPr lang="en-US" sz="1600" dirty="0"/>
          </a:p>
        </p:txBody>
      </p:sp>
      <p:pic>
        <p:nvPicPr>
          <p:cNvPr id="9" name="Image 1" descr="/workspace/deck/icons/mail.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0080" y="4114800"/>
            <a:ext cx="256032" cy="256032"/>
          </a:xfrm>
          <a:prstGeom prst="rect">
            <a:avLst/>
          </a:prstGeom>
        </p:spPr>
      </p:pic>
      <p:sp>
        <p:nvSpPr>
          <p:cNvPr id="10" name="Text 6"/>
          <p:cNvSpPr/>
          <p:nvPr/>
        </p:nvSpPr>
        <p:spPr>
          <a:xfrm>
            <a:off x="1051560" y="4069080"/>
            <a:ext cx="7315200" cy="320040"/>
          </a:xfrm>
          <a:prstGeom prst="rect">
            <a:avLst/>
          </a:prstGeom>
          <a:noFill/>
          <a:ln/>
        </p:spPr>
        <p:txBody>
          <a:bodyPr wrap="square" lIns="0" tIns="0" rIns="0" bIns="0" rtlCol="0" anchor="t"/>
          <a:lstStyle/>
          <a:p>
            <a:pPr indent="0" marL="0">
              <a:buNone/>
            </a:pPr>
            <a:r>
              <a:rPr lang="en-US" sz="1600" dirty="0">
                <a:solidFill>
                  <a:srgbClr val="3F3E42"/>
                </a:solidFill>
                <a:latin typeface="Arial" pitchFamily="34" charset="0"/>
                <a:ea typeface="Arial" pitchFamily="34" charset="-122"/>
                <a:cs typeface="Arial" pitchFamily="34" charset="-120"/>
              </a:rPr>
              <a:t>HNAtechnicalservices@hilti.com</a:t>
            </a:r>
            <a:endParaRPr lang="en-US" sz="1600" dirty="0"/>
          </a:p>
        </p:txBody>
      </p:sp>
      <p:pic>
        <p:nvPicPr>
          <p:cNvPr id="11" name="Image 2" descr="/workspace/deck/icons/laptop.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0080" y="4526280"/>
            <a:ext cx="256032" cy="256032"/>
          </a:xfrm>
          <a:prstGeom prst="rect">
            <a:avLst/>
          </a:prstGeom>
        </p:spPr>
      </p:pic>
      <p:sp>
        <p:nvSpPr>
          <p:cNvPr id="12" name="Text 7"/>
          <p:cNvSpPr/>
          <p:nvPr/>
        </p:nvSpPr>
        <p:spPr>
          <a:xfrm>
            <a:off x="1051560" y="4480560"/>
            <a:ext cx="7315200" cy="320040"/>
          </a:xfrm>
          <a:prstGeom prst="rect">
            <a:avLst/>
          </a:prstGeom>
          <a:noFill/>
          <a:ln/>
        </p:spPr>
        <p:txBody>
          <a:bodyPr wrap="square" lIns="0" tIns="0" rIns="0" bIns="0" rtlCol="0" anchor="t"/>
          <a:lstStyle/>
          <a:p>
            <a:pPr indent="0" marL="0">
              <a:buNone/>
            </a:pPr>
            <a:r>
              <a:rPr lang="en-US" sz="1600" dirty="0">
                <a:solidFill>
                  <a:srgbClr val="3F3E42"/>
                </a:solidFill>
                <a:latin typeface="Arial" pitchFamily="34" charset="0"/>
                <a:ea typeface="Arial" pitchFamily="34" charset="-122"/>
                <a:cs typeface="Arial" pitchFamily="34" charset="-120"/>
              </a:rPr>
              <a:t>www.us.hilti.com/engineering</a:t>
            </a:r>
            <a:endParaRPr lang="en-US" sz="1600" dirty="0"/>
          </a:p>
        </p:txBody>
      </p:sp>
      <p:sp>
        <p:nvSpPr>
          <p:cNvPr id="13" name="Text 8"/>
          <p:cNvSpPr/>
          <p:nvPr/>
        </p:nvSpPr>
        <p:spPr>
          <a:xfrm>
            <a:off x="640080" y="6263640"/>
            <a:ext cx="9601200" cy="36576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Mastering Subframing in Rainscreen Façades - Balancing Performance, Sustainability, and Durability</a:t>
            </a:r>
            <a:endParaRPr lang="en-US" sz="1100" dirty="0"/>
          </a:p>
        </p:txBody>
      </p:sp>
      <p:sp>
        <p:nvSpPr>
          <p:cNvPr id="14" name="Text 9"/>
          <p:cNvSpPr/>
          <p:nvPr/>
        </p:nvSpPr>
        <p:spPr>
          <a:xfrm>
            <a:off x="11155680" y="6263640"/>
            <a:ext cx="640080" cy="365760"/>
          </a:xfrm>
          <a:prstGeom prst="rect">
            <a:avLst/>
          </a:prstGeom>
          <a:noFill/>
          <a:ln/>
        </p:spPr>
        <p:txBody>
          <a:bodyPr wrap="square" lIns="0" tIns="0" rIns="0" bIns="0" rtlCol="0" anchor="t"/>
          <a:lstStyle/>
          <a:p>
            <a:pPr algn="r" indent="0" marL="0">
              <a:buNone/>
            </a:pPr>
            <a:r>
              <a:rPr lang="en-US" sz="1400" dirty="0">
                <a:solidFill>
                  <a:srgbClr val="3F3E42"/>
                </a:solidFill>
                <a:latin typeface="Arial" pitchFamily="34" charset="0"/>
                <a:ea typeface="Arial" pitchFamily="34" charset="-122"/>
                <a:cs typeface="Arial" pitchFamily="34" charset="-120"/>
              </a:rPr>
              <a:t>46</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Thermal performance </a:t>
            </a:r>
            <a:pPr indent="0" marL="0">
              <a:buNone/>
            </a:pPr>
            <a:r>
              <a:rPr lang="en-US" sz="2600" dirty="0">
                <a:solidFill>
                  <a:srgbClr val="3F3E42"/>
                </a:solidFill>
                <a:latin typeface="Arial" pitchFamily="34" charset="0"/>
                <a:ea typeface="Arial" pitchFamily="34" charset="-122"/>
                <a:cs typeface="Arial" pitchFamily="34" charset="-120"/>
              </a:rPr>
              <a:t>protects owner value</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When façade performance drifts from design intent, it becomes an incremental recurring expense.</a:t>
            </a:r>
            <a:endParaRPr lang="en-US" sz="1400" dirty="0"/>
          </a:p>
        </p:txBody>
      </p:sp>
      <p:pic>
        <p:nvPicPr>
          <p:cNvPr id="5" name="Image 1" descr="/workspace/deck/assets/t-shield.jpg">    </p:cNvPr>
          <p:cNvPicPr>
            <a:picLocks noChangeAspect="1"/>
          </p:cNvPicPr>
          <p:nvPr/>
        </p:nvPicPr>
        <p:blipFill>
          <a:blip r:embed="rId2"/>
          <a:stretch>
            <a:fillRect/>
          </a:stretch>
        </p:blipFill>
        <p:spPr>
          <a:xfrm>
            <a:off x="320040" y="1024128"/>
            <a:ext cx="4709160" cy="4526280"/>
          </a:xfrm>
          <a:prstGeom prst="rect">
            <a:avLst/>
          </a:prstGeom>
        </p:spPr>
      </p:pic>
      <p:sp>
        <p:nvSpPr>
          <p:cNvPr id="6" name="Shape 2"/>
          <p:cNvSpPr/>
          <p:nvPr/>
        </p:nvSpPr>
        <p:spPr>
          <a:xfrm>
            <a:off x="5212080" y="1161288"/>
            <a:ext cx="658368" cy="658368"/>
          </a:xfrm>
          <a:prstGeom prst="ellipse">
            <a:avLst/>
          </a:prstGeom>
          <a:solidFill>
            <a:srgbClr val="FFFFFF"/>
          </a:solidFill>
          <a:ln w="12700">
            <a:solidFill>
              <a:srgbClr val="D2051E"/>
            </a:solidFill>
            <a:prstDash val="solid"/>
          </a:ln>
        </p:spPr>
      </p:sp>
      <p:pic>
        <p:nvPicPr>
          <p:cNvPr id="7" name="Image 2" descr="/workspace/deck/icons/trendingUp.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76672" y="1325880"/>
            <a:ext cx="329184" cy="329184"/>
          </a:xfrm>
          <a:prstGeom prst="rect">
            <a:avLst/>
          </a:prstGeom>
        </p:spPr>
      </p:pic>
      <p:sp>
        <p:nvSpPr>
          <p:cNvPr id="8" name="Shape 3"/>
          <p:cNvSpPr/>
          <p:nvPr/>
        </p:nvSpPr>
        <p:spPr>
          <a:xfrm>
            <a:off x="6016752" y="1133856"/>
            <a:ext cx="41148" cy="777240"/>
          </a:xfrm>
          <a:prstGeom prst="rect">
            <a:avLst/>
          </a:prstGeom>
          <a:solidFill>
            <a:srgbClr val="D2051E"/>
          </a:solidFill>
          <a:ln w="12700">
            <a:solidFill>
              <a:srgbClr val="333333"/>
            </a:solidFill>
            <a:prstDash val="solid"/>
          </a:ln>
        </p:spPr>
      </p:sp>
      <p:sp>
        <p:nvSpPr>
          <p:cNvPr id="9" name="Text 4"/>
          <p:cNvSpPr/>
          <p:nvPr/>
        </p:nvSpPr>
        <p:spPr>
          <a:xfrm>
            <a:off x="6217920" y="1024128"/>
            <a:ext cx="5486400" cy="292608"/>
          </a:xfrm>
          <a:prstGeom prst="rect">
            <a:avLst/>
          </a:prstGeom>
          <a:noFill/>
          <a:ln/>
        </p:spPr>
        <p:txBody>
          <a:bodyPr wrap="square" lIns="0" tIns="0" rIns="0" bIns="0" rtlCol="0" anchor="t"/>
          <a:lstStyle/>
          <a:p>
            <a:pPr indent="0" marL="0">
              <a:buNone/>
            </a:pPr>
            <a:r>
              <a:rPr lang="en-US" sz="1600" b="1" dirty="0">
                <a:solidFill>
                  <a:srgbClr val="D2051E"/>
                </a:solidFill>
                <a:latin typeface="Arial" pitchFamily="34" charset="0"/>
                <a:ea typeface="Arial" pitchFamily="34" charset="-122"/>
                <a:cs typeface="Arial" pitchFamily="34" charset="-120"/>
              </a:rPr>
              <a:t>Lower Operating Cost</a:t>
            </a:r>
            <a:endParaRPr lang="en-US" sz="1600" dirty="0"/>
          </a:p>
        </p:txBody>
      </p:sp>
      <p:sp>
        <p:nvSpPr>
          <p:cNvPr id="10" name="Text 5"/>
          <p:cNvSpPr/>
          <p:nvPr/>
        </p:nvSpPr>
        <p:spPr>
          <a:xfrm>
            <a:off x="6217920" y="1316736"/>
            <a:ext cx="5486400" cy="256032"/>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Lower electricity consumption.</a:t>
            </a:r>
            <a:endParaRPr lang="en-US" sz="1300" dirty="0"/>
          </a:p>
        </p:txBody>
      </p:sp>
      <p:sp>
        <p:nvSpPr>
          <p:cNvPr id="11" name="Text 6"/>
          <p:cNvSpPr/>
          <p:nvPr/>
        </p:nvSpPr>
        <p:spPr>
          <a:xfrm>
            <a:off x="6217920" y="1572768"/>
            <a:ext cx="5486400" cy="6400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Reduced heating and cooling demand over the life of the building.</a:t>
            </a:r>
            <a:endParaRPr lang="en-US" sz="1200" dirty="0"/>
          </a:p>
        </p:txBody>
      </p:sp>
      <p:sp>
        <p:nvSpPr>
          <p:cNvPr id="12" name="Shape 7"/>
          <p:cNvSpPr/>
          <p:nvPr/>
        </p:nvSpPr>
        <p:spPr>
          <a:xfrm>
            <a:off x="5212080" y="2322576"/>
            <a:ext cx="6492240" cy="0"/>
          </a:xfrm>
          <a:prstGeom prst="line">
            <a:avLst/>
          </a:prstGeom>
          <a:noFill/>
          <a:ln w="12700">
            <a:solidFill>
              <a:srgbClr val="E4E4E4"/>
            </a:solidFill>
            <a:prstDash val="solid"/>
          </a:ln>
        </p:spPr>
      </p:sp>
      <p:sp>
        <p:nvSpPr>
          <p:cNvPr id="13" name="Shape 8"/>
          <p:cNvSpPr/>
          <p:nvPr/>
        </p:nvSpPr>
        <p:spPr>
          <a:xfrm>
            <a:off x="5212080" y="2578608"/>
            <a:ext cx="658368" cy="658368"/>
          </a:xfrm>
          <a:prstGeom prst="ellipse">
            <a:avLst/>
          </a:prstGeom>
          <a:solidFill>
            <a:srgbClr val="FFFFFF"/>
          </a:solidFill>
          <a:ln w="12700">
            <a:solidFill>
              <a:srgbClr val="D2051E"/>
            </a:solidFill>
            <a:prstDash val="solid"/>
          </a:ln>
        </p:spPr>
      </p:sp>
      <p:pic>
        <p:nvPicPr>
          <p:cNvPr id="14" name="Image 3" descr="/workspace/deck/icons/home.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76672" y="2743200"/>
            <a:ext cx="329184" cy="329184"/>
          </a:xfrm>
          <a:prstGeom prst="rect">
            <a:avLst/>
          </a:prstGeom>
        </p:spPr>
      </p:pic>
      <p:sp>
        <p:nvSpPr>
          <p:cNvPr id="15" name="Shape 9"/>
          <p:cNvSpPr/>
          <p:nvPr/>
        </p:nvSpPr>
        <p:spPr>
          <a:xfrm>
            <a:off x="6016752" y="2551176"/>
            <a:ext cx="41148" cy="777240"/>
          </a:xfrm>
          <a:prstGeom prst="rect">
            <a:avLst/>
          </a:prstGeom>
          <a:solidFill>
            <a:srgbClr val="D2051E"/>
          </a:solidFill>
          <a:ln w="12700">
            <a:solidFill>
              <a:srgbClr val="333333"/>
            </a:solidFill>
            <a:prstDash val="solid"/>
          </a:ln>
        </p:spPr>
      </p:sp>
      <p:sp>
        <p:nvSpPr>
          <p:cNvPr id="16" name="Text 10"/>
          <p:cNvSpPr/>
          <p:nvPr/>
        </p:nvSpPr>
        <p:spPr>
          <a:xfrm>
            <a:off x="6217920" y="2441448"/>
            <a:ext cx="5486400" cy="292608"/>
          </a:xfrm>
          <a:prstGeom prst="rect">
            <a:avLst/>
          </a:prstGeom>
          <a:noFill/>
          <a:ln/>
        </p:spPr>
        <p:txBody>
          <a:bodyPr wrap="square" lIns="0" tIns="0" rIns="0" bIns="0" rtlCol="0" anchor="t"/>
          <a:lstStyle/>
          <a:p>
            <a:pPr indent="0" marL="0">
              <a:buNone/>
            </a:pPr>
            <a:r>
              <a:rPr lang="en-US" sz="1600" b="1" dirty="0">
                <a:solidFill>
                  <a:srgbClr val="D2051E"/>
                </a:solidFill>
                <a:latin typeface="Arial" pitchFamily="34" charset="0"/>
                <a:ea typeface="Arial" pitchFamily="34" charset="-122"/>
                <a:cs typeface="Arial" pitchFamily="34" charset="-120"/>
              </a:rPr>
              <a:t>Better Occupant Experience</a:t>
            </a:r>
            <a:endParaRPr lang="en-US" sz="1600" dirty="0"/>
          </a:p>
        </p:txBody>
      </p:sp>
      <p:sp>
        <p:nvSpPr>
          <p:cNvPr id="17" name="Text 11"/>
          <p:cNvSpPr/>
          <p:nvPr/>
        </p:nvSpPr>
        <p:spPr>
          <a:xfrm>
            <a:off x="6217920" y="2734056"/>
            <a:ext cx="5486400" cy="256032"/>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Fewer cold spots. Fewer moisture complaints.</a:t>
            </a:r>
            <a:endParaRPr lang="en-US" sz="1300" dirty="0"/>
          </a:p>
        </p:txBody>
      </p:sp>
      <p:sp>
        <p:nvSpPr>
          <p:cNvPr id="18" name="Text 12"/>
          <p:cNvSpPr/>
          <p:nvPr/>
        </p:nvSpPr>
        <p:spPr>
          <a:xfrm>
            <a:off x="6217920" y="2990088"/>
            <a:ext cx="5486400" cy="6400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Better thermal continuity helps reduce cold interior surfaces, staining, condensation, mold concerns, and occupant discomfort.</a:t>
            </a:r>
            <a:endParaRPr lang="en-US" sz="1200" dirty="0"/>
          </a:p>
        </p:txBody>
      </p:sp>
      <p:sp>
        <p:nvSpPr>
          <p:cNvPr id="19" name="Shape 13"/>
          <p:cNvSpPr/>
          <p:nvPr/>
        </p:nvSpPr>
        <p:spPr>
          <a:xfrm>
            <a:off x="5212080" y="3739896"/>
            <a:ext cx="6492240" cy="0"/>
          </a:xfrm>
          <a:prstGeom prst="line">
            <a:avLst/>
          </a:prstGeom>
          <a:noFill/>
          <a:ln w="12700">
            <a:solidFill>
              <a:srgbClr val="E4E4E4"/>
            </a:solidFill>
            <a:prstDash val="solid"/>
          </a:ln>
        </p:spPr>
      </p:sp>
      <p:sp>
        <p:nvSpPr>
          <p:cNvPr id="20" name="Shape 14"/>
          <p:cNvSpPr/>
          <p:nvPr/>
        </p:nvSpPr>
        <p:spPr>
          <a:xfrm>
            <a:off x="5212080" y="3995928"/>
            <a:ext cx="658368" cy="658368"/>
          </a:xfrm>
          <a:prstGeom prst="ellipse">
            <a:avLst/>
          </a:prstGeom>
          <a:solidFill>
            <a:srgbClr val="FFFFFF"/>
          </a:solidFill>
          <a:ln w="12700">
            <a:solidFill>
              <a:srgbClr val="D2051E"/>
            </a:solidFill>
            <a:prstDash val="solid"/>
          </a:ln>
        </p:spPr>
      </p:sp>
      <p:pic>
        <p:nvPicPr>
          <p:cNvPr id="21" name="Image 4" descr="/workspace/deck/icons/shieldCheck.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76672" y="4160520"/>
            <a:ext cx="329184" cy="329184"/>
          </a:xfrm>
          <a:prstGeom prst="rect">
            <a:avLst/>
          </a:prstGeom>
        </p:spPr>
      </p:pic>
      <p:sp>
        <p:nvSpPr>
          <p:cNvPr id="22" name="Shape 15"/>
          <p:cNvSpPr/>
          <p:nvPr/>
        </p:nvSpPr>
        <p:spPr>
          <a:xfrm>
            <a:off x="6016752" y="3968496"/>
            <a:ext cx="41148" cy="777240"/>
          </a:xfrm>
          <a:prstGeom prst="rect">
            <a:avLst/>
          </a:prstGeom>
          <a:solidFill>
            <a:srgbClr val="D2051E"/>
          </a:solidFill>
          <a:ln w="12700">
            <a:solidFill>
              <a:srgbClr val="333333"/>
            </a:solidFill>
            <a:prstDash val="solid"/>
          </a:ln>
        </p:spPr>
      </p:sp>
      <p:sp>
        <p:nvSpPr>
          <p:cNvPr id="23" name="Text 16"/>
          <p:cNvSpPr/>
          <p:nvPr/>
        </p:nvSpPr>
        <p:spPr>
          <a:xfrm>
            <a:off x="6217920" y="3858768"/>
            <a:ext cx="5486400" cy="292608"/>
          </a:xfrm>
          <a:prstGeom prst="rect">
            <a:avLst/>
          </a:prstGeom>
          <a:noFill/>
          <a:ln/>
        </p:spPr>
        <p:txBody>
          <a:bodyPr wrap="square" lIns="0" tIns="0" rIns="0" bIns="0" rtlCol="0" anchor="t"/>
          <a:lstStyle/>
          <a:p>
            <a:pPr indent="0" marL="0">
              <a:buNone/>
            </a:pPr>
            <a:r>
              <a:rPr lang="en-US" sz="1600" b="1" dirty="0">
                <a:solidFill>
                  <a:srgbClr val="D2051E"/>
                </a:solidFill>
                <a:latin typeface="Arial" pitchFamily="34" charset="0"/>
                <a:ea typeface="Arial" pitchFamily="34" charset="-122"/>
                <a:cs typeface="Arial" pitchFamily="34" charset="-120"/>
              </a:rPr>
              <a:t>Lower Long-Term Risk</a:t>
            </a:r>
            <a:endParaRPr lang="en-US" sz="1600" dirty="0"/>
          </a:p>
        </p:txBody>
      </p:sp>
      <p:sp>
        <p:nvSpPr>
          <p:cNvPr id="24" name="Text 17"/>
          <p:cNvSpPr/>
          <p:nvPr/>
        </p:nvSpPr>
        <p:spPr>
          <a:xfrm>
            <a:off x="6217920" y="4151376"/>
            <a:ext cx="5486400" cy="256032"/>
          </a:xfrm>
          <a:prstGeom prst="rect">
            <a:avLst/>
          </a:prstGeom>
          <a:noFill/>
          <a:ln/>
        </p:spPr>
        <p:txBody>
          <a:bodyPr wrap="square" lIns="0" tIns="0" rIns="0" bIns="0" rtlCol="0" anchor="t"/>
          <a:lstStyle/>
          <a:p>
            <a:pPr indent="0" marL="0">
              <a:buNone/>
            </a:pPr>
            <a:r>
              <a:rPr lang="en-US" sz="1300" b="1" dirty="0">
                <a:solidFill>
                  <a:srgbClr val="3F3E42"/>
                </a:solidFill>
                <a:latin typeface="Arial" pitchFamily="34" charset="0"/>
                <a:ea typeface="Arial" pitchFamily="34" charset="-122"/>
                <a:cs typeface="Arial" pitchFamily="34" charset="-120"/>
              </a:rPr>
              <a:t>Stronger outcomes.</a:t>
            </a:r>
            <a:endParaRPr lang="en-US" sz="1300" dirty="0"/>
          </a:p>
        </p:txBody>
      </p:sp>
      <p:sp>
        <p:nvSpPr>
          <p:cNvPr id="25" name="Text 18"/>
          <p:cNvSpPr/>
          <p:nvPr/>
        </p:nvSpPr>
        <p:spPr>
          <a:xfrm>
            <a:off x="6217920" y="4407408"/>
            <a:ext cx="5486400" cy="6400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Reduced exposure to moisture issues, warranty claims, investigations, and corrective work.</a:t>
            </a:r>
            <a:endParaRPr lang="en-US" sz="1200" dirty="0"/>
          </a:p>
        </p:txBody>
      </p:sp>
      <p:sp>
        <p:nvSpPr>
          <p:cNvPr id="26" name="Shape 19"/>
          <p:cNvSpPr/>
          <p:nvPr/>
        </p:nvSpPr>
        <p:spPr>
          <a:xfrm>
            <a:off x="0" y="5687568"/>
            <a:ext cx="12191695" cy="658368"/>
          </a:xfrm>
          <a:prstGeom prst="rect">
            <a:avLst/>
          </a:prstGeom>
          <a:solidFill>
            <a:srgbClr val="F3F3F3"/>
          </a:solidFill>
          <a:ln w="12700">
            <a:solidFill>
              <a:srgbClr val="333333"/>
            </a:solidFill>
            <a:prstDash val="solid"/>
          </a:ln>
        </p:spPr>
      </p:sp>
      <p:sp>
        <p:nvSpPr>
          <p:cNvPr id="27" name="Text 20"/>
          <p:cNvSpPr/>
          <p:nvPr/>
        </p:nvSpPr>
        <p:spPr>
          <a:xfrm>
            <a:off x="384048" y="5687568"/>
            <a:ext cx="11430000" cy="658368"/>
          </a:xfrm>
          <a:prstGeom prst="rect">
            <a:avLst/>
          </a:prstGeom>
          <a:noFill/>
          <a:ln/>
        </p:spPr>
        <p:txBody>
          <a:bodyPr wrap="square" lIns="0" tIns="0" rIns="0" bIns="0" rtlCol="0" anchor="ctr"/>
          <a:lstStyle/>
          <a:p>
            <a:pPr algn="ctr" indent="0" marL="0">
              <a:buNone/>
            </a:pPr>
            <a:r>
              <a:rPr lang="en-US" sz="2000" b="1" dirty="0">
                <a:solidFill>
                  <a:srgbClr val="3F3E42"/>
                </a:solidFill>
                <a:latin typeface="Arial" pitchFamily="34" charset="0"/>
                <a:ea typeface="Arial" pitchFamily="34" charset="-122"/>
                <a:cs typeface="Arial" pitchFamily="34" charset="-120"/>
              </a:rPr>
              <a:t>Thermal is where </a:t>
            </a:r>
            <a:pPr algn="ctr" indent="0" marL="0">
              <a:buNone/>
            </a:pPr>
            <a:r>
              <a:rPr lang="en-US" sz="2000" b="1" dirty="0">
                <a:solidFill>
                  <a:srgbClr val="D2051E"/>
                </a:solidFill>
                <a:latin typeface="Arial" pitchFamily="34" charset="0"/>
                <a:ea typeface="Arial" pitchFamily="34" charset="-122"/>
                <a:cs typeface="Arial" pitchFamily="34" charset="-120"/>
              </a:rPr>
              <a:t>design intent</a:t>
            </a:r>
            <a:pPr algn="ctr" indent="0" marL="0">
              <a:buNone/>
            </a:pPr>
            <a:r>
              <a:rPr lang="en-US" sz="2000" b="1" dirty="0">
                <a:solidFill>
                  <a:srgbClr val="3F3E42"/>
                </a:solidFill>
                <a:latin typeface="Arial" pitchFamily="34" charset="0"/>
                <a:ea typeface="Arial" pitchFamily="34" charset="-122"/>
                <a:cs typeface="Arial" pitchFamily="34" charset="-120"/>
              </a:rPr>
              <a:t> becomes </a:t>
            </a:r>
            <a:pPr algn="ctr" indent="0" marL="0">
              <a:buNone/>
            </a:pPr>
            <a:r>
              <a:rPr lang="en-US" sz="2000" b="1" dirty="0">
                <a:solidFill>
                  <a:srgbClr val="D2051E"/>
                </a:solidFill>
                <a:latin typeface="Arial" pitchFamily="34" charset="0"/>
                <a:ea typeface="Arial" pitchFamily="34" charset="-122"/>
                <a:cs typeface="Arial" pitchFamily="34" charset="-120"/>
              </a:rPr>
              <a:t>owner outcomes.</a:t>
            </a:r>
            <a:endParaRPr lang="en-US" sz="2000" dirty="0"/>
          </a:p>
        </p:txBody>
      </p:sp>
      <p:sp>
        <p:nvSpPr>
          <p:cNvPr id="28" name="Shape 21"/>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29" name="Text 22"/>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30" name="Text 23"/>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31" name="Text 24"/>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5</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3"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The hidden cost of </a:t>
            </a:r>
            <a:pPr indent="0" marL="0">
              <a:buNone/>
            </a:pPr>
            <a:r>
              <a:rPr lang="en-US" sz="2600" b="1" dirty="0">
                <a:solidFill>
                  <a:srgbClr val="D2051E"/>
                </a:solidFill>
                <a:latin typeface="Arial" pitchFamily="34" charset="0"/>
                <a:ea typeface="Arial" pitchFamily="34" charset="-122"/>
                <a:cs typeface="Arial" pitchFamily="34" charset="-120"/>
              </a:rPr>
              <a:t>standard subframing</a:t>
            </a:r>
            <a:endParaRPr lang="en-US" sz="2600" dirty="0"/>
          </a:p>
        </p:txBody>
      </p:sp>
      <p:sp>
        <p:nvSpPr>
          <p:cNvPr id="4"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Real walls can lose far more thermal value than the insulation label suggests.</a:t>
            </a:r>
            <a:endParaRPr lang="en-US" sz="1400" dirty="0"/>
          </a:p>
        </p:txBody>
      </p:sp>
      <p:sp>
        <p:nvSpPr>
          <p:cNvPr id="5" name="Shape 2"/>
          <p:cNvSpPr/>
          <p:nvPr/>
        </p:nvSpPr>
        <p:spPr>
          <a:xfrm>
            <a:off x="347472" y="987552"/>
            <a:ext cx="3794760" cy="329184"/>
          </a:xfrm>
          <a:prstGeom prst="rect">
            <a:avLst/>
          </a:prstGeom>
          <a:solidFill>
            <a:srgbClr val="C8C8C8"/>
          </a:solidFill>
          <a:ln w="12700">
            <a:solidFill>
              <a:srgbClr val="333333"/>
            </a:solidFill>
            <a:prstDash val="solid"/>
          </a:ln>
        </p:spPr>
      </p:sp>
      <p:sp>
        <p:nvSpPr>
          <p:cNvPr id="6" name="Text 3"/>
          <p:cNvSpPr/>
          <p:nvPr/>
        </p:nvSpPr>
        <p:spPr>
          <a:xfrm>
            <a:off x="347472" y="987552"/>
            <a:ext cx="3794760" cy="329184"/>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Continuous Z-girts</a:t>
            </a:r>
            <a:endParaRPr lang="en-US" sz="1200" dirty="0"/>
          </a:p>
        </p:txBody>
      </p:sp>
      <p:pic>
        <p:nvPicPr>
          <p:cNvPr id="7" name="Image 1" descr="/workspace/deck/assets/t-p06-zgirt.jpg">    </p:cNvPr>
          <p:cNvPicPr>
            <a:picLocks noChangeAspect="1"/>
          </p:cNvPicPr>
          <p:nvPr/>
        </p:nvPicPr>
        <p:blipFill>
          <a:blip r:embed="rId2"/>
          <a:stretch>
            <a:fillRect/>
          </a:stretch>
        </p:blipFill>
        <p:spPr>
          <a:xfrm>
            <a:off x="347472" y="1316736"/>
            <a:ext cx="3794760" cy="1719072"/>
          </a:xfrm>
          <a:prstGeom prst="rect">
            <a:avLst/>
          </a:prstGeom>
        </p:spPr>
      </p:pic>
      <p:sp>
        <p:nvSpPr>
          <p:cNvPr id="8" name="Text 4"/>
          <p:cNvSpPr/>
          <p:nvPr/>
        </p:nvSpPr>
        <p:spPr>
          <a:xfrm>
            <a:off x="347472" y="3090672"/>
            <a:ext cx="3794760" cy="201168"/>
          </a:xfrm>
          <a:prstGeom prst="rect">
            <a:avLst/>
          </a:prstGeom>
          <a:noFill/>
          <a:ln/>
        </p:spPr>
        <p:txBody>
          <a:bodyPr wrap="square" lIns="0" tIns="0" rIns="0" bIns="0" rtlCol="0" anchor="t"/>
          <a:lstStyle/>
          <a:p>
            <a:pPr algn="ctr" indent="0" marL="0">
              <a:buNone/>
            </a:pPr>
            <a:r>
              <a:rPr lang="en-US" sz="1100" b="1" dirty="0">
                <a:solidFill>
                  <a:srgbClr val="3F3E42"/>
                </a:solidFill>
                <a:latin typeface="Arial" pitchFamily="34" charset="0"/>
                <a:ea typeface="Arial" pitchFamily="34" charset="-122"/>
                <a:cs typeface="Arial" pitchFamily="34" charset="-120"/>
              </a:rPr>
              <a:t>R-VALUE REDUCTION</a:t>
            </a:r>
            <a:endParaRPr lang="en-US" sz="1100" dirty="0"/>
          </a:p>
        </p:txBody>
      </p:sp>
      <p:sp>
        <p:nvSpPr>
          <p:cNvPr id="9" name="Text 5"/>
          <p:cNvSpPr/>
          <p:nvPr/>
        </p:nvSpPr>
        <p:spPr>
          <a:xfrm>
            <a:off x="347472" y="3255264"/>
            <a:ext cx="3794760" cy="292608"/>
          </a:xfrm>
          <a:prstGeom prst="rect">
            <a:avLst/>
          </a:prstGeom>
          <a:noFill/>
          <a:ln/>
        </p:spPr>
        <p:txBody>
          <a:bodyPr wrap="square" lIns="0" tIns="0" rIns="0" bIns="0" rtlCol="0" anchor="t"/>
          <a:lstStyle/>
          <a:p>
            <a:pPr algn="ctr" indent="0" marL="0">
              <a:buNone/>
            </a:pPr>
            <a:r>
              <a:rPr lang="en-US" sz="2000" b="1" dirty="0">
                <a:solidFill>
                  <a:srgbClr val="3F3E42"/>
                </a:solidFill>
                <a:latin typeface="Arial" pitchFamily="34" charset="0"/>
                <a:ea typeface="Arial" pitchFamily="34" charset="-122"/>
                <a:cs typeface="Arial" pitchFamily="34" charset="-120"/>
              </a:rPr>
              <a:t>~50%</a:t>
            </a:r>
            <a:endParaRPr lang="en-US" sz="2000" dirty="0"/>
          </a:p>
        </p:txBody>
      </p:sp>
      <p:sp>
        <p:nvSpPr>
          <p:cNvPr id="10" name="Shape 6"/>
          <p:cNvSpPr/>
          <p:nvPr/>
        </p:nvSpPr>
        <p:spPr>
          <a:xfrm>
            <a:off x="457200" y="3621024"/>
            <a:ext cx="347472" cy="347472"/>
          </a:xfrm>
          <a:prstGeom prst="ellipse">
            <a:avLst/>
          </a:prstGeom>
          <a:solidFill>
            <a:srgbClr val="FFFFFF"/>
          </a:solidFill>
          <a:ln w="12700">
            <a:solidFill>
              <a:srgbClr val="D2051E"/>
            </a:solidFill>
            <a:prstDash val="solid"/>
          </a:ln>
        </p:spPr>
      </p:sp>
      <p:pic>
        <p:nvPicPr>
          <p:cNvPr id="11" name="Image 2" descr="/workspace/deck/icons/split.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352" y="3694176"/>
            <a:ext cx="201168" cy="201168"/>
          </a:xfrm>
          <a:prstGeom prst="rect">
            <a:avLst/>
          </a:prstGeom>
        </p:spPr>
      </p:pic>
      <p:sp>
        <p:nvSpPr>
          <p:cNvPr id="12" name="Text 7"/>
          <p:cNvSpPr/>
          <p:nvPr/>
        </p:nvSpPr>
        <p:spPr>
          <a:xfrm>
            <a:off x="850392" y="3602736"/>
            <a:ext cx="3200400" cy="64008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Continuous metal supports create significant thermal bridges.</a:t>
            </a:r>
            <a:endParaRPr lang="en-US" sz="1100" dirty="0"/>
          </a:p>
        </p:txBody>
      </p:sp>
      <p:sp>
        <p:nvSpPr>
          <p:cNvPr id="13" name="Shape 8"/>
          <p:cNvSpPr/>
          <p:nvPr/>
        </p:nvSpPr>
        <p:spPr>
          <a:xfrm>
            <a:off x="4279392" y="987552"/>
            <a:ext cx="3794760" cy="329184"/>
          </a:xfrm>
          <a:prstGeom prst="rect">
            <a:avLst/>
          </a:prstGeom>
          <a:solidFill>
            <a:srgbClr val="5A5A5A"/>
          </a:solidFill>
          <a:ln w="12700">
            <a:solidFill>
              <a:srgbClr val="333333"/>
            </a:solidFill>
            <a:prstDash val="solid"/>
          </a:ln>
        </p:spPr>
      </p:sp>
      <p:sp>
        <p:nvSpPr>
          <p:cNvPr id="14" name="Text 9"/>
          <p:cNvSpPr/>
          <p:nvPr/>
        </p:nvSpPr>
        <p:spPr>
          <a:xfrm>
            <a:off x="4279392" y="987552"/>
            <a:ext cx="3794760" cy="329184"/>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Intermittent Clip System</a:t>
            </a:r>
            <a:endParaRPr lang="en-US" sz="1200" dirty="0"/>
          </a:p>
        </p:txBody>
      </p:sp>
      <p:pic>
        <p:nvPicPr>
          <p:cNvPr id="15" name="Image 3" descr="/workspace/deck/assets/t-p06-clip.jpg">    </p:cNvPr>
          <p:cNvPicPr>
            <a:picLocks noChangeAspect="1"/>
          </p:cNvPicPr>
          <p:nvPr/>
        </p:nvPicPr>
        <p:blipFill>
          <a:blip r:embed="rId5"/>
          <a:stretch>
            <a:fillRect/>
          </a:stretch>
        </p:blipFill>
        <p:spPr>
          <a:xfrm>
            <a:off x="4279392" y="1316736"/>
            <a:ext cx="3794760" cy="1719072"/>
          </a:xfrm>
          <a:prstGeom prst="rect">
            <a:avLst/>
          </a:prstGeom>
        </p:spPr>
      </p:pic>
      <p:sp>
        <p:nvSpPr>
          <p:cNvPr id="16" name="Text 10"/>
          <p:cNvSpPr/>
          <p:nvPr/>
        </p:nvSpPr>
        <p:spPr>
          <a:xfrm>
            <a:off x="4279392" y="3090672"/>
            <a:ext cx="3794760" cy="201168"/>
          </a:xfrm>
          <a:prstGeom prst="rect">
            <a:avLst/>
          </a:prstGeom>
          <a:noFill/>
          <a:ln/>
        </p:spPr>
        <p:txBody>
          <a:bodyPr wrap="square" lIns="0" tIns="0" rIns="0" bIns="0" rtlCol="0" anchor="t"/>
          <a:lstStyle/>
          <a:p>
            <a:pPr algn="ctr" indent="0" marL="0">
              <a:buNone/>
            </a:pPr>
            <a:r>
              <a:rPr lang="en-US" sz="1100" b="1" dirty="0">
                <a:solidFill>
                  <a:srgbClr val="3F3E42"/>
                </a:solidFill>
                <a:latin typeface="Arial" pitchFamily="34" charset="0"/>
                <a:ea typeface="Arial" pitchFamily="34" charset="-122"/>
                <a:cs typeface="Arial" pitchFamily="34" charset="-120"/>
              </a:rPr>
              <a:t>R-VALUE REDUCTION</a:t>
            </a:r>
            <a:endParaRPr lang="en-US" sz="1100" dirty="0"/>
          </a:p>
        </p:txBody>
      </p:sp>
      <p:sp>
        <p:nvSpPr>
          <p:cNvPr id="17" name="Text 11"/>
          <p:cNvSpPr/>
          <p:nvPr/>
        </p:nvSpPr>
        <p:spPr>
          <a:xfrm>
            <a:off x="4279392" y="3255264"/>
            <a:ext cx="3794760" cy="292608"/>
          </a:xfrm>
          <a:prstGeom prst="rect">
            <a:avLst/>
          </a:prstGeom>
          <a:noFill/>
          <a:ln/>
        </p:spPr>
        <p:txBody>
          <a:bodyPr wrap="square" lIns="0" tIns="0" rIns="0" bIns="0" rtlCol="0" anchor="t"/>
          <a:lstStyle/>
          <a:p>
            <a:pPr algn="ctr" indent="0" marL="0">
              <a:buNone/>
            </a:pPr>
            <a:r>
              <a:rPr lang="en-US" sz="2000" b="1" dirty="0">
                <a:solidFill>
                  <a:srgbClr val="3F3E42"/>
                </a:solidFill>
                <a:latin typeface="Arial" pitchFamily="34" charset="0"/>
                <a:ea typeface="Arial" pitchFamily="34" charset="-122"/>
                <a:cs typeface="Arial" pitchFamily="34" charset="-120"/>
              </a:rPr>
              <a:t>~20-25%</a:t>
            </a:r>
            <a:endParaRPr lang="en-US" sz="2000" dirty="0"/>
          </a:p>
        </p:txBody>
      </p:sp>
      <p:sp>
        <p:nvSpPr>
          <p:cNvPr id="18" name="Shape 12"/>
          <p:cNvSpPr/>
          <p:nvPr/>
        </p:nvSpPr>
        <p:spPr>
          <a:xfrm>
            <a:off x="4389120" y="3621024"/>
            <a:ext cx="347472" cy="347472"/>
          </a:xfrm>
          <a:prstGeom prst="ellipse">
            <a:avLst/>
          </a:prstGeom>
          <a:solidFill>
            <a:srgbClr val="FFFFFF"/>
          </a:solidFill>
          <a:ln w="12700">
            <a:solidFill>
              <a:srgbClr val="D2051E"/>
            </a:solidFill>
            <a:prstDash val="solid"/>
          </a:ln>
        </p:spPr>
      </p:sp>
      <p:pic>
        <p:nvPicPr>
          <p:cNvPr id="19" name="Image 4" descr="/workspace/deck/icons/barChart.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62272" y="3694176"/>
            <a:ext cx="201168" cy="201168"/>
          </a:xfrm>
          <a:prstGeom prst="rect">
            <a:avLst/>
          </a:prstGeom>
        </p:spPr>
      </p:pic>
      <p:sp>
        <p:nvSpPr>
          <p:cNvPr id="20" name="Text 13"/>
          <p:cNvSpPr/>
          <p:nvPr/>
        </p:nvSpPr>
        <p:spPr>
          <a:xfrm>
            <a:off x="4782312" y="3602736"/>
            <a:ext cx="3200400" cy="64008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An intermittent thermally broken subframing system performs better, but there's room to improve.</a:t>
            </a:r>
            <a:endParaRPr lang="en-US" sz="1100" dirty="0"/>
          </a:p>
        </p:txBody>
      </p:sp>
      <p:sp>
        <p:nvSpPr>
          <p:cNvPr id="21" name="Shape 14"/>
          <p:cNvSpPr/>
          <p:nvPr/>
        </p:nvSpPr>
        <p:spPr>
          <a:xfrm>
            <a:off x="8211312" y="987552"/>
            <a:ext cx="3794760" cy="329184"/>
          </a:xfrm>
          <a:prstGeom prst="rect">
            <a:avLst/>
          </a:prstGeom>
          <a:solidFill>
            <a:srgbClr val="D2051E"/>
          </a:solidFill>
          <a:ln w="12700">
            <a:solidFill>
              <a:srgbClr val="333333"/>
            </a:solidFill>
            <a:prstDash val="solid"/>
          </a:ln>
        </p:spPr>
      </p:sp>
      <p:sp>
        <p:nvSpPr>
          <p:cNvPr id="22" name="Text 15"/>
          <p:cNvSpPr/>
          <p:nvPr/>
        </p:nvSpPr>
        <p:spPr>
          <a:xfrm>
            <a:off x="8211312" y="987552"/>
            <a:ext cx="3794760" cy="329184"/>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Thermally Broken Support System</a:t>
            </a:r>
            <a:endParaRPr lang="en-US" sz="1200" dirty="0"/>
          </a:p>
        </p:txBody>
      </p:sp>
      <p:pic>
        <p:nvPicPr>
          <p:cNvPr id="23" name="Image 5" descr="/workspace/deck/assets/t-p06-ht.jpg">    </p:cNvPr>
          <p:cNvPicPr>
            <a:picLocks noChangeAspect="1"/>
          </p:cNvPicPr>
          <p:nvPr/>
        </p:nvPicPr>
        <p:blipFill>
          <a:blip r:embed="rId8"/>
          <a:stretch>
            <a:fillRect/>
          </a:stretch>
        </p:blipFill>
        <p:spPr>
          <a:xfrm>
            <a:off x="8211312" y="1316736"/>
            <a:ext cx="3794760" cy="1719072"/>
          </a:xfrm>
          <a:prstGeom prst="rect">
            <a:avLst/>
          </a:prstGeom>
        </p:spPr>
      </p:pic>
      <p:sp>
        <p:nvSpPr>
          <p:cNvPr id="24" name="Text 16"/>
          <p:cNvSpPr/>
          <p:nvPr/>
        </p:nvSpPr>
        <p:spPr>
          <a:xfrm>
            <a:off x="8211312" y="3090672"/>
            <a:ext cx="3794760" cy="201168"/>
          </a:xfrm>
          <a:prstGeom prst="rect">
            <a:avLst/>
          </a:prstGeom>
          <a:noFill/>
          <a:ln/>
        </p:spPr>
        <p:txBody>
          <a:bodyPr wrap="square" lIns="0" tIns="0" rIns="0" bIns="0" rtlCol="0" anchor="t"/>
          <a:lstStyle/>
          <a:p>
            <a:pPr algn="ctr" indent="0" marL="0">
              <a:buNone/>
            </a:pPr>
            <a:r>
              <a:rPr lang="en-US" sz="1100" b="1" dirty="0">
                <a:solidFill>
                  <a:srgbClr val="3F3E42"/>
                </a:solidFill>
                <a:latin typeface="Arial" pitchFamily="34" charset="0"/>
                <a:ea typeface="Arial" pitchFamily="34" charset="-122"/>
                <a:cs typeface="Arial" pitchFamily="34" charset="-120"/>
              </a:rPr>
              <a:t>R-VALUE REDUCTION</a:t>
            </a:r>
            <a:endParaRPr lang="en-US" sz="1100" dirty="0"/>
          </a:p>
        </p:txBody>
      </p:sp>
      <p:sp>
        <p:nvSpPr>
          <p:cNvPr id="25" name="Text 17"/>
          <p:cNvSpPr/>
          <p:nvPr/>
        </p:nvSpPr>
        <p:spPr>
          <a:xfrm>
            <a:off x="8211312" y="3255264"/>
            <a:ext cx="3794760" cy="292608"/>
          </a:xfrm>
          <a:prstGeom prst="rect">
            <a:avLst/>
          </a:prstGeom>
          <a:noFill/>
          <a:ln/>
        </p:spPr>
        <p:txBody>
          <a:bodyPr wrap="square" lIns="0" tIns="0" rIns="0" bIns="0" rtlCol="0" anchor="t"/>
          <a:lstStyle/>
          <a:p>
            <a:pPr algn="ctr" indent="0" marL="0">
              <a:buNone/>
            </a:pPr>
            <a:r>
              <a:rPr lang="en-US" sz="2000" b="1" dirty="0">
                <a:solidFill>
                  <a:srgbClr val="3F3E42"/>
                </a:solidFill>
                <a:latin typeface="Arial" pitchFamily="34" charset="0"/>
                <a:ea typeface="Arial" pitchFamily="34" charset="-122"/>
                <a:cs typeface="Arial" pitchFamily="34" charset="-120"/>
              </a:rPr>
              <a:t>~5%</a:t>
            </a:r>
            <a:endParaRPr lang="en-US" sz="2000" dirty="0"/>
          </a:p>
        </p:txBody>
      </p:sp>
      <p:sp>
        <p:nvSpPr>
          <p:cNvPr id="26" name="Shape 18"/>
          <p:cNvSpPr/>
          <p:nvPr/>
        </p:nvSpPr>
        <p:spPr>
          <a:xfrm>
            <a:off x="8321040" y="3621024"/>
            <a:ext cx="347472" cy="347472"/>
          </a:xfrm>
          <a:prstGeom prst="ellipse">
            <a:avLst/>
          </a:prstGeom>
          <a:solidFill>
            <a:srgbClr val="FFFFFF"/>
          </a:solidFill>
          <a:ln w="12700">
            <a:solidFill>
              <a:srgbClr val="D2051E"/>
            </a:solidFill>
            <a:prstDash val="solid"/>
          </a:ln>
        </p:spPr>
      </p:sp>
      <p:pic>
        <p:nvPicPr>
          <p:cNvPr id="27" name="Image 6" descr="/workspace/deck/icons/thermometer.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94192" y="3694176"/>
            <a:ext cx="201168" cy="201168"/>
          </a:xfrm>
          <a:prstGeom prst="rect">
            <a:avLst/>
          </a:prstGeom>
        </p:spPr>
      </p:pic>
      <p:sp>
        <p:nvSpPr>
          <p:cNvPr id="28" name="Text 19"/>
          <p:cNvSpPr/>
          <p:nvPr/>
        </p:nvSpPr>
        <p:spPr>
          <a:xfrm>
            <a:off x="8714232" y="3602736"/>
            <a:ext cx="3200400" cy="640080"/>
          </a:xfrm>
          <a:prstGeom prst="rect">
            <a:avLst/>
          </a:prstGeom>
          <a:noFill/>
          <a:ln/>
        </p:spPr>
        <p:txBody>
          <a:bodyPr wrap="square" lIns="0" tIns="0" rIns="0" bIns="0" rtlCol="0" anchor="t"/>
          <a:lstStyle/>
          <a:p>
            <a:pPr indent="0" marL="0">
              <a:buNone/>
            </a:pPr>
            <a:r>
              <a:rPr lang="en-US" sz="1100" dirty="0">
                <a:solidFill>
                  <a:srgbClr val="5A585C"/>
                </a:solidFill>
                <a:latin typeface="Arial" pitchFamily="34" charset="0"/>
                <a:ea typeface="Arial" pitchFamily="34" charset="-122"/>
                <a:cs typeface="Arial" pitchFamily="34" charset="-120"/>
              </a:rPr>
              <a:t>An intermittent thermal-bridge-free subframing system helps minimize heat flow and maximize thermal performance.</a:t>
            </a:r>
            <a:endParaRPr lang="en-US" sz="1100" dirty="0"/>
          </a:p>
        </p:txBody>
      </p:sp>
      <p:sp>
        <p:nvSpPr>
          <p:cNvPr id="29" name="Text 20"/>
          <p:cNvSpPr/>
          <p:nvPr/>
        </p:nvSpPr>
        <p:spPr>
          <a:xfrm>
            <a:off x="384048" y="4315968"/>
            <a:ext cx="11430000" cy="256032"/>
          </a:xfrm>
          <a:prstGeom prst="rect">
            <a:avLst/>
          </a:prstGeom>
          <a:noFill/>
          <a:ln/>
        </p:spPr>
        <p:txBody>
          <a:bodyPr wrap="square" lIns="0" tIns="0" rIns="0" bIns="0" rtlCol="0" anchor="t"/>
          <a:lstStyle/>
          <a:p>
            <a:pPr algn="ctr" indent="0" marL="0">
              <a:buNone/>
            </a:pPr>
            <a:r>
              <a:rPr lang="en-US" sz="1300" b="1" dirty="0">
                <a:solidFill>
                  <a:srgbClr val="D2051E"/>
                </a:solidFill>
                <a:latin typeface="Arial" pitchFamily="34" charset="0"/>
                <a:ea typeface="Arial" pitchFamily="34" charset="-122"/>
                <a:cs typeface="Arial" pitchFamily="34" charset="-120"/>
              </a:rPr>
              <a:t>SAME WALL INTENT, DIFFERENT THERMAL OUTCOME.</a:t>
            </a:r>
            <a:endParaRPr lang="en-US" sz="1300" dirty="0"/>
          </a:p>
        </p:txBody>
      </p:sp>
      <p:sp>
        <p:nvSpPr>
          <p:cNvPr id="30" name="Shape 21"/>
          <p:cNvSpPr/>
          <p:nvPr/>
        </p:nvSpPr>
        <p:spPr>
          <a:xfrm>
            <a:off x="347472" y="4645152"/>
            <a:ext cx="3794760" cy="868680"/>
          </a:xfrm>
          <a:prstGeom prst="roundRect">
            <a:avLst>
              <a:gd name="adj" fmla="val 6316"/>
            </a:avLst>
          </a:prstGeom>
          <a:solidFill>
            <a:srgbClr val="FFFFFF"/>
          </a:solidFill>
          <a:ln w="12700">
            <a:solidFill>
              <a:srgbClr val="E4E4E4"/>
            </a:solidFill>
            <a:prstDash val="solid"/>
          </a:ln>
        </p:spPr>
      </p:sp>
      <p:sp>
        <p:nvSpPr>
          <p:cNvPr id="31" name="Shape 22"/>
          <p:cNvSpPr/>
          <p:nvPr/>
        </p:nvSpPr>
        <p:spPr>
          <a:xfrm>
            <a:off x="347472" y="4645152"/>
            <a:ext cx="640080" cy="868680"/>
          </a:xfrm>
          <a:prstGeom prst="rect">
            <a:avLst/>
          </a:prstGeom>
          <a:solidFill>
            <a:srgbClr val="D2051E"/>
          </a:solidFill>
          <a:ln w="12700">
            <a:solidFill>
              <a:srgbClr val="333333"/>
            </a:solidFill>
            <a:prstDash val="solid"/>
          </a:ln>
        </p:spPr>
      </p:sp>
      <p:pic>
        <p:nvPicPr>
          <p:cNvPr id="32" name="Image 7" descr="/workspace/deck/icons/box.sv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2064" y="4901184"/>
            <a:ext cx="310896" cy="310896"/>
          </a:xfrm>
          <a:prstGeom prst="rect">
            <a:avLst/>
          </a:prstGeom>
        </p:spPr>
      </p:pic>
      <p:sp>
        <p:nvSpPr>
          <p:cNvPr id="33" name="Text 23"/>
          <p:cNvSpPr/>
          <p:nvPr/>
        </p:nvSpPr>
        <p:spPr>
          <a:xfrm>
            <a:off x="1097280" y="4718304"/>
            <a:ext cx="2926080" cy="292608"/>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SAME INSULATION</a:t>
            </a:r>
            <a:endParaRPr lang="en-US" sz="1200" dirty="0"/>
          </a:p>
        </p:txBody>
      </p:sp>
      <p:sp>
        <p:nvSpPr>
          <p:cNvPr id="34" name="Text 24"/>
          <p:cNvSpPr/>
          <p:nvPr/>
        </p:nvSpPr>
        <p:spPr>
          <a:xfrm>
            <a:off x="1097280" y="5010912"/>
            <a:ext cx="2926080" cy="4114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Insulation performance remains unchanged.</a:t>
            </a:r>
            <a:endParaRPr lang="en-US" sz="1200" dirty="0"/>
          </a:p>
        </p:txBody>
      </p:sp>
      <p:sp>
        <p:nvSpPr>
          <p:cNvPr id="35" name="Shape 25"/>
          <p:cNvSpPr/>
          <p:nvPr/>
        </p:nvSpPr>
        <p:spPr>
          <a:xfrm>
            <a:off x="4279392" y="4645152"/>
            <a:ext cx="3794760" cy="868680"/>
          </a:xfrm>
          <a:prstGeom prst="roundRect">
            <a:avLst>
              <a:gd name="adj" fmla="val 6316"/>
            </a:avLst>
          </a:prstGeom>
          <a:solidFill>
            <a:srgbClr val="FFFFFF"/>
          </a:solidFill>
          <a:ln w="12700">
            <a:solidFill>
              <a:srgbClr val="E4E4E4"/>
            </a:solidFill>
            <a:prstDash val="solid"/>
          </a:ln>
        </p:spPr>
      </p:sp>
      <p:sp>
        <p:nvSpPr>
          <p:cNvPr id="36" name="Shape 26"/>
          <p:cNvSpPr/>
          <p:nvPr/>
        </p:nvSpPr>
        <p:spPr>
          <a:xfrm>
            <a:off x="4279392" y="4645152"/>
            <a:ext cx="640080" cy="868680"/>
          </a:xfrm>
          <a:prstGeom prst="rect">
            <a:avLst/>
          </a:prstGeom>
          <a:solidFill>
            <a:srgbClr val="D2051E"/>
          </a:solidFill>
          <a:ln w="12700">
            <a:solidFill>
              <a:srgbClr val="333333"/>
            </a:solidFill>
            <a:prstDash val="solid"/>
          </a:ln>
        </p:spPr>
      </p:sp>
      <p:pic>
        <p:nvPicPr>
          <p:cNvPr id="37" name="Image 8" descr="/workspace/deck/icons/gitBranch.sv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443984" y="4901184"/>
            <a:ext cx="310896" cy="310896"/>
          </a:xfrm>
          <a:prstGeom prst="rect">
            <a:avLst/>
          </a:prstGeom>
        </p:spPr>
      </p:pic>
      <p:sp>
        <p:nvSpPr>
          <p:cNvPr id="38" name="Text 27"/>
          <p:cNvSpPr/>
          <p:nvPr/>
        </p:nvSpPr>
        <p:spPr>
          <a:xfrm>
            <a:off x="5029200" y="4718304"/>
            <a:ext cx="2926080" cy="292608"/>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DIFFERENT SUPPORT LOGIC</a:t>
            </a:r>
            <a:endParaRPr lang="en-US" sz="1200" dirty="0"/>
          </a:p>
        </p:txBody>
      </p:sp>
      <p:sp>
        <p:nvSpPr>
          <p:cNvPr id="39" name="Text 28"/>
          <p:cNvSpPr/>
          <p:nvPr/>
        </p:nvSpPr>
        <p:spPr>
          <a:xfrm>
            <a:off x="5029200" y="5010912"/>
            <a:ext cx="2926080" cy="4114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Support design drives thermal performance.</a:t>
            </a:r>
            <a:endParaRPr lang="en-US" sz="1200" dirty="0"/>
          </a:p>
        </p:txBody>
      </p:sp>
      <p:sp>
        <p:nvSpPr>
          <p:cNvPr id="40" name="Shape 29"/>
          <p:cNvSpPr/>
          <p:nvPr/>
        </p:nvSpPr>
        <p:spPr>
          <a:xfrm>
            <a:off x="8211312" y="4645152"/>
            <a:ext cx="3794760" cy="868680"/>
          </a:xfrm>
          <a:prstGeom prst="roundRect">
            <a:avLst>
              <a:gd name="adj" fmla="val 6316"/>
            </a:avLst>
          </a:prstGeom>
          <a:solidFill>
            <a:srgbClr val="FFFFFF"/>
          </a:solidFill>
          <a:ln w="12700">
            <a:solidFill>
              <a:srgbClr val="E4E4E4"/>
            </a:solidFill>
            <a:prstDash val="solid"/>
          </a:ln>
        </p:spPr>
      </p:sp>
      <p:sp>
        <p:nvSpPr>
          <p:cNvPr id="41" name="Shape 30"/>
          <p:cNvSpPr/>
          <p:nvPr/>
        </p:nvSpPr>
        <p:spPr>
          <a:xfrm>
            <a:off x="8211312" y="4645152"/>
            <a:ext cx="640080" cy="868680"/>
          </a:xfrm>
          <a:prstGeom prst="rect">
            <a:avLst/>
          </a:prstGeom>
          <a:solidFill>
            <a:srgbClr val="D2051E"/>
          </a:solidFill>
          <a:ln w="12700">
            <a:solidFill>
              <a:srgbClr val="333333"/>
            </a:solidFill>
            <a:prstDash val="solid"/>
          </a:ln>
        </p:spPr>
      </p:sp>
      <p:pic>
        <p:nvPicPr>
          <p:cNvPr id="42" name="Image 9" descr="/workspace/deck/icons/barChart.sv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75904" y="4901184"/>
            <a:ext cx="310896" cy="310896"/>
          </a:xfrm>
          <a:prstGeom prst="rect">
            <a:avLst/>
          </a:prstGeom>
        </p:spPr>
      </p:pic>
      <p:sp>
        <p:nvSpPr>
          <p:cNvPr id="43" name="Text 31"/>
          <p:cNvSpPr/>
          <p:nvPr/>
        </p:nvSpPr>
        <p:spPr>
          <a:xfrm>
            <a:off x="8961120" y="4718304"/>
            <a:ext cx="2926080" cy="292608"/>
          </a:xfrm>
          <a:prstGeom prst="rect">
            <a:avLst/>
          </a:prstGeom>
          <a:noFill/>
          <a:ln/>
        </p:spPr>
        <p:txBody>
          <a:bodyPr wrap="square" lIns="0" tIns="0" rIns="0" bIns="0" rtlCol="0" anchor="t"/>
          <a:lstStyle/>
          <a:p>
            <a:pPr indent="0" marL="0">
              <a:buNone/>
            </a:pPr>
            <a:r>
              <a:rPr lang="en-US" sz="1200" b="1" dirty="0">
                <a:solidFill>
                  <a:srgbClr val="3F3E42"/>
                </a:solidFill>
                <a:latin typeface="Arial" pitchFamily="34" charset="0"/>
                <a:ea typeface="Arial" pitchFamily="34" charset="-122"/>
                <a:cs typeface="Arial" pitchFamily="34" charset="-120"/>
              </a:rPr>
              <a:t>DIFFERENT EFFECTIVE RESULT</a:t>
            </a:r>
            <a:endParaRPr lang="en-US" sz="1200" dirty="0"/>
          </a:p>
        </p:txBody>
      </p:sp>
      <p:sp>
        <p:nvSpPr>
          <p:cNvPr id="44" name="Text 32"/>
          <p:cNvSpPr/>
          <p:nvPr/>
        </p:nvSpPr>
        <p:spPr>
          <a:xfrm>
            <a:off x="8961120" y="5010912"/>
            <a:ext cx="2926080" cy="411480"/>
          </a:xfrm>
          <a:prstGeom prst="rect">
            <a:avLst/>
          </a:prstGeom>
          <a:noFill/>
          <a:ln/>
        </p:spPr>
        <p:txBody>
          <a:bodyPr wrap="square" lIns="0" tIns="0" rIns="0" bIns="0" rtlCol="0" anchor="t"/>
          <a:lstStyle/>
          <a:p>
            <a:pPr indent="0" marL="0">
              <a:buNone/>
            </a:pPr>
            <a:r>
              <a:rPr lang="en-US" sz="1200" dirty="0">
                <a:solidFill>
                  <a:srgbClr val="5A585C"/>
                </a:solidFill>
                <a:latin typeface="Arial" pitchFamily="34" charset="0"/>
                <a:ea typeface="Arial" pitchFamily="34" charset="-122"/>
                <a:cs typeface="Arial" pitchFamily="34" charset="-120"/>
              </a:rPr>
              <a:t>Lower heat loss. Higher efficiency. Real savings.</a:t>
            </a:r>
            <a:endParaRPr lang="en-US" sz="1200" dirty="0"/>
          </a:p>
        </p:txBody>
      </p:sp>
      <p:sp>
        <p:nvSpPr>
          <p:cNvPr id="45" name="Shape 33"/>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46" name="Text 34"/>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47" name="Text 35"/>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48" name="Text 36"/>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6</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It's not just first cost. </a:t>
            </a:r>
            <a:pPr indent="0" marL="0">
              <a:buNone/>
            </a:pPr>
            <a:r>
              <a:rPr lang="en-US" sz="2600" b="1" dirty="0">
                <a:solidFill>
                  <a:srgbClr val="D2051E"/>
                </a:solidFill>
                <a:latin typeface="Arial" pitchFamily="34" charset="0"/>
                <a:ea typeface="Arial" pitchFamily="34" charset="-122"/>
                <a:cs typeface="Arial" pitchFamily="34" charset="-120"/>
              </a:rPr>
              <a:t>It's performance that lasts.</a:t>
            </a:r>
            <a:endParaRPr lang="en-US" sz="2600" dirty="0"/>
          </a:p>
        </p:txBody>
      </p:sp>
      <p:sp>
        <p:nvSpPr>
          <p:cNvPr id="3" name="Text 1"/>
          <p:cNvSpPr/>
          <p:nvPr/>
        </p:nvSpPr>
        <p:spPr>
          <a:xfrm>
            <a:off x="384048" y="603504"/>
            <a:ext cx="11338560" cy="329184"/>
          </a:xfrm>
          <a:prstGeom prst="rect">
            <a:avLst/>
          </a:prstGeom>
          <a:noFill/>
          <a:ln/>
        </p:spPr>
        <p:txBody>
          <a:bodyPr wrap="square" lIns="0" tIns="0" rIns="0" bIns="0" rtlCol="0" anchor="t"/>
          <a:lstStyle/>
          <a:p>
            <a:pPr indent="0" marL="0">
              <a:buNone/>
            </a:pPr>
            <a:r>
              <a:rPr lang="en-US" sz="1400" dirty="0">
                <a:solidFill>
                  <a:srgbClr val="5A585C"/>
                </a:solidFill>
                <a:latin typeface="Arial" pitchFamily="34" charset="0"/>
                <a:ea typeface="Arial" pitchFamily="34" charset="-122"/>
                <a:cs typeface="Arial" pitchFamily="34" charset="-120"/>
              </a:rPr>
              <a:t>A lower-cost support system can increase operating energy, carbon impact, and long-term risk when effective wall performance is reduced.</a:t>
            </a:r>
            <a:endParaRPr lang="en-US" sz="1400" dirty="0"/>
          </a:p>
        </p:txBody>
      </p:sp>
      <p:sp>
        <p:nvSpPr>
          <p:cNvPr id="4" name="Shape 2"/>
          <p:cNvSpPr/>
          <p:nvPr/>
        </p:nvSpPr>
        <p:spPr>
          <a:xfrm>
            <a:off x="347472" y="1051560"/>
            <a:ext cx="3703320" cy="3520440"/>
          </a:xfrm>
          <a:prstGeom prst="roundRect">
            <a:avLst>
              <a:gd name="adj" fmla="val 2597"/>
            </a:avLst>
          </a:prstGeom>
          <a:solidFill>
            <a:srgbClr val="FFFFFF"/>
          </a:solidFill>
          <a:ln w="12700">
            <a:solidFill>
              <a:srgbClr val="E4E4E4"/>
            </a:solidFill>
            <a:prstDash val="solid"/>
          </a:ln>
          <a:effectLst>
            <a:outerShdw sx="100000" sy="100000" kx="0" ky="0" algn="bl" rotWithShape="0" blurRad="6.875803798887518e+37" dist="1.7189509497218795e+37" dir="1.36048896e+45">
              <a:srgbClr val="000000">
                <a:alpha val="9.999999999999999e+43"/>
              </a:srgbClr>
            </a:outerShdw>
          </a:effectLst>
        </p:spPr>
      </p:sp>
      <p:sp>
        <p:nvSpPr>
          <p:cNvPr id="5" name="Shape 3"/>
          <p:cNvSpPr/>
          <p:nvPr/>
        </p:nvSpPr>
        <p:spPr>
          <a:xfrm>
            <a:off x="502920" y="1188720"/>
            <a:ext cx="384048" cy="384048"/>
          </a:xfrm>
          <a:prstGeom prst="ellipse">
            <a:avLst/>
          </a:prstGeom>
          <a:solidFill>
            <a:srgbClr val="D2051E"/>
          </a:solidFill>
          <a:ln w="12700">
            <a:solidFill>
              <a:srgbClr val="333333"/>
            </a:solidFill>
            <a:prstDash val="solid"/>
          </a:ln>
        </p:spPr>
      </p:sp>
      <p:sp>
        <p:nvSpPr>
          <p:cNvPr id="6" name="Text 4"/>
          <p:cNvSpPr/>
          <p:nvPr/>
        </p:nvSpPr>
        <p:spPr>
          <a:xfrm>
            <a:off x="502920" y="118872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A</a:t>
            </a:r>
            <a:endParaRPr lang="en-US" sz="1600" dirty="0"/>
          </a:p>
        </p:txBody>
      </p:sp>
      <p:sp>
        <p:nvSpPr>
          <p:cNvPr id="7" name="Text 5"/>
          <p:cNvSpPr/>
          <p:nvPr/>
        </p:nvSpPr>
        <p:spPr>
          <a:xfrm>
            <a:off x="960120" y="1170432"/>
            <a:ext cx="2926080" cy="237744"/>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Non-thermally broken</a:t>
            </a:r>
            <a:endParaRPr lang="en-US" sz="1400" dirty="0"/>
          </a:p>
        </p:txBody>
      </p:sp>
      <p:sp>
        <p:nvSpPr>
          <p:cNvPr id="8" name="Text 6"/>
          <p:cNvSpPr/>
          <p:nvPr/>
        </p:nvSpPr>
        <p:spPr>
          <a:xfrm>
            <a:off x="960120" y="1389888"/>
            <a:ext cx="2926080" cy="201168"/>
          </a:xfrm>
          <a:prstGeom prst="rect">
            <a:avLst/>
          </a:prstGeom>
          <a:noFill/>
          <a:ln/>
        </p:spPr>
        <p:txBody>
          <a:bodyPr wrap="square" lIns="0" tIns="0" rIns="0" bIns="0" rtlCol="0" anchor="t"/>
          <a:lstStyle/>
          <a:p>
            <a:pPr indent="0" marL="0">
              <a:buNone/>
            </a:pPr>
            <a:r>
              <a:rPr lang="en-US" sz="1200" dirty="0">
                <a:solidFill>
                  <a:srgbClr val="6E6C70"/>
                </a:solidFill>
                <a:latin typeface="Arial" pitchFamily="34" charset="0"/>
                <a:ea typeface="Arial" pitchFamily="34" charset="-122"/>
                <a:cs typeface="Arial" pitchFamily="34" charset="-120"/>
              </a:rPr>
              <a:t>Lower First Cost</a:t>
            </a:r>
            <a:endParaRPr lang="en-US" sz="1200" dirty="0"/>
          </a:p>
        </p:txBody>
      </p:sp>
      <p:pic>
        <p:nvPicPr>
          <p:cNvPr id="9" name="Image 0" descr="/workspace/deck/assets/t-p07-a.jpg">    </p:cNvPr>
          <p:cNvPicPr>
            <a:picLocks noChangeAspect="1"/>
          </p:cNvPicPr>
          <p:nvPr/>
        </p:nvPicPr>
        <p:blipFill>
          <a:blip r:embed="rId1"/>
          <a:stretch>
            <a:fillRect/>
          </a:stretch>
        </p:blipFill>
        <p:spPr>
          <a:xfrm>
            <a:off x="457200" y="1691640"/>
            <a:ext cx="1325880" cy="2240280"/>
          </a:xfrm>
          <a:prstGeom prst="rect">
            <a:avLst/>
          </a:prstGeom>
        </p:spPr>
      </p:pic>
      <p:sp>
        <p:nvSpPr>
          <p:cNvPr id="10" name="Text 7"/>
          <p:cNvSpPr/>
          <p:nvPr/>
        </p:nvSpPr>
        <p:spPr>
          <a:xfrm>
            <a:off x="1874520" y="1755648"/>
            <a:ext cx="2011680" cy="201168"/>
          </a:xfrm>
          <a:prstGeom prst="rect">
            <a:avLst/>
          </a:prstGeom>
          <a:noFill/>
          <a:ln/>
        </p:spPr>
        <p:txBody>
          <a:bodyPr wrap="square" lIns="0" tIns="0" rIns="0" bIns="0" rtlCol="0" anchor="t"/>
          <a:lstStyle/>
          <a:p>
            <a:pPr indent="0" marL="0">
              <a:buNone/>
            </a:pPr>
            <a:r>
              <a:rPr lang="en-US" sz="1100" dirty="0">
                <a:solidFill>
                  <a:srgbClr val="6E6C70"/>
                </a:solidFill>
                <a:latin typeface="Arial" pitchFamily="34" charset="0"/>
                <a:ea typeface="Arial" pitchFamily="34" charset="-122"/>
                <a:cs typeface="Arial" pitchFamily="34" charset="-120"/>
              </a:rPr>
              <a:t>Upfront cost</a:t>
            </a:r>
            <a:endParaRPr lang="en-US" sz="1100" dirty="0"/>
          </a:p>
        </p:txBody>
      </p:sp>
      <p:sp>
        <p:nvSpPr>
          <p:cNvPr id="11" name="Text 8"/>
          <p:cNvSpPr/>
          <p:nvPr/>
        </p:nvSpPr>
        <p:spPr>
          <a:xfrm>
            <a:off x="1874520" y="1938528"/>
            <a:ext cx="2011680" cy="347472"/>
          </a:xfrm>
          <a:prstGeom prst="rect">
            <a:avLst/>
          </a:prstGeom>
          <a:noFill/>
          <a:ln/>
        </p:spPr>
        <p:txBody>
          <a:bodyPr wrap="square" lIns="0" tIns="0" rIns="0" bIns="0" rtlCol="0" anchor="t"/>
          <a:lstStyle/>
          <a:p>
            <a:pPr indent="0" marL="0">
              <a:buNone/>
            </a:pPr>
            <a:r>
              <a:rPr lang="en-US" sz="2200" b="1" dirty="0">
                <a:solidFill>
                  <a:srgbClr val="3F3E42"/>
                </a:solidFill>
                <a:latin typeface="Arial" pitchFamily="34" charset="0"/>
                <a:ea typeface="Arial" pitchFamily="34" charset="-122"/>
                <a:cs typeface="Arial" pitchFamily="34" charset="-120"/>
              </a:rPr>
              <a:t>$80,000</a:t>
            </a:r>
            <a:endParaRPr lang="en-US" sz="2200" dirty="0"/>
          </a:p>
        </p:txBody>
      </p:sp>
      <p:sp>
        <p:nvSpPr>
          <p:cNvPr id="12" name="Shape 9"/>
          <p:cNvSpPr/>
          <p:nvPr/>
        </p:nvSpPr>
        <p:spPr>
          <a:xfrm>
            <a:off x="1874520" y="2359152"/>
            <a:ext cx="292608" cy="292608"/>
          </a:xfrm>
          <a:prstGeom prst="ellipse">
            <a:avLst/>
          </a:prstGeom>
          <a:solidFill>
            <a:srgbClr val="F8E6E8"/>
          </a:solidFill>
          <a:ln w="12700">
            <a:solidFill>
              <a:srgbClr val="333333"/>
            </a:solidFill>
            <a:prstDash val="solid"/>
          </a:ln>
        </p:spPr>
      </p:sp>
      <p:pic>
        <p:nvPicPr>
          <p:cNvPr id="13" name="Image 1" descr="/workspace/deck/icons/thermometer.sv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8528" y="2414016"/>
            <a:ext cx="164592" cy="164592"/>
          </a:xfrm>
          <a:prstGeom prst="rect">
            <a:avLst/>
          </a:prstGeom>
        </p:spPr>
      </p:pic>
      <p:sp>
        <p:nvSpPr>
          <p:cNvPr id="14" name="Text 10"/>
          <p:cNvSpPr/>
          <p:nvPr/>
        </p:nvSpPr>
        <p:spPr>
          <a:xfrm>
            <a:off x="2212848" y="2359152"/>
            <a:ext cx="1737360" cy="45720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Lower effective wall  R</a:t>
            </a:r>
            <a:pPr indent="0" marL="0">
              <a:buNone/>
            </a:pPr>
            <a:r>
              <a:rPr lang="en-US" sz="1000" baseline="-40000" dirty="0">
                <a:solidFill>
                  <a:srgbClr val="5A585C"/>
                </a:solidFill>
                <a:latin typeface="Arial" pitchFamily="34" charset="0"/>
                <a:ea typeface="Arial" pitchFamily="34" charset="-122"/>
                <a:cs typeface="Arial" pitchFamily="34" charset="-120"/>
              </a:rPr>
              <a:t>eff</a:t>
            </a:r>
            <a:pPr indent="0" marL="0">
              <a:buNone/>
            </a:pPr>
            <a:r>
              <a:rPr lang="en-US" sz="1000" dirty="0">
                <a:solidFill>
                  <a:srgbClr val="5A585C"/>
                </a:solidFill>
                <a:latin typeface="Arial" pitchFamily="34" charset="0"/>
                <a:ea typeface="Arial" pitchFamily="34" charset="-122"/>
                <a:cs typeface="Arial" pitchFamily="34" charset="-120"/>
              </a:rPr>
              <a:t> = 16</a:t>
            </a:r>
            <a:endParaRPr lang="en-US" sz="1000" dirty="0"/>
          </a:p>
        </p:txBody>
      </p:sp>
      <p:sp>
        <p:nvSpPr>
          <p:cNvPr id="15" name="Shape 11"/>
          <p:cNvSpPr/>
          <p:nvPr/>
        </p:nvSpPr>
        <p:spPr>
          <a:xfrm>
            <a:off x="1874520" y="2862072"/>
            <a:ext cx="292608" cy="292608"/>
          </a:xfrm>
          <a:prstGeom prst="ellipse">
            <a:avLst/>
          </a:prstGeom>
          <a:solidFill>
            <a:srgbClr val="F8E6E8"/>
          </a:solidFill>
          <a:ln w="12700">
            <a:solidFill>
              <a:srgbClr val="333333"/>
            </a:solidFill>
            <a:prstDash val="solid"/>
          </a:ln>
        </p:spPr>
      </p:sp>
      <p:pic>
        <p:nvPicPr>
          <p:cNvPr id="16" name="Image 2" descr="/workspace/deck/icons/barChart.sv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38528" y="2916936"/>
            <a:ext cx="164592" cy="164592"/>
          </a:xfrm>
          <a:prstGeom prst="rect">
            <a:avLst/>
          </a:prstGeom>
        </p:spPr>
      </p:pic>
      <p:sp>
        <p:nvSpPr>
          <p:cNvPr id="17" name="Text 12"/>
          <p:cNvSpPr/>
          <p:nvPr/>
        </p:nvSpPr>
        <p:spPr>
          <a:xfrm>
            <a:off x="2212848" y="2862072"/>
            <a:ext cx="1737360" cy="45720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Higher annual energy penalty  </a:t>
            </a:r>
            <a:pPr indent="0" marL="0">
              <a:buNone/>
            </a:pPr>
            <a:pPr indent="0" marL="0">
              <a:buNone/>
            </a:pPr>
            <a:r>
              <a:rPr lang="en-US" sz="1000" b="1" dirty="0">
                <a:solidFill>
                  <a:srgbClr val="D2051E"/>
                </a:solidFill>
                <a:latin typeface="Arial" pitchFamily="34" charset="0"/>
                <a:ea typeface="Arial" pitchFamily="34" charset="-122"/>
                <a:cs typeface="Arial" pitchFamily="34" charset="-120"/>
              </a:rPr>
              <a:t>+$15,000/year</a:t>
            </a:r>
            <a:endParaRPr lang="en-US" sz="1000" dirty="0"/>
          </a:p>
        </p:txBody>
      </p:sp>
      <p:sp>
        <p:nvSpPr>
          <p:cNvPr id="18" name="Shape 13"/>
          <p:cNvSpPr/>
          <p:nvPr/>
        </p:nvSpPr>
        <p:spPr>
          <a:xfrm>
            <a:off x="1874520" y="3364992"/>
            <a:ext cx="292608" cy="292608"/>
          </a:xfrm>
          <a:prstGeom prst="ellipse">
            <a:avLst/>
          </a:prstGeom>
          <a:solidFill>
            <a:srgbClr val="F8E6E8"/>
          </a:solidFill>
          <a:ln w="12700">
            <a:solidFill>
              <a:srgbClr val="333333"/>
            </a:solidFill>
            <a:prstDash val="solid"/>
          </a:ln>
        </p:spPr>
      </p:sp>
      <p:pic>
        <p:nvPicPr>
          <p:cNvPr id="19" name="Image 3" descr="/workspace/deck/icons/trendingUp.sv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38528" y="3419856"/>
            <a:ext cx="164592" cy="164592"/>
          </a:xfrm>
          <a:prstGeom prst="rect">
            <a:avLst/>
          </a:prstGeom>
        </p:spPr>
      </p:pic>
      <p:sp>
        <p:nvSpPr>
          <p:cNvPr id="20" name="Text 14"/>
          <p:cNvSpPr/>
          <p:nvPr/>
        </p:nvSpPr>
        <p:spPr>
          <a:xfrm>
            <a:off x="2212848" y="3364992"/>
            <a:ext cx="1737360" cy="45720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Lower long-term value</a:t>
            </a:r>
            <a:pPr indent="0" marL="0">
              <a:buNone/>
            </a:pPr>
            <a:pPr indent="0" marL="0">
              <a:buNone/>
            </a:pPr>
            <a:endParaRPr lang="en-US" sz="1000" dirty="0"/>
          </a:p>
        </p:txBody>
      </p:sp>
      <p:sp>
        <p:nvSpPr>
          <p:cNvPr id="21" name="Shape 15"/>
          <p:cNvSpPr/>
          <p:nvPr/>
        </p:nvSpPr>
        <p:spPr>
          <a:xfrm>
            <a:off x="4160520" y="1051560"/>
            <a:ext cx="3703320" cy="3520440"/>
          </a:xfrm>
          <a:prstGeom prst="roundRect">
            <a:avLst>
              <a:gd name="adj" fmla="val 2597"/>
            </a:avLst>
          </a:prstGeom>
          <a:solidFill>
            <a:srgbClr val="FFFFFF"/>
          </a:solidFill>
          <a:ln w="12700">
            <a:solidFill>
              <a:srgbClr val="E4E4E4"/>
            </a:solidFill>
            <a:prstDash val="solid"/>
          </a:ln>
          <a:effectLst>
            <a:outerShdw sx="100000" sy="100000" kx="0" ky="0" algn="bl" rotWithShape="0" blurRad="8.732270824587148e+41" dist="2.183067706146787e+41" dir="8.16293376e+49">
              <a:srgbClr val="000000">
                <a:alpha val="1e+49"/>
              </a:srgbClr>
            </a:outerShdw>
          </a:effectLst>
        </p:spPr>
      </p:sp>
      <p:sp>
        <p:nvSpPr>
          <p:cNvPr id="22" name="Shape 16"/>
          <p:cNvSpPr/>
          <p:nvPr/>
        </p:nvSpPr>
        <p:spPr>
          <a:xfrm>
            <a:off x="4315968" y="1188720"/>
            <a:ext cx="384048" cy="384048"/>
          </a:xfrm>
          <a:prstGeom prst="ellipse">
            <a:avLst/>
          </a:prstGeom>
          <a:solidFill>
            <a:srgbClr val="D2051E"/>
          </a:solidFill>
          <a:ln w="12700">
            <a:solidFill>
              <a:srgbClr val="333333"/>
            </a:solidFill>
            <a:prstDash val="solid"/>
          </a:ln>
        </p:spPr>
      </p:sp>
      <p:sp>
        <p:nvSpPr>
          <p:cNvPr id="23" name="Text 17"/>
          <p:cNvSpPr/>
          <p:nvPr/>
        </p:nvSpPr>
        <p:spPr>
          <a:xfrm>
            <a:off x="4315968" y="118872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B</a:t>
            </a:r>
            <a:endParaRPr lang="en-US" sz="1600" dirty="0"/>
          </a:p>
        </p:txBody>
      </p:sp>
      <p:sp>
        <p:nvSpPr>
          <p:cNvPr id="24" name="Text 18"/>
          <p:cNvSpPr/>
          <p:nvPr/>
        </p:nvSpPr>
        <p:spPr>
          <a:xfrm>
            <a:off x="4773168" y="1170432"/>
            <a:ext cx="2926080" cy="237744"/>
          </a:xfrm>
          <a:prstGeom prst="rect">
            <a:avLst/>
          </a:prstGeom>
          <a:noFill/>
          <a:ln/>
        </p:spPr>
        <p:txBody>
          <a:bodyPr wrap="square" lIns="0" tIns="0" rIns="0" bIns="0" rtlCol="0" anchor="t"/>
          <a:lstStyle/>
          <a:p>
            <a:pPr indent="0" marL="0">
              <a:buNone/>
            </a:pPr>
            <a:r>
              <a:rPr lang="en-US" sz="1400" b="1" dirty="0">
                <a:solidFill>
                  <a:srgbClr val="3F3E42"/>
                </a:solidFill>
                <a:latin typeface="Arial" pitchFamily="34" charset="0"/>
                <a:ea typeface="Arial" pitchFamily="34" charset="-122"/>
                <a:cs typeface="Arial" pitchFamily="34" charset="-120"/>
              </a:rPr>
              <a:t>Thermally broken</a:t>
            </a:r>
            <a:endParaRPr lang="en-US" sz="1400" dirty="0"/>
          </a:p>
        </p:txBody>
      </p:sp>
      <p:sp>
        <p:nvSpPr>
          <p:cNvPr id="25" name="Text 19"/>
          <p:cNvSpPr/>
          <p:nvPr/>
        </p:nvSpPr>
        <p:spPr>
          <a:xfrm>
            <a:off x="4773168" y="1389888"/>
            <a:ext cx="2926080" cy="201168"/>
          </a:xfrm>
          <a:prstGeom prst="rect">
            <a:avLst/>
          </a:prstGeom>
          <a:noFill/>
          <a:ln/>
        </p:spPr>
        <p:txBody>
          <a:bodyPr wrap="square" lIns="0" tIns="0" rIns="0" bIns="0" rtlCol="0" anchor="t"/>
          <a:lstStyle/>
          <a:p>
            <a:pPr indent="0" marL="0">
              <a:buNone/>
            </a:pPr>
            <a:r>
              <a:rPr lang="en-US" sz="1200" dirty="0">
                <a:solidFill>
                  <a:srgbClr val="6E6C70"/>
                </a:solidFill>
                <a:latin typeface="Arial" pitchFamily="34" charset="0"/>
                <a:ea typeface="Arial" pitchFamily="34" charset="-122"/>
                <a:cs typeface="Arial" pitchFamily="34" charset="-120"/>
              </a:rPr>
              <a:t>Higher Performance</a:t>
            </a:r>
            <a:endParaRPr lang="en-US" sz="1200" dirty="0"/>
          </a:p>
        </p:txBody>
      </p:sp>
      <p:pic>
        <p:nvPicPr>
          <p:cNvPr id="26" name="Image 4" descr="/workspace/deck/assets/t-p07-b.jpg">    </p:cNvPr>
          <p:cNvPicPr>
            <a:picLocks noChangeAspect="1"/>
          </p:cNvPicPr>
          <p:nvPr/>
        </p:nvPicPr>
        <p:blipFill>
          <a:blip r:embed="rId8"/>
          <a:stretch>
            <a:fillRect/>
          </a:stretch>
        </p:blipFill>
        <p:spPr>
          <a:xfrm>
            <a:off x="4279392" y="1691640"/>
            <a:ext cx="1325880" cy="2240280"/>
          </a:xfrm>
          <a:prstGeom prst="rect">
            <a:avLst/>
          </a:prstGeom>
        </p:spPr>
      </p:pic>
      <p:sp>
        <p:nvSpPr>
          <p:cNvPr id="27" name="Text 20"/>
          <p:cNvSpPr/>
          <p:nvPr/>
        </p:nvSpPr>
        <p:spPr>
          <a:xfrm>
            <a:off x="5687568" y="1755648"/>
            <a:ext cx="2011680" cy="201168"/>
          </a:xfrm>
          <a:prstGeom prst="rect">
            <a:avLst/>
          </a:prstGeom>
          <a:noFill/>
          <a:ln/>
        </p:spPr>
        <p:txBody>
          <a:bodyPr wrap="square" lIns="0" tIns="0" rIns="0" bIns="0" rtlCol="0" anchor="t"/>
          <a:lstStyle/>
          <a:p>
            <a:pPr indent="0" marL="0">
              <a:buNone/>
            </a:pPr>
            <a:r>
              <a:rPr lang="en-US" sz="1100" dirty="0">
                <a:solidFill>
                  <a:srgbClr val="6E6C70"/>
                </a:solidFill>
                <a:latin typeface="Arial" pitchFamily="34" charset="0"/>
                <a:ea typeface="Arial" pitchFamily="34" charset="-122"/>
                <a:cs typeface="Arial" pitchFamily="34" charset="-120"/>
              </a:rPr>
              <a:t>Upfront cost</a:t>
            </a:r>
            <a:endParaRPr lang="en-US" sz="1100" dirty="0"/>
          </a:p>
        </p:txBody>
      </p:sp>
      <p:sp>
        <p:nvSpPr>
          <p:cNvPr id="28" name="Text 21"/>
          <p:cNvSpPr/>
          <p:nvPr/>
        </p:nvSpPr>
        <p:spPr>
          <a:xfrm>
            <a:off x="5687568" y="1938528"/>
            <a:ext cx="2011680" cy="347472"/>
          </a:xfrm>
          <a:prstGeom prst="rect">
            <a:avLst/>
          </a:prstGeom>
          <a:noFill/>
          <a:ln/>
        </p:spPr>
        <p:txBody>
          <a:bodyPr wrap="square" lIns="0" tIns="0" rIns="0" bIns="0" rtlCol="0" anchor="t"/>
          <a:lstStyle/>
          <a:p>
            <a:pPr indent="0" marL="0">
              <a:buNone/>
            </a:pPr>
            <a:r>
              <a:rPr lang="en-US" sz="2200" b="1" dirty="0">
                <a:solidFill>
                  <a:srgbClr val="3F3E42"/>
                </a:solidFill>
                <a:latin typeface="Arial" pitchFamily="34" charset="0"/>
                <a:ea typeface="Arial" pitchFamily="34" charset="-122"/>
                <a:cs typeface="Arial" pitchFamily="34" charset="-120"/>
              </a:rPr>
              <a:t>$100,000</a:t>
            </a:r>
            <a:endParaRPr lang="en-US" sz="2200" dirty="0"/>
          </a:p>
        </p:txBody>
      </p:sp>
      <p:sp>
        <p:nvSpPr>
          <p:cNvPr id="29" name="Shape 22"/>
          <p:cNvSpPr/>
          <p:nvPr/>
        </p:nvSpPr>
        <p:spPr>
          <a:xfrm>
            <a:off x="5687568" y="2359152"/>
            <a:ext cx="292608" cy="292608"/>
          </a:xfrm>
          <a:prstGeom prst="ellipse">
            <a:avLst/>
          </a:prstGeom>
          <a:solidFill>
            <a:srgbClr val="F8E6E8"/>
          </a:solidFill>
          <a:ln w="12700">
            <a:solidFill>
              <a:srgbClr val="333333"/>
            </a:solidFill>
            <a:prstDash val="solid"/>
          </a:ln>
        </p:spPr>
      </p:sp>
      <p:pic>
        <p:nvPicPr>
          <p:cNvPr id="30" name="Image 5" descr="/workspace/deck/icons/thermometer.sv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51576" y="2414016"/>
            <a:ext cx="164592" cy="164592"/>
          </a:xfrm>
          <a:prstGeom prst="rect">
            <a:avLst/>
          </a:prstGeom>
        </p:spPr>
      </p:pic>
      <p:sp>
        <p:nvSpPr>
          <p:cNvPr id="31" name="Text 23"/>
          <p:cNvSpPr/>
          <p:nvPr/>
        </p:nvSpPr>
        <p:spPr>
          <a:xfrm>
            <a:off x="6035040" y="2359152"/>
            <a:ext cx="1691640" cy="45720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Higher effective wall  R</a:t>
            </a:r>
            <a:pPr indent="0" marL="0">
              <a:buNone/>
            </a:pPr>
            <a:r>
              <a:rPr lang="en-US" sz="1000" baseline="-40000" dirty="0">
                <a:solidFill>
                  <a:srgbClr val="5A585C"/>
                </a:solidFill>
                <a:latin typeface="Arial" pitchFamily="34" charset="0"/>
                <a:ea typeface="Arial" pitchFamily="34" charset="-122"/>
                <a:cs typeface="Arial" pitchFamily="34" charset="-120"/>
              </a:rPr>
              <a:t>eff</a:t>
            </a:r>
            <a:pPr indent="0" marL="0">
              <a:buNone/>
            </a:pPr>
            <a:r>
              <a:rPr lang="en-US" sz="1000" dirty="0">
                <a:solidFill>
                  <a:srgbClr val="5A585C"/>
                </a:solidFill>
                <a:latin typeface="Arial" pitchFamily="34" charset="0"/>
                <a:ea typeface="Arial" pitchFamily="34" charset="-122"/>
                <a:cs typeface="Arial" pitchFamily="34" charset="-120"/>
              </a:rPr>
              <a:t> = 20</a:t>
            </a:r>
            <a:endParaRPr lang="en-US" sz="1000" dirty="0"/>
          </a:p>
        </p:txBody>
      </p:sp>
      <p:sp>
        <p:nvSpPr>
          <p:cNvPr id="32" name="Shape 24"/>
          <p:cNvSpPr/>
          <p:nvPr/>
        </p:nvSpPr>
        <p:spPr>
          <a:xfrm>
            <a:off x="5687568" y="2862072"/>
            <a:ext cx="292608" cy="292608"/>
          </a:xfrm>
          <a:prstGeom prst="ellipse">
            <a:avLst/>
          </a:prstGeom>
          <a:solidFill>
            <a:srgbClr val="F8E6E8"/>
          </a:solidFill>
          <a:ln w="12700">
            <a:solidFill>
              <a:srgbClr val="333333"/>
            </a:solidFill>
            <a:prstDash val="solid"/>
          </a:ln>
        </p:spPr>
      </p:sp>
      <p:pic>
        <p:nvPicPr>
          <p:cNvPr id="33" name="Image 6" descr="/workspace/deck/icons/dollar.sv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751576" y="2916936"/>
            <a:ext cx="164592" cy="164592"/>
          </a:xfrm>
          <a:prstGeom prst="rect">
            <a:avLst/>
          </a:prstGeom>
        </p:spPr>
      </p:pic>
      <p:sp>
        <p:nvSpPr>
          <p:cNvPr id="34" name="Text 25"/>
          <p:cNvSpPr/>
          <p:nvPr/>
        </p:nvSpPr>
        <p:spPr>
          <a:xfrm>
            <a:off x="6035040" y="2862072"/>
            <a:ext cx="1691640" cy="45720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Lower operating cost</a:t>
            </a:r>
            <a:pPr indent="0" marL="0">
              <a:buNone/>
            </a:pPr>
            <a:pPr indent="0" marL="0">
              <a:buNone/>
            </a:pPr>
            <a:endParaRPr lang="en-US" sz="1000" dirty="0"/>
          </a:p>
        </p:txBody>
      </p:sp>
      <p:sp>
        <p:nvSpPr>
          <p:cNvPr id="35" name="Shape 26"/>
          <p:cNvSpPr/>
          <p:nvPr/>
        </p:nvSpPr>
        <p:spPr>
          <a:xfrm>
            <a:off x="5687568" y="3364992"/>
            <a:ext cx="292608" cy="292608"/>
          </a:xfrm>
          <a:prstGeom prst="ellipse">
            <a:avLst/>
          </a:prstGeom>
          <a:solidFill>
            <a:srgbClr val="F8E6E8"/>
          </a:solidFill>
          <a:ln w="12700">
            <a:solidFill>
              <a:srgbClr val="333333"/>
            </a:solidFill>
            <a:prstDash val="solid"/>
          </a:ln>
        </p:spPr>
      </p:sp>
      <p:pic>
        <p:nvPicPr>
          <p:cNvPr id="36" name="Image 7" descr="/workspace/deck/icons/trendingUp.sv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751576" y="3419856"/>
            <a:ext cx="164592" cy="164592"/>
          </a:xfrm>
          <a:prstGeom prst="rect">
            <a:avLst/>
          </a:prstGeom>
        </p:spPr>
      </p:pic>
      <p:sp>
        <p:nvSpPr>
          <p:cNvPr id="37" name="Text 27"/>
          <p:cNvSpPr/>
          <p:nvPr/>
        </p:nvSpPr>
        <p:spPr>
          <a:xfrm>
            <a:off x="6035040" y="3364992"/>
            <a:ext cx="1691640" cy="457200"/>
          </a:xfrm>
          <a:prstGeom prst="rect">
            <a:avLst/>
          </a:prstGeom>
          <a:noFill/>
          <a:ln/>
        </p:spPr>
        <p:txBody>
          <a:bodyPr wrap="square" lIns="0" tIns="0" rIns="0" bIns="0" rtlCol="0" anchor="t"/>
          <a:lstStyle/>
          <a:p>
            <a:pPr indent="0" marL="0">
              <a:buNone/>
            </a:pPr>
            <a:r>
              <a:rPr lang="en-US" sz="1000" dirty="0">
                <a:solidFill>
                  <a:srgbClr val="5A585C"/>
                </a:solidFill>
                <a:latin typeface="Arial" pitchFamily="34" charset="0"/>
                <a:ea typeface="Arial" pitchFamily="34" charset="-122"/>
                <a:cs typeface="Arial" pitchFamily="34" charset="-120"/>
              </a:rPr>
              <a:t>Better long-term value</a:t>
            </a:r>
            <a:pPr indent="0" marL="0">
              <a:buNone/>
            </a:pPr>
            <a:pPr indent="0" marL="0">
              <a:buNone/>
            </a:pPr>
            <a:endParaRPr lang="en-US" sz="1000" dirty="0"/>
          </a:p>
        </p:txBody>
      </p:sp>
      <p:sp>
        <p:nvSpPr>
          <p:cNvPr id="38" name="Shape 28"/>
          <p:cNvSpPr/>
          <p:nvPr/>
        </p:nvSpPr>
        <p:spPr>
          <a:xfrm>
            <a:off x="8001000" y="1051560"/>
            <a:ext cx="3822192" cy="3520440"/>
          </a:xfrm>
          <a:prstGeom prst="roundRect">
            <a:avLst>
              <a:gd name="adj" fmla="val 2597"/>
            </a:avLst>
          </a:prstGeom>
          <a:solidFill>
            <a:srgbClr val="FFFFFF"/>
          </a:solidFill>
          <a:ln w="12700">
            <a:solidFill>
              <a:srgbClr val="E4E4E4"/>
            </a:solidFill>
            <a:prstDash val="solid"/>
          </a:ln>
          <a:effectLst>
            <a:outerShdw sx="100000" sy="100000" kx="0" ky="0" algn="bl" rotWithShape="0" blurRad="1.1089983947225678e+46" dist="2.7724959868064195e+45" dir="4.897760256e+54">
              <a:srgbClr val="000000">
                <a:alpha val="9.999999999999999e+53"/>
              </a:srgbClr>
            </a:outerShdw>
          </a:effectLst>
        </p:spPr>
      </p:sp>
      <p:sp>
        <p:nvSpPr>
          <p:cNvPr id="39" name="Shape 29"/>
          <p:cNvSpPr/>
          <p:nvPr/>
        </p:nvSpPr>
        <p:spPr>
          <a:xfrm>
            <a:off x="8156448" y="1188720"/>
            <a:ext cx="292608" cy="292608"/>
          </a:xfrm>
          <a:prstGeom prst="ellipse">
            <a:avLst/>
          </a:prstGeom>
          <a:solidFill>
            <a:srgbClr val="D2051E"/>
          </a:solidFill>
          <a:ln w="12700">
            <a:solidFill>
              <a:srgbClr val="333333"/>
            </a:solidFill>
            <a:prstDash val="solid"/>
          </a:ln>
        </p:spPr>
      </p:sp>
      <p:pic>
        <p:nvPicPr>
          <p:cNvPr id="40" name="Image 8" descr="/workspace/deck/icons/barChart.sv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211312" y="1243584"/>
            <a:ext cx="182880" cy="182880"/>
          </a:xfrm>
          <a:prstGeom prst="rect">
            <a:avLst/>
          </a:prstGeom>
        </p:spPr>
      </p:pic>
      <p:sp>
        <p:nvSpPr>
          <p:cNvPr id="41" name="Text 30"/>
          <p:cNvSpPr/>
          <p:nvPr/>
        </p:nvSpPr>
        <p:spPr>
          <a:xfrm>
            <a:off x="8522208" y="1188720"/>
            <a:ext cx="3108960" cy="292608"/>
          </a:xfrm>
          <a:prstGeom prst="rect">
            <a:avLst/>
          </a:prstGeom>
          <a:noFill/>
          <a:ln/>
        </p:spPr>
        <p:txBody>
          <a:bodyPr wrap="square" lIns="0" tIns="0" rIns="0" bIns="0" rtlCol="0" anchor="ctr"/>
          <a:lstStyle/>
          <a:p>
            <a:pPr indent="0" marL="0">
              <a:buNone/>
            </a:pPr>
            <a:r>
              <a:rPr lang="en-US" sz="1300" b="1" dirty="0">
                <a:solidFill>
                  <a:srgbClr val="3F3E42"/>
                </a:solidFill>
                <a:latin typeface="Arial" pitchFamily="34" charset="0"/>
                <a:ea typeface="Arial" pitchFamily="34" charset="-122"/>
                <a:cs typeface="Arial" pitchFamily="34" charset="-120"/>
              </a:rPr>
              <a:t>Lifecycle Cost Over 20 Years</a:t>
            </a:r>
            <a:endParaRPr lang="en-US" sz="1300" dirty="0"/>
          </a:p>
        </p:txBody>
      </p:sp>
      <p:sp>
        <p:nvSpPr>
          <p:cNvPr id="42" name="Shape 31"/>
          <p:cNvSpPr/>
          <p:nvPr/>
        </p:nvSpPr>
        <p:spPr>
          <a:xfrm>
            <a:off x="8366760" y="1627632"/>
            <a:ext cx="0" cy="2331720"/>
          </a:xfrm>
          <a:prstGeom prst="line">
            <a:avLst/>
          </a:prstGeom>
          <a:noFill/>
          <a:ln w="12700">
            <a:solidFill>
              <a:srgbClr val="D0D0D0"/>
            </a:solidFill>
            <a:prstDash val="solid"/>
          </a:ln>
        </p:spPr>
      </p:sp>
      <p:sp>
        <p:nvSpPr>
          <p:cNvPr id="43" name="Shape 32"/>
          <p:cNvSpPr/>
          <p:nvPr/>
        </p:nvSpPr>
        <p:spPr>
          <a:xfrm>
            <a:off x="8366760" y="3959352"/>
            <a:ext cx="3200400" cy="0"/>
          </a:xfrm>
          <a:prstGeom prst="line">
            <a:avLst/>
          </a:prstGeom>
          <a:noFill/>
          <a:ln w="12700">
            <a:solidFill>
              <a:srgbClr val="D0D0D0"/>
            </a:solidFill>
            <a:prstDash val="solid"/>
          </a:ln>
        </p:spPr>
      </p:sp>
      <p:sp>
        <p:nvSpPr>
          <p:cNvPr id="44" name="Text 33"/>
          <p:cNvSpPr/>
          <p:nvPr/>
        </p:nvSpPr>
        <p:spPr>
          <a:xfrm>
            <a:off x="7863840" y="1536192"/>
            <a:ext cx="475488" cy="201168"/>
          </a:xfrm>
          <a:prstGeom prst="rect">
            <a:avLst/>
          </a:prstGeom>
          <a:noFill/>
          <a:ln/>
        </p:spPr>
        <p:txBody>
          <a:bodyPr wrap="square" lIns="0" tIns="0" rIns="0" bIns="0" rtlCol="0" anchor="t"/>
          <a:lstStyle/>
          <a:p>
            <a:pPr algn="r" indent="0" marL="0">
              <a:buNone/>
            </a:pPr>
            <a:r>
              <a:rPr lang="en-US" sz="800" dirty="0">
                <a:solidFill>
                  <a:srgbClr val="6E6C70"/>
                </a:solidFill>
                <a:latin typeface="Arial" pitchFamily="34" charset="0"/>
                <a:ea typeface="Arial" pitchFamily="34" charset="-122"/>
                <a:cs typeface="Arial" pitchFamily="34" charset="-120"/>
              </a:rPr>
              <a:t>$400k</a:t>
            </a:r>
            <a:endParaRPr lang="en-US" sz="800" dirty="0"/>
          </a:p>
        </p:txBody>
      </p:sp>
      <p:sp>
        <p:nvSpPr>
          <p:cNvPr id="45" name="Shape 34"/>
          <p:cNvSpPr/>
          <p:nvPr/>
        </p:nvSpPr>
        <p:spPr>
          <a:xfrm>
            <a:off x="8366760" y="1627632"/>
            <a:ext cx="3200400" cy="0"/>
          </a:xfrm>
          <a:prstGeom prst="line">
            <a:avLst/>
          </a:prstGeom>
          <a:noFill/>
          <a:ln w="12700">
            <a:solidFill>
              <a:srgbClr val="EEEEEE"/>
            </a:solidFill>
            <a:prstDash val="solid"/>
          </a:ln>
        </p:spPr>
      </p:sp>
      <p:sp>
        <p:nvSpPr>
          <p:cNvPr id="46" name="Text 35"/>
          <p:cNvSpPr/>
          <p:nvPr/>
        </p:nvSpPr>
        <p:spPr>
          <a:xfrm>
            <a:off x="7863840" y="2011680"/>
            <a:ext cx="475488" cy="201168"/>
          </a:xfrm>
          <a:prstGeom prst="rect">
            <a:avLst/>
          </a:prstGeom>
          <a:noFill/>
          <a:ln/>
        </p:spPr>
        <p:txBody>
          <a:bodyPr wrap="square" lIns="0" tIns="0" rIns="0" bIns="0" rtlCol="0" anchor="t"/>
          <a:lstStyle/>
          <a:p>
            <a:pPr algn="r" indent="0" marL="0">
              <a:buNone/>
            </a:pPr>
            <a:r>
              <a:rPr lang="en-US" sz="800" dirty="0">
                <a:solidFill>
                  <a:srgbClr val="6E6C70"/>
                </a:solidFill>
                <a:latin typeface="Arial" pitchFamily="34" charset="0"/>
                <a:ea typeface="Arial" pitchFamily="34" charset="-122"/>
                <a:cs typeface="Arial" pitchFamily="34" charset="-120"/>
              </a:rPr>
              <a:t>$300k</a:t>
            </a:r>
            <a:endParaRPr lang="en-US" sz="800" dirty="0"/>
          </a:p>
        </p:txBody>
      </p:sp>
      <p:sp>
        <p:nvSpPr>
          <p:cNvPr id="47" name="Shape 36"/>
          <p:cNvSpPr/>
          <p:nvPr/>
        </p:nvSpPr>
        <p:spPr>
          <a:xfrm>
            <a:off x="8366760" y="2103120"/>
            <a:ext cx="3200400" cy="0"/>
          </a:xfrm>
          <a:prstGeom prst="line">
            <a:avLst/>
          </a:prstGeom>
          <a:noFill/>
          <a:ln w="12700">
            <a:solidFill>
              <a:srgbClr val="EEEEEE"/>
            </a:solidFill>
            <a:prstDash val="solid"/>
          </a:ln>
        </p:spPr>
      </p:sp>
      <p:sp>
        <p:nvSpPr>
          <p:cNvPr id="48" name="Text 37"/>
          <p:cNvSpPr/>
          <p:nvPr/>
        </p:nvSpPr>
        <p:spPr>
          <a:xfrm>
            <a:off x="7863840" y="2487168"/>
            <a:ext cx="475488" cy="201168"/>
          </a:xfrm>
          <a:prstGeom prst="rect">
            <a:avLst/>
          </a:prstGeom>
          <a:noFill/>
          <a:ln/>
        </p:spPr>
        <p:txBody>
          <a:bodyPr wrap="square" lIns="0" tIns="0" rIns="0" bIns="0" rtlCol="0" anchor="t"/>
          <a:lstStyle/>
          <a:p>
            <a:pPr algn="r" indent="0" marL="0">
              <a:buNone/>
            </a:pPr>
            <a:r>
              <a:rPr lang="en-US" sz="800" dirty="0">
                <a:solidFill>
                  <a:srgbClr val="6E6C70"/>
                </a:solidFill>
                <a:latin typeface="Arial" pitchFamily="34" charset="0"/>
                <a:ea typeface="Arial" pitchFamily="34" charset="-122"/>
                <a:cs typeface="Arial" pitchFamily="34" charset="-120"/>
              </a:rPr>
              <a:t>$200k</a:t>
            </a:r>
            <a:endParaRPr lang="en-US" sz="800" dirty="0"/>
          </a:p>
        </p:txBody>
      </p:sp>
      <p:sp>
        <p:nvSpPr>
          <p:cNvPr id="49" name="Shape 38"/>
          <p:cNvSpPr/>
          <p:nvPr/>
        </p:nvSpPr>
        <p:spPr>
          <a:xfrm>
            <a:off x="8366760" y="2578608"/>
            <a:ext cx="3200400" cy="0"/>
          </a:xfrm>
          <a:prstGeom prst="line">
            <a:avLst/>
          </a:prstGeom>
          <a:noFill/>
          <a:ln w="12700">
            <a:solidFill>
              <a:srgbClr val="EEEEEE"/>
            </a:solidFill>
            <a:prstDash val="solid"/>
          </a:ln>
        </p:spPr>
      </p:sp>
      <p:sp>
        <p:nvSpPr>
          <p:cNvPr id="50" name="Text 39"/>
          <p:cNvSpPr/>
          <p:nvPr/>
        </p:nvSpPr>
        <p:spPr>
          <a:xfrm>
            <a:off x="7863840" y="2962656"/>
            <a:ext cx="475488" cy="201168"/>
          </a:xfrm>
          <a:prstGeom prst="rect">
            <a:avLst/>
          </a:prstGeom>
          <a:noFill/>
          <a:ln/>
        </p:spPr>
        <p:txBody>
          <a:bodyPr wrap="square" lIns="0" tIns="0" rIns="0" bIns="0" rtlCol="0" anchor="t"/>
          <a:lstStyle/>
          <a:p>
            <a:pPr algn="r" indent="0" marL="0">
              <a:buNone/>
            </a:pPr>
            <a:r>
              <a:rPr lang="en-US" sz="800" dirty="0">
                <a:solidFill>
                  <a:srgbClr val="6E6C70"/>
                </a:solidFill>
                <a:latin typeface="Arial" pitchFamily="34" charset="0"/>
                <a:ea typeface="Arial" pitchFamily="34" charset="-122"/>
                <a:cs typeface="Arial" pitchFamily="34" charset="-120"/>
              </a:rPr>
              <a:t>$100k</a:t>
            </a:r>
            <a:endParaRPr lang="en-US" sz="800" dirty="0"/>
          </a:p>
        </p:txBody>
      </p:sp>
      <p:sp>
        <p:nvSpPr>
          <p:cNvPr id="51" name="Shape 40"/>
          <p:cNvSpPr/>
          <p:nvPr/>
        </p:nvSpPr>
        <p:spPr>
          <a:xfrm>
            <a:off x="8366760" y="3054096"/>
            <a:ext cx="3200400" cy="0"/>
          </a:xfrm>
          <a:prstGeom prst="line">
            <a:avLst/>
          </a:prstGeom>
          <a:noFill/>
          <a:ln w="12700">
            <a:solidFill>
              <a:srgbClr val="EEEEEE"/>
            </a:solidFill>
            <a:prstDash val="solid"/>
          </a:ln>
        </p:spPr>
      </p:sp>
      <p:sp>
        <p:nvSpPr>
          <p:cNvPr id="52" name="Text 41"/>
          <p:cNvSpPr/>
          <p:nvPr/>
        </p:nvSpPr>
        <p:spPr>
          <a:xfrm>
            <a:off x="7863840" y="3438144"/>
            <a:ext cx="475488" cy="201168"/>
          </a:xfrm>
          <a:prstGeom prst="rect">
            <a:avLst/>
          </a:prstGeom>
          <a:noFill/>
          <a:ln/>
        </p:spPr>
        <p:txBody>
          <a:bodyPr wrap="square" lIns="0" tIns="0" rIns="0" bIns="0" rtlCol="0" anchor="t"/>
          <a:lstStyle/>
          <a:p>
            <a:pPr algn="r" indent="0" marL="0">
              <a:buNone/>
            </a:pPr>
            <a:r>
              <a:rPr lang="en-US" sz="800" dirty="0">
                <a:solidFill>
                  <a:srgbClr val="6E6C70"/>
                </a:solidFill>
                <a:latin typeface="Arial" pitchFamily="34" charset="0"/>
                <a:ea typeface="Arial" pitchFamily="34" charset="-122"/>
                <a:cs typeface="Arial" pitchFamily="34" charset="-120"/>
              </a:rPr>
              <a:t>$0</a:t>
            </a:r>
            <a:endParaRPr lang="en-US" sz="800" dirty="0"/>
          </a:p>
        </p:txBody>
      </p:sp>
      <p:sp>
        <p:nvSpPr>
          <p:cNvPr id="53" name="Shape 42"/>
          <p:cNvSpPr/>
          <p:nvPr/>
        </p:nvSpPr>
        <p:spPr>
          <a:xfrm>
            <a:off x="8366760" y="3529584"/>
            <a:ext cx="3200400" cy="0"/>
          </a:xfrm>
          <a:prstGeom prst="line">
            <a:avLst/>
          </a:prstGeom>
          <a:noFill/>
          <a:ln w="12700">
            <a:solidFill>
              <a:srgbClr val="EEEEEE"/>
            </a:solidFill>
            <a:prstDash val="solid"/>
          </a:ln>
        </p:spPr>
      </p:sp>
      <p:sp>
        <p:nvSpPr>
          <p:cNvPr id="54" name="Text 43"/>
          <p:cNvSpPr/>
          <p:nvPr/>
        </p:nvSpPr>
        <p:spPr>
          <a:xfrm>
            <a:off x="8257032" y="3977640"/>
            <a:ext cx="365760" cy="164592"/>
          </a:xfrm>
          <a:prstGeom prst="rect">
            <a:avLst/>
          </a:prstGeom>
          <a:noFill/>
          <a:ln/>
        </p:spPr>
        <p:txBody>
          <a:bodyPr wrap="square" lIns="0" tIns="0" rIns="0" bIns="0" rtlCol="0" anchor="t"/>
          <a:lstStyle/>
          <a:p>
            <a:pPr algn="ctr" indent="0" marL="0">
              <a:buNone/>
            </a:pPr>
            <a:r>
              <a:rPr lang="en-US" sz="800" dirty="0">
                <a:solidFill>
                  <a:srgbClr val="6E6C70"/>
                </a:solidFill>
                <a:latin typeface="Arial" pitchFamily="34" charset="0"/>
                <a:ea typeface="Arial" pitchFamily="34" charset="-122"/>
                <a:cs typeface="Arial" pitchFamily="34" charset="-120"/>
              </a:rPr>
              <a:t>0</a:t>
            </a:r>
            <a:endParaRPr lang="en-US" sz="800" dirty="0"/>
          </a:p>
        </p:txBody>
      </p:sp>
      <p:sp>
        <p:nvSpPr>
          <p:cNvPr id="55" name="Text 44"/>
          <p:cNvSpPr/>
          <p:nvPr/>
        </p:nvSpPr>
        <p:spPr>
          <a:xfrm>
            <a:off x="8970264" y="3977640"/>
            <a:ext cx="365760" cy="164592"/>
          </a:xfrm>
          <a:prstGeom prst="rect">
            <a:avLst/>
          </a:prstGeom>
          <a:noFill/>
          <a:ln/>
        </p:spPr>
        <p:txBody>
          <a:bodyPr wrap="square" lIns="0" tIns="0" rIns="0" bIns="0" rtlCol="0" anchor="t"/>
          <a:lstStyle/>
          <a:p>
            <a:pPr algn="ctr" indent="0" marL="0">
              <a:buNone/>
            </a:pPr>
            <a:r>
              <a:rPr lang="en-US" sz="800" dirty="0">
                <a:solidFill>
                  <a:srgbClr val="6E6C70"/>
                </a:solidFill>
                <a:latin typeface="Arial" pitchFamily="34" charset="0"/>
                <a:ea typeface="Arial" pitchFamily="34" charset="-122"/>
                <a:cs typeface="Arial" pitchFamily="34" charset="-120"/>
              </a:rPr>
              <a:t>5</a:t>
            </a:r>
            <a:endParaRPr lang="en-US" sz="800" dirty="0"/>
          </a:p>
        </p:txBody>
      </p:sp>
      <p:sp>
        <p:nvSpPr>
          <p:cNvPr id="56" name="Text 45"/>
          <p:cNvSpPr/>
          <p:nvPr/>
        </p:nvSpPr>
        <p:spPr>
          <a:xfrm>
            <a:off x="9683496" y="3977640"/>
            <a:ext cx="365760" cy="164592"/>
          </a:xfrm>
          <a:prstGeom prst="rect">
            <a:avLst/>
          </a:prstGeom>
          <a:noFill/>
          <a:ln/>
        </p:spPr>
        <p:txBody>
          <a:bodyPr wrap="square" lIns="0" tIns="0" rIns="0" bIns="0" rtlCol="0" anchor="t"/>
          <a:lstStyle/>
          <a:p>
            <a:pPr algn="ctr" indent="0" marL="0">
              <a:buNone/>
            </a:pPr>
            <a:r>
              <a:rPr lang="en-US" sz="800" dirty="0">
                <a:solidFill>
                  <a:srgbClr val="6E6C70"/>
                </a:solidFill>
                <a:latin typeface="Arial" pitchFamily="34" charset="0"/>
                <a:ea typeface="Arial" pitchFamily="34" charset="-122"/>
                <a:cs typeface="Arial" pitchFamily="34" charset="-120"/>
              </a:rPr>
              <a:t>10</a:t>
            </a:r>
            <a:endParaRPr lang="en-US" sz="800" dirty="0"/>
          </a:p>
        </p:txBody>
      </p:sp>
      <p:sp>
        <p:nvSpPr>
          <p:cNvPr id="57" name="Text 46"/>
          <p:cNvSpPr/>
          <p:nvPr/>
        </p:nvSpPr>
        <p:spPr>
          <a:xfrm>
            <a:off x="10396728" y="3977640"/>
            <a:ext cx="365760" cy="164592"/>
          </a:xfrm>
          <a:prstGeom prst="rect">
            <a:avLst/>
          </a:prstGeom>
          <a:noFill/>
          <a:ln/>
        </p:spPr>
        <p:txBody>
          <a:bodyPr wrap="square" lIns="0" tIns="0" rIns="0" bIns="0" rtlCol="0" anchor="t"/>
          <a:lstStyle/>
          <a:p>
            <a:pPr algn="ctr" indent="0" marL="0">
              <a:buNone/>
            </a:pPr>
            <a:r>
              <a:rPr lang="en-US" sz="800" dirty="0">
                <a:solidFill>
                  <a:srgbClr val="6E6C70"/>
                </a:solidFill>
                <a:latin typeface="Arial" pitchFamily="34" charset="0"/>
                <a:ea typeface="Arial" pitchFamily="34" charset="-122"/>
                <a:cs typeface="Arial" pitchFamily="34" charset="-120"/>
              </a:rPr>
              <a:t>15</a:t>
            </a:r>
            <a:endParaRPr lang="en-US" sz="800" dirty="0"/>
          </a:p>
        </p:txBody>
      </p:sp>
      <p:sp>
        <p:nvSpPr>
          <p:cNvPr id="58" name="Text 47"/>
          <p:cNvSpPr/>
          <p:nvPr/>
        </p:nvSpPr>
        <p:spPr>
          <a:xfrm>
            <a:off x="11109960" y="3977640"/>
            <a:ext cx="365760" cy="164592"/>
          </a:xfrm>
          <a:prstGeom prst="rect">
            <a:avLst/>
          </a:prstGeom>
          <a:noFill/>
          <a:ln/>
        </p:spPr>
        <p:txBody>
          <a:bodyPr wrap="square" lIns="0" tIns="0" rIns="0" bIns="0" rtlCol="0" anchor="t"/>
          <a:lstStyle/>
          <a:p>
            <a:pPr algn="ctr" indent="0" marL="0">
              <a:buNone/>
            </a:pPr>
            <a:r>
              <a:rPr lang="en-US" sz="800" dirty="0">
                <a:solidFill>
                  <a:srgbClr val="6E6C70"/>
                </a:solidFill>
                <a:latin typeface="Arial" pitchFamily="34" charset="0"/>
                <a:ea typeface="Arial" pitchFamily="34" charset="-122"/>
                <a:cs typeface="Arial" pitchFamily="34" charset="-120"/>
              </a:rPr>
              <a:t>20</a:t>
            </a:r>
            <a:endParaRPr lang="en-US" sz="800" dirty="0"/>
          </a:p>
        </p:txBody>
      </p:sp>
      <p:sp>
        <p:nvSpPr>
          <p:cNvPr id="59" name="Text 48"/>
          <p:cNvSpPr/>
          <p:nvPr/>
        </p:nvSpPr>
        <p:spPr>
          <a:xfrm>
            <a:off x="8366760" y="4123944"/>
            <a:ext cx="3200400" cy="146304"/>
          </a:xfrm>
          <a:prstGeom prst="rect">
            <a:avLst/>
          </a:prstGeom>
          <a:noFill/>
          <a:ln/>
        </p:spPr>
        <p:txBody>
          <a:bodyPr wrap="square" lIns="0" tIns="0" rIns="0" bIns="0" rtlCol="0" anchor="t"/>
          <a:lstStyle/>
          <a:p>
            <a:pPr algn="ctr" indent="0" marL="0">
              <a:buNone/>
            </a:pPr>
            <a:r>
              <a:rPr lang="en-US" sz="800" dirty="0">
                <a:solidFill>
                  <a:srgbClr val="6E6C70"/>
                </a:solidFill>
                <a:latin typeface="Arial" pitchFamily="34" charset="0"/>
                <a:ea typeface="Arial" pitchFamily="34" charset="-122"/>
                <a:cs typeface="Arial" pitchFamily="34" charset="-120"/>
              </a:rPr>
              <a:t>Years</a:t>
            </a:r>
            <a:endParaRPr lang="en-US" sz="800" dirty="0"/>
          </a:p>
        </p:txBody>
      </p:sp>
      <p:sp>
        <p:nvSpPr>
          <p:cNvPr id="60" name="Shape 49"/>
          <p:cNvSpPr/>
          <p:nvPr/>
        </p:nvSpPr>
        <p:spPr>
          <a:xfrm>
            <a:off x="8366760" y="3483864"/>
            <a:ext cx="320040" cy="-182880"/>
          </a:xfrm>
          <a:prstGeom prst="line">
            <a:avLst/>
          </a:prstGeom>
          <a:noFill/>
          <a:ln w="12700">
            <a:solidFill>
              <a:srgbClr val="D2051E"/>
            </a:solidFill>
            <a:prstDash val="solid"/>
          </a:ln>
        </p:spPr>
      </p:sp>
      <p:sp>
        <p:nvSpPr>
          <p:cNvPr id="61" name="Shape 50"/>
          <p:cNvSpPr/>
          <p:nvPr/>
        </p:nvSpPr>
        <p:spPr>
          <a:xfrm>
            <a:off x="8686800" y="3300984"/>
            <a:ext cx="320040" cy="-210312"/>
          </a:xfrm>
          <a:prstGeom prst="line">
            <a:avLst/>
          </a:prstGeom>
          <a:noFill/>
          <a:ln w="12700">
            <a:solidFill>
              <a:srgbClr val="D2051E"/>
            </a:solidFill>
            <a:prstDash val="solid"/>
          </a:ln>
        </p:spPr>
      </p:sp>
      <p:sp>
        <p:nvSpPr>
          <p:cNvPr id="62" name="Shape 51"/>
          <p:cNvSpPr/>
          <p:nvPr/>
        </p:nvSpPr>
        <p:spPr>
          <a:xfrm>
            <a:off x="9006840" y="3090672"/>
            <a:ext cx="411480" cy="-274320"/>
          </a:xfrm>
          <a:prstGeom prst="line">
            <a:avLst/>
          </a:prstGeom>
          <a:noFill/>
          <a:ln w="12700">
            <a:solidFill>
              <a:srgbClr val="D2051E"/>
            </a:solidFill>
            <a:prstDash val="solid"/>
          </a:ln>
        </p:spPr>
      </p:sp>
      <p:sp>
        <p:nvSpPr>
          <p:cNvPr id="63" name="Shape 52"/>
          <p:cNvSpPr/>
          <p:nvPr/>
        </p:nvSpPr>
        <p:spPr>
          <a:xfrm>
            <a:off x="9418320" y="2816352"/>
            <a:ext cx="502920" cy="-320040"/>
          </a:xfrm>
          <a:prstGeom prst="line">
            <a:avLst/>
          </a:prstGeom>
          <a:noFill/>
          <a:ln w="12700">
            <a:solidFill>
              <a:srgbClr val="D2051E"/>
            </a:solidFill>
            <a:prstDash val="solid"/>
          </a:ln>
        </p:spPr>
      </p:sp>
      <p:sp>
        <p:nvSpPr>
          <p:cNvPr id="64" name="Shape 53"/>
          <p:cNvSpPr/>
          <p:nvPr/>
        </p:nvSpPr>
        <p:spPr>
          <a:xfrm>
            <a:off x="9921240" y="2496312"/>
            <a:ext cx="502920" cy="-320040"/>
          </a:xfrm>
          <a:prstGeom prst="line">
            <a:avLst/>
          </a:prstGeom>
          <a:noFill/>
          <a:ln w="12700">
            <a:solidFill>
              <a:srgbClr val="D2051E"/>
            </a:solidFill>
            <a:prstDash val="solid"/>
          </a:ln>
        </p:spPr>
      </p:sp>
      <p:sp>
        <p:nvSpPr>
          <p:cNvPr id="65" name="Shape 54"/>
          <p:cNvSpPr/>
          <p:nvPr/>
        </p:nvSpPr>
        <p:spPr>
          <a:xfrm>
            <a:off x="10424160" y="2176272"/>
            <a:ext cx="548640" cy="-301752"/>
          </a:xfrm>
          <a:prstGeom prst="line">
            <a:avLst/>
          </a:prstGeom>
          <a:noFill/>
          <a:ln w="12700">
            <a:solidFill>
              <a:srgbClr val="D2051E"/>
            </a:solidFill>
            <a:prstDash val="solid"/>
          </a:ln>
        </p:spPr>
      </p:sp>
      <p:sp>
        <p:nvSpPr>
          <p:cNvPr id="66" name="Shape 55"/>
          <p:cNvSpPr/>
          <p:nvPr/>
        </p:nvSpPr>
        <p:spPr>
          <a:xfrm>
            <a:off x="10972800" y="1874520"/>
            <a:ext cx="502920" cy="-128016"/>
          </a:xfrm>
          <a:prstGeom prst="line">
            <a:avLst/>
          </a:prstGeom>
          <a:noFill/>
          <a:ln w="12700">
            <a:solidFill>
              <a:srgbClr val="D2051E"/>
            </a:solidFill>
            <a:prstDash val="solid"/>
          </a:ln>
        </p:spPr>
      </p:sp>
      <p:sp>
        <p:nvSpPr>
          <p:cNvPr id="67" name="Shape 56"/>
          <p:cNvSpPr/>
          <p:nvPr/>
        </p:nvSpPr>
        <p:spPr>
          <a:xfrm>
            <a:off x="8366760" y="3364992"/>
            <a:ext cx="640080" cy="-45720"/>
          </a:xfrm>
          <a:prstGeom prst="line">
            <a:avLst/>
          </a:prstGeom>
          <a:noFill/>
          <a:ln w="12700">
            <a:solidFill>
              <a:srgbClr val="1C1C1C"/>
            </a:solidFill>
            <a:prstDash val="solid"/>
          </a:ln>
        </p:spPr>
      </p:sp>
      <p:sp>
        <p:nvSpPr>
          <p:cNvPr id="68" name="Shape 57"/>
          <p:cNvSpPr/>
          <p:nvPr/>
        </p:nvSpPr>
        <p:spPr>
          <a:xfrm>
            <a:off x="9006840" y="3319272"/>
            <a:ext cx="731520" cy="-36576"/>
          </a:xfrm>
          <a:prstGeom prst="line">
            <a:avLst/>
          </a:prstGeom>
          <a:noFill/>
          <a:ln w="12700">
            <a:solidFill>
              <a:srgbClr val="1C1C1C"/>
            </a:solidFill>
            <a:prstDash val="solid"/>
          </a:ln>
        </p:spPr>
      </p:sp>
      <p:sp>
        <p:nvSpPr>
          <p:cNvPr id="69" name="Shape 58"/>
          <p:cNvSpPr/>
          <p:nvPr/>
        </p:nvSpPr>
        <p:spPr>
          <a:xfrm>
            <a:off x="9738360" y="3282696"/>
            <a:ext cx="822960" cy="-36576"/>
          </a:xfrm>
          <a:prstGeom prst="line">
            <a:avLst/>
          </a:prstGeom>
          <a:noFill/>
          <a:ln w="12700">
            <a:solidFill>
              <a:srgbClr val="1C1C1C"/>
            </a:solidFill>
            <a:prstDash val="solid"/>
          </a:ln>
        </p:spPr>
      </p:sp>
      <p:sp>
        <p:nvSpPr>
          <p:cNvPr id="70" name="Shape 59"/>
          <p:cNvSpPr/>
          <p:nvPr/>
        </p:nvSpPr>
        <p:spPr>
          <a:xfrm>
            <a:off x="10561320" y="3246120"/>
            <a:ext cx="914400" cy="-36576"/>
          </a:xfrm>
          <a:prstGeom prst="line">
            <a:avLst/>
          </a:prstGeom>
          <a:noFill/>
          <a:ln w="12700">
            <a:solidFill>
              <a:srgbClr val="1C1C1C"/>
            </a:solidFill>
            <a:prstDash val="solid"/>
          </a:ln>
        </p:spPr>
      </p:sp>
      <p:sp>
        <p:nvSpPr>
          <p:cNvPr id="71" name="Shape 60"/>
          <p:cNvSpPr/>
          <p:nvPr/>
        </p:nvSpPr>
        <p:spPr>
          <a:xfrm>
            <a:off x="11402568" y="1691640"/>
            <a:ext cx="128016" cy="128016"/>
          </a:xfrm>
          <a:prstGeom prst="ellipse">
            <a:avLst/>
          </a:prstGeom>
          <a:solidFill>
            <a:srgbClr val="D2051E"/>
          </a:solidFill>
          <a:ln w="12700">
            <a:solidFill>
              <a:srgbClr val="333333"/>
            </a:solidFill>
            <a:prstDash val="solid"/>
          </a:ln>
        </p:spPr>
      </p:sp>
      <p:sp>
        <p:nvSpPr>
          <p:cNvPr id="72" name="Shape 61"/>
          <p:cNvSpPr/>
          <p:nvPr/>
        </p:nvSpPr>
        <p:spPr>
          <a:xfrm>
            <a:off x="11402568" y="3154680"/>
            <a:ext cx="128016" cy="128016"/>
          </a:xfrm>
          <a:prstGeom prst="ellipse">
            <a:avLst/>
          </a:prstGeom>
          <a:solidFill>
            <a:srgbClr val="1C1C1C"/>
          </a:solidFill>
          <a:ln w="12700">
            <a:solidFill>
              <a:srgbClr val="333333"/>
            </a:solidFill>
            <a:prstDash val="solid"/>
          </a:ln>
        </p:spPr>
      </p:sp>
      <p:sp>
        <p:nvSpPr>
          <p:cNvPr id="73" name="Text 62"/>
          <p:cNvSpPr/>
          <p:nvPr/>
        </p:nvSpPr>
        <p:spPr>
          <a:xfrm>
            <a:off x="10698480" y="1645920"/>
            <a:ext cx="1005840" cy="164592"/>
          </a:xfrm>
          <a:prstGeom prst="rect">
            <a:avLst/>
          </a:prstGeom>
          <a:noFill/>
          <a:ln/>
        </p:spPr>
        <p:txBody>
          <a:bodyPr wrap="square" lIns="0" tIns="0" rIns="0" bIns="0" rtlCol="0" anchor="t"/>
          <a:lstStyle/>
          <a:p>
            <a:pPr indent="0" marL="0">
              <a:buNone/>
            </a:pPr>
            <a:r>
              <a:rPr lang="en-US" sz="900" b="1" dirty="0">
                <a:solidFill>
                  <a:srgbClr val="3F3E42"/>
                </a:solidFill>
                <a:latin typeface="Arial" pitchFamily="34" charset="0"/>
                <a:ea typeface="Arial" pitchFamily="34" charset="-122"/>
                <a:cs typeface="Arial" pitchFamily="34" charset="-120"/>
              </a:rPr>
              <a:t>$380,000</a:t>
            </a:r>
            <a:endParaRPr lang="en-US" sz="900" dirty="0"/>
          </a:p>
        </p:txBody>
      </p:sp>
      <p:sp>
        <p:nvSpPr>
          <p:cNvPr id="74" name="Text 63"/>
          <p:cNvSpPr/>
          <p:nvPr/>
        </p:nvSpPr>
        <p:spPr>
          <a:xfrm>
            <a:off x="10835640" y="2862072"/>
            <a:ext cx="822960" cy="292608"/>
          </a:xfrm>
          <a:prstGeom prst="rect">
            <a:avLst/>
          </a:prstGeom>
          <a:noFill/>
          <a:ln/>
        </p:spPr>
        <p:txBody>
          <a:bodyPr wrap="square" lIns="0" tIns="0" rIns="0" bIns="0" rtlCol="0" anchor="t"/>
          <a:lstStyle/>
          <a:p>
            <a:pPr algn="ctr" indent="0" marL="0">
              <a:buNone/>
            </a:pPr>
            <a:r>
              <a:rPr lang="en-US" sz="1100" b="1" dirty="0">
                <a:solidFill>
                  <a:srgbClr val="2E7D4F"/>
                </a:solidFill>
                <a:latin typeface="Arial" pitchFamily="34" charset="0"/>
                <a:ea typeface="Arial" pitchFamily="34" charset="-122"/>
                <a:cs typeface="Arial" pitchFamily="34" charset="-120"/>
              </a:rPr>
              <a:t>$280k</a:t>
            </a:r>
            <a:endParaRPr lang="en-US" sz="1100" dirty="0"/>
          </a:p>
        </p:txBody>
      </p:sp>
      <p:sp>
        <p:nvSpPr>
          <p:cNvPr id="75" name="Text 64"/>
          <p:cNvSpPr/>
          <p:nvPr/>
        </p:nvSpPr>
        <p:spPr>
          <a:xfrm>
            <a:off x="10698480" y="3108960"/>
            <a:ext cx="1005840" cy="347472"/>
          </a:xfrm>
          <a:prstGeom prst="rect">
            <a:avLst/>
          </a:prstGeom>
          <a:noFill/>
          <a:ln/>
        </p:spPr>
        <p:txBody>
          <a:bodyPr wrap="square" lIns="0" tIns="0" rIns="0" bIns="0" rtlCol="0" anchor="t"/>
          <a:lstStyle/>
          <a:p>
            <a:pPr algn="ctr" indent="0" marL="0">
              <a:buNone/>
            </a:pPr>
            <a:r>
              <a:rPr lang="en-US" sz="800" dirty="0">
                <a:solidFill>
                  <a:srgbClr val="2E7D4F"/>
                </a:solidFill>
                <a:latin typeface="Arial" pitchFamily="34" charset="0"/>
                <a:ea typeface="Arial" pitchFamily="34" charset="-122"/>
                <a:cs typeface="Arial" pitchFamily="34" charset="-120"/>
              </a:rPr>
              <a:t>actual savings</a:t>
            </a:r>
            <a:endParaRPr lang="en-US" sz="800" dirty="0"/>
          </a:p>
          <a:p>
            <a:pPr algn="ctr" indent="0" marL="0">
              <a:buNone/>
            </a:pPr>
            <a:r>
              <a:rPr lang="en-US" sz="800" dirty="0">
                <a:solidFill>
                  <a:srgbClr val="2E7D4F"/>
                </a:solidFill>
                <a:latin typeface="Arial" pitchFamily="34" charset="0"/>
                <a:ea typeface="Arial" pitchFamily="34" charset="-122"/>
                <a:cs typeface="Arial" pitchFamily="34" charset="-120"/>
              </a:rPr>
              <a:t>with Option B</a:t>
            </a:r>
            <a:endParaRPr lang="en-US" sz="800" dirty="0"/>
          </a:p>
        </p:txBody>
      </p:sp>
      <p:sp>
        <p:nvSpPr>
          <p:cNvPr id="76" name="Shape 65"/>
          <p:cNvSpPr/>
          <p:nvPr/>
        </p:nvSpPr>
        <p:spPr>
          <a:xfrm>
            <a:off x="9144000" y="2587752"/>
            <a:ext cx="1234440" cy="384048"/>
          </a:xfrm>
          <a:prstGeom prst="roundRect">
            <a:avLst>
              <a:gd name="adj" fmla="val 9524"/>
            </a:avLst>
          </a:prstGeom>
          <a:solidFill>
            <a:srgbClr val="FFFFFF"/>
          </a:solidFill>
          <a:ln w="12700">
            <a:solidFill>
              <a:srgbClr val="D2051E"/>
            </a:solidFill>
            <a:prstDash val="solid"/>
          </a:ln>
        </p:spPr>
      </p:sp>
      <p:sp>
        <p:nvSpPr>
          <p:cNvPr id="77" name="Text 66"/>
          <p:cNvSpPr/>
          <p:nvPr/>
        </p:nvSpPr>
        <p:spPr>
          <a:xfrm>
            <a:off x="9144000" y="2587752"/>
            <a:ext cx="1234440" cy="384048"/>
          </a:xfrm>
          <a:prstGeom prst="rect">
            <a:avLst/>
          </a:prstGeom>
          <a:noFill/>
          <a:ln/>
        </p:spPr>
        <p:txBody>
          <a:bodyPr wrap="square" lIns="0" tIns="0" rIns="0" bIns="0" rtlCol="0" anchor="ctr"/>
          <a:lstStyle/>
          <a:p>
            <a:pPr algn="ctr" indent="0" marL="0">
              <a:buNone/>
            </a:pPr>
            <a:r>
              <a:rPr lang="en-US" sz="900" b="1" dirty="0">
                <a:solidFill>
                  <a:srgbClr val="D2051E"/>
                </a:solidFill>
                <a:latin typeface="Arial" pitchFamily="34" charset="0"/>
                <a:ea typeface="Arial" pitchFamily="34" charset="-122"/>
                <a:cs typeface="Arial" pitchFamily="34" charset="-120"/>
              </a:rPr>
              <a:t>Break-even:</a:t>
            </a:r>
            <a:endParaRPr lang="en-US" sz="900" dirty="0"/>
          </a:p>
          <a:p>
            <a:pPr algn="ctr" indent="0" marL="0">
              <a:buNone/>
            </a:pPr>
            <a:r>
              <a:rPr lang="en-US" sz="900" b="1" dirty="0">
                <a:solidFill>
                  <a:srgbClr val="D2051E"/>
                </a:solidFill>
                <a:latin typeface="Arial" pitchFamily="34" charset="0"/>
                <a:ea typeface="Arial" pitchFamily="34" charset="-122"/>
                <a:cs typeface="Arial" pitchFamily="34" charset="-120"/>
              </a:rPr>
              <a:t>~16 months</a:t>
            </a:r>
            <a:endParaRPr lang="en-US" sz="900" dirty="0"/>
          </a:p>
        </p:txBody>
      </p:sp>
      <p:sp>
        <p:nvSpPr>
          <p:cNvPr id="78" name="Text 67"/>
          <p:cNvSpPr/>
          <p:nvPr/>
        </p:nvSpPr>
        <p:spPr>
          <a:xfrm>
            <a:off x="8321040" y="3300984"/>
            <a:ext cx="640080" cy="146304"/>
          </a:xfrm>
          <a:prstGeom prst="rect">
            <a:avLst/>
          </a:prstGeom>
          <a:noFill/>
          <a:ln/>
        </p:spPr>
        <p:txBody>
          <a:bodyPr wrap="square" lIns="0" tIns="0" rIns="0" bIns="0" rtlCol="0" anchor="t"/>
          <a:lstStyle/>
          <a:p>
            <a:pPr indent="0" marL="0">
              <a:buNone/>
            </a:pPr>
            <a:r>
              <a:rPr lang="en-US" sz="800" dirty="0">
                <a:solidFill>
                  <a:srgbClr val="6E6C70"/>
                </a:solidFill>
                <a:latin typeface="Arial" pitchFamily="34" charset="0"/>
                <a:ea typeface="Arial" pitchFamily="34" charset="-122"/>
                <a:cs typeface="Arial" pitchFamily="34" charset="-120"/>
              </a:rPr>
              <a:t>$80,000</a:t>
            </a:r>
            <a:endParaRPr lang="en-US" sz="800" dirty="0"/>
          </a:p>
        </p:txBody>
      </p:sp>
      <p:sp>
        <p:nvSpPr>
          <p:cNvPr id="79" name="Shape 68"/>
          <p:cNvSpPr/>
          <p:nvPr/>
        </p:nvSpPr>
        <p:spPr>
          <a:xfrm>
            <a:off x="347472" y="4681728"/>
            <a:ext cx="11475720" cy="658368"/>
          </a:xfrm>
          <a:prstGeom prst="roundRect">
            <a:avLst>
              <a:gd name="adj" fmla="val 11111"/>
            </a:avLst>
          </a:prstGeom>
          <a:solidFill>
            <a:srgbClr val="F3F3F3"/>
          </a:solidFill>
          <a:ln w="12700">
            <a:solidFill>
              <a:srgbClr val="333333"/>
            </a:solidFill>
            <a:prstDash val="solid"/>
          </a:ln>
        </p:spPr>
      </p:sp>
      <p:sp>
        <p:nvSpPr>
          <p:cNvPr id="80" name="Shape 69"/>
          <p:cNvSpPr/>
          <p:nvPr/>
        </p:nvSpPr>
        <p:spPr>
          <a:xfrm>
            <a:off x="502920" y="4791456"/>
            <a:ext cx="438912" cy="438912"/>
          </a:xfrm>
          <a:prstGeom prst="ellipse">
            <a:avLst/>
          </a:prstGeom>
          <a:solidFill>
            <a:srgbClr val="D2051E"/>
          </a:solidFill>
          <a:ln w="12700">
            <a:solidFill>
              <a:srgbClr val="333333"/>
            </a:solidFill>
            <a:prstDash val="solid"/>
          </a:ln>
        </p:spPr>
      </p:sp>
      <p:pic>
        <p:nvPicPr>
          <p:cNvPr id="81" name="Image 9" descr="/workspace/deck/icons/calculator.svg">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12648" y="4901184"/>
            <a:ext cx="219456" cy="219456"/>
          </a:xfrm>
          <a:prstGeom prst="rect">
            <a:avLst/>
          </a:prstGeom>
        </p:spPr>
      </p:pic>
      <p:sp>
        <p:nvSpPr>
          <p:cNvPr id="82" name="Text 70"/>
          <p:cNvSpPr/>
          <p:nvPr/>
        </p:nvSpPr>
        <p:spPr>
          <a:xfrm>
            <a:off x="1078992" y="4681728"/>
            <a:ext cx="10515600" cy="658368"/>
          </a:xfrm>
          <a:prstGeom prst="rect">
            <a:avLst/>
          </a:prstGeom>
          <a:noFill/>
          <a:ln/>
        </p:spPr>
        <p:txBody>
          <a:bodyPr wrap="square" lIns="0" tIns="0" rIns="0" bIns="0" rtlCol="0" anchor="ctr"/>
          <a:lstStyle/>
          <a:p>
            <a:pPr indent="0" marL="0">
              <a:buNone/>
            </a:pPr>
            <a:r>
              <a:rPr lang="en-US" sz="2000" b="1" dirty="0">
                <a:solidFill>
                  <a:srgbClr val="3F3E42"/>
                </a:solidFill>
                <a:latin typeface="Arial" pitchFamily="34" charset="0"/>
                <a:ea typeface="Arial" pitchFamily="34" charset="-122"/>
                <a:cs typeface="Arial" pitchFamily="34" charset="-120"/>
              </a:rPr>
              <a:t>$20k saved today</a:t>
            </a:r>
            <a:pPr indent="0" marL="0">
              <a:buNone/>
            </a:pPr>
            <a:r>
              <a:rPr lang="en-US" sz="2000" dirty="0">
                <a:solidFill>
                  <a:srgbClr val="3F3E42"/>
                </a:solidFill>
                <a:latin typeface="Arial" pitchFamily="34" charset="0"/>
                <a:ea typeface="Arial" pitchFamily="34" charset="-122"/>
                <a:cs typeface="Arial" pitchFamily="34" charset="-120"/>
              </a:rPr>
              <a:t> can become </a:t>
            </a:r>
            <a:pPr indent="0" marL="0">
              <a:buNone/>
            </a:pPr>
            <a:r>
              <a:rPr lang="en-US" sz="2000" b="1" dirty="0">
                <a:solidFill>
                  <a:srgbClr val="D2051E"/>
                </a:solidFill>
                <a:latin typeface="Arial" pitchFamily="34" charset="0"/>
                <a:ea typeface="Arial" pitchFamily="34" charset="-122"/>
                <a:cs typeface="Arial" pitchFamily="34" charset="-120"/>
              </a:rPr>
              <a:t>$280k lost</a:t>
            </a:r>
            <a:pPr indent="0" marL="0">
              <a:buNone/>
            </a:pPr>
            <a:r>
              <a:rPr lang="en-US" sz="2000" dirty="0">
                <a:solidFill>
                  <a:srgbClr val="3F3E42"/>
                </a:solidFill>
                <a:latin typeface="Arial" pitchFamily="34" charset="0"/>
                <a:ea typeface="Arial" pitchFamily="34" charset="-122"/>
                <a:cs typeface="Arial" pitchFamily="34" charset="-120"/>
              </a:rPr>
              <a:t> over 20 years.</a:t>
            </a:r>
            <a:endParaRPr lang="en-US" sz="2000" dirty="0"/>
          </a:p>
        </p:txBody>
      </p:sp>
      <p:sp>
        <p:nvSpPr>
          <p:cNvPr id="83" name="Text 71"/>
          <p:cNvSpPr/>
          <p:nvPr/>
        </p:nvSpPr>
        <p:spPr>
          <a:xfrm>
            <a:off x="384048" y="5376672"/>
            <a:ext cx="11430000" cy="411480"/>
          </a:xfrm>
          <a:prstGeom prst="rect">
            <a:avLst/>
          </a:prstGeom>
          <a:noFill/>
          <a:ln/>
        </p:spPr>
        <p:txBody>
          <a:bodyPr wrap="square" lIns="0" tIns="0" rIns="0" bIns="0" rtlCol="0" anchor="t"/>
          <a:lstStyle/>
          <a:p>
            <a:pPr algn="ctr" indent="0" marL="0">
              <a:buNone/>
            </a:pPr>
            <a:r>
              <a:rPr lang="en-US" sz="1200" dirty="0">
                <a:solidFill>
                  <a:srgbClr val="5A585C"/>
                </a:solidFill>
                <a:latin typeface="Arial" pitchFamily="34" charset="0"/>
                <a:ea typeface="Arial" pitchFamily="34" charset="-122"/>
                <a:cs typeface="Arial" pitchFamily="34" charset="-120"/>
              </a:rPr>
              <a:t>The true cost of subframing </a:t>
            </a:r>
            <a:pPr algn="ctr" indent="0" marL="0">
              <a:buNone/>
            </a:pPr>
            <a:r>
              <a:rPr lang="en-US" sz="1200" b="1" dirty="0">
                <a:solidFill>
                  <a:srgbClr val="D2051E"/>
                </a:solidFill>
                <a:latin typeface="Arial" pitchFamily="34" charset="0"/>
                <a:ea typeface="Arial" pitchFamily="34" charset="-122"/>
                <a:cs typeface="Arial" pitchFamily="34" charset="-120"/>
              </a:rPr>
              <a:t>is not only the price per sq.ft.</a:t>
            </a:r>
            <a:pPr algn="ctr" indent="0" marL="0">
              <a:buNone/>
            </a:pPr>
            <a:r>
              <a:rPr lang="en-US" sz="1200" dirty="0">
                <a:solidFill>
                  <a:srgbClr val="5A585C"/>
                </a:solidFill>
                <a:latin typeface="Arial" pitchFamily="34" charset="0"/>
                <a:ea typeface="Arial" pitchFamily="34" charset="-122"/>
                <a:cs typeface="Arial" pitchFamily="34" charset="-120"/>
              </a:rPr>
              <a:t>  It is the wall </a:t>
            </a:r>
            <a:pPr algn="ctr" indent="0" marL="0">
              <a:buNone/>
            </a:pPr>
            <a:r>
              <a:rPr lang="en-US" sz="1200" b="1" dirty="0">
                <a:solidFill>
                  <a:srgbClr val="3F3E42"/>
                </a:solidFill>
                <a:latin typeface="Arial" pitchFamily="34" charset="0"/>
                <a:ea typeface="Arial" pitchFamily="34" charset="-122"/>
                <a:cs typeface="Arial" pitchFamily="34" charset="-120"/>
              </a:rPr>
              <a:t>performance, energy, and durability the owner keeps or loses</a:t>
            </a:r>
            <a:pPr algn="ctr" indent="0" marL="0">
              <a:buNone/>
            </a:pPr>
            <a:r>
              <a:rPr lang="en-US" sz="1200" dirty="0">
                <a:solidFill>
                  <a:srgbClr val="5A585C"/>
                </a:solidFill>
                <a:latin typeface="Arial" pitchFamily="34" charset="0"/>
                <a:ea typeface="Arial" pitchFamily="34" charset="-122"/>
                <a:cs typeface="Arial" pitchFamily="34" charset="-120"/>
              </a:rPr>
              <a:t> for decades.</a:t>
            </a:r>
            <a:endParaRPr lang="en-US" sz="1200" dirty="0"/>
          </a:p>
        </p:txBody>
      </p:sp>
      <p:sp>
        <p:nvSpPr>
          <p:cNvPr id="84" name="Shape 72"/>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85" name="Text 73"/>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86" name="Text 74"/>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87" name="Text 75"/>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7</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164592"/>
            <a:ext cx="10972800" cy="457200"/>
          </a:xfrm>
          <a:prstGeom prst="rect">
            <a:avLst/>
          </a:prstGeom>
          <a:noFill/>
          <a:ln/>
        </p:spPr>
        <p:txBody>
          <a:bodyPr wrap="square" lIns="0" tIns="0" rIns="0" bIns="0" rtlCol="0" anchor="ctr"/>
          <a:lstStyle/>
          <a:p>
            <a:pPr indent="0" marL="0">
              <a:buNone/>
            </a:pPr>
            <a:r>
              <a:rPr lang="en-US" sz="2600" dirty="0">
                <a:solidFill>
                  <a:srgbClr val="3F3E42"/>
                </a:solidFill>
                <a:latin typeface="Arial" pitchFamily="34" charset="0"/>
                <a:ea typeface="Arial" pitchFamily="34" charset="-122"/>
                <a:cs typeface="Arial" pitchFamily="34" charset="-120"/>
              </a:rPr>
              <a:t>Agenda</a:t>
            </a:r>
            <a:endParaRPr lang="en-US" sz="2600" dirty="0"/>
          </a:p>
        </p:txBody>
      </p:sp>
      <p:pic>
        <p:nvPicPr>
          <p:cNvPr id="3" name="Image 0" descr="/workspace/deck/assets/t-knot-icon.jpg">    </p:cNvPr>
          <p:cNvPicPr>
            <a:picLocks noChangeAspect="1"/>
          </p:cNvPicPr>
          <p:nvPr/>
        </p:nvPicPr>
        <p:blipFill>
          <a:blip r:embed="rId1"/>
          <a:stretch>
            <a:fillRect/>
          </a:stretch>
        </p:blipFill>
        <p:spPr>
          <a:xfrm>
            <a:off x="11356848" y="128016"/>
            <a:ext cx="566928" cy="512064"/>
          </a:xfrm>
          <a:prstGeom prst="rect">
            <a:avLst/>
          </a:prstGeom>
        </p:spPr>
      </p:pic>
      <p:sp>
        <p:nvSpPr>
          <p:cNvPr id="4" name="Text 1"/>
          <p:cNvSpPr/>
          <p:nvPr/>
        </p:nvSpPr>
        <p:spPr>
          <a:xfrm>
            <a:off x="530352" y="969264"/>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1.0</a:t>
            </a:r>
            <a:endParaRPr lang="en-US" sz="1600" dirty="0"/>
          </a:p>
        </p:txBody>
      </p:sp>
      <p:sp>
        <p:nvSpPr>
          <p:cNvPr id="5" name="Text 2"/>
          <p:cNvSpPr/>
          <p:nvPr/>
        </p:nvSpPr>
        <p:spPr>
          <a:xfrm>
            <a:off x="1353312" y="969264"/>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Introduction &amp; Objectives</a:t>
            </a:r>
            <a:endParaRPr lang="en-US" sz="1600" dirty="0"/>
          </a:p>
        </p:txBody>
      </p:sp>
      <p:sp>
        <p:nvSpPr>
          <p:cNvPr id="6" name="Shape 3"/>
          <p:cNvSpPr/>
          <p:nvPr/>
        </p:nvSpPr>
        <p:spPr>
          <a:xfrm>
            <a:off x="384048" y="1627632"/>
            <a:ext cx="7818120" cy="530352"/>
          </a:xfrm>
          <a:prstGeom prst="rect">
            <a:avLst/>
          </a:prstGeom>
          <a:solidFill>
            <a:srgbClr val="D2051E"/>
          </a:solidFill>
          <a:ln w="12700">
            <a:solidFill>
              <a:srgbClr val="333333"/>
            </a:solidFill>
            <a:prstDash val="solid"/>
          </a:ln>
        </p:spPr>
      </p:sp>
      <p:sp>
        <p:nvSpPr>
          <p:cNvPr id="7" name="Text 4"/>
          <p:cNvSpPr/>
          <p:nvPr/>
        </p:nvSpPr>
        <p:spPr>
          <a:xfrm>
            <a:off x="530352" y="1627632"/>
            <a:ext cx="777240" cy="530352"/>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2.0</a:t>
            </a:r>
            <a:endParaRPr lang="en-US" sz="1600" dirty="0"/>
          </a:p>
        </p:txBody>
      </p:sp>
      <p:sp>
        <p:nvSpPr>
          <p:cNvPr id="8" name="Text 5"/>
          <p:cNvSpPr/>
          <p:nvPr/>
        </p:nvSpPr>
        <p:spPr>
          <a:xfrm>
            <a:off x="1353312" y="1627632"/>
            <a:ext cx="6675120" cy="530352"/>
          </a:xfrm>
          <a:prstGeom prst="rect">
            <a:avLst/>
          </a:prstGeom>
          <a:noFill/>
          <a:ln/>
        </p:spPr>
        <p:txBody>
          <a:bodyPr wrap="square" lIns="0" tIns="0" rIns="0" bIns="0" rtlCol="0" anchor="ctr"/>
          <a:lstStyle/>
          <a:p>
            <a:pPr indent="0" marL="0">
              <a:buNone/>
            </a:pPr>
            <a:r>
              <a:rPr lang="en-US" sz="1600" dirty="0">
                <a:solidFill>
                  <a:srgbClr val="FFFFFF"/>
                </a:solidFill>
                <a:latin typeface="Arial" pitchFamily="34" charset="0"/>
                <a:ea typeface="Arial" pitchFamily="34" charset="-122"/>
                <a:cs typeface="Arial" pitchFamily="34" charset="-120"/>
              </a:rPr>
              <a:t>The Real Impact of Thermal Bridging</a:t>
            </a:r>
            <a:endParaRPr lang="en-US" sz="1600" dirty="0"/>
          </a:p>
        </p:txBody>
      </p:sp>
      <p:sp>
        <p:nvSpPr>
          <p:cNvPr id="9" name="Text 6"/>
          <p:cNvSpPr/>
          <p:nvPr/>
        </p:nvSpPr>
        <p:spPr>
          <a:xfrm>
            <a:off x="530352" y="2286000"/>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3.0</a:t>
            </a:r>
            <a:endParaRPr lang="en-US" sz="1600" dirty="0"/>
          </a:p>
        </p:txBody>
      </p:sp>
      <p:sp>
        <p:nvSpPr>
          <p:cNvPr id="10" name="Text 7"/>
          <p:cNvSpPr/>
          <p:nvPr/>
        </p:nvSpPr>
        <p:spPr>
          <a:xfrm>
            <a:off x="1353312" y="2286000"/>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Calculation Workflow</a:t>
            </a:r>
            <a:endParaRPr lang="en-US" sz="1600" dirty="0"/>
          </a:p>
        </p:txBody>
      </p:sp>
      <p:sp>
        <p:nvSpPr>
          <p:cNvPr id="11" name="Text 8"/>
          <p:cNvSpPr/>
          <p:nvPr/>
        </p:nvSpPr>
        <p:spPr>
          <a:xfrm>
            <a:off x="530352" y="2944368"/>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4.0</a:t>
            </a:r>
            <a:endParaRPr lang="en-US" sz="1600" dirty="0"/>
          </a:p>
        </p:txBody>
      </p:sp>
      <p:sp>
        <p:nvSpPr>
          <p:cNvPr id="12" name="Text 9"/>
          <p:cNvSpPr/>
          <p:nvPr/>
        </p:nvSpPr>
        <p:spPr>
          <a:xfrm>
            <a:off x="1353312" y="2944368"/>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Design Levers &amp; Best Practices</a:t>
            </a:r>
            <a:endParaRPr lang="en-US" sz="1600" dirty="0"/>
          </a:p>
        </p:txBody>
      </p:sp>
      <p:sp>
        <p:nvSpPr>
          <p:cNvPr id="13" name="Text 10"/>
          <p:cNvSpPr/>
          <p:nvPr/>
        </p:nvSpPr>
        <p:spPr>
          <a:xfrm>
            <a:off x="530352" y="3602736"/>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5.0</a:t>
            </a:r>
            <a:endParaRPr lang="en-US" sz="1600" dirty="0"/>
          </a:p>
        </p:txBody>
      </p:sp>
      <p:sp>
        <p:nvSpPr>
          <p:cNvPr id="14" name="Text 11"/>
          <p:cNvSpPr/>
          <p:nvPr/>
        </p:nvSpPr>
        <p:spPr>
          <a:xfrm>
            <a:off x="1353312" y="3602736"/>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From Intent to Reality</a:t>
            </a:r>
            <a:endParaRPr lang="en-US" sz="1600" dirty="0"/>
          </a:p>
        </p:txBody>
      </p:sp>
      <p:sp>
        <p:nvSpPr>
          <p:cNvPr id="15" name="Text 12"/>
          <p:cNvSpPr/>
          <p:nvPr/>
        </p:nvSpPr>
        <p:spPr>
          <a:xfrm>
            <a:off x="530352" y="4261104"/>
            <a:ext cx="777240" cy="530352"/>
          </a:xfrm>
          <a:prstGeom prst="rect">
            <a:avLst/>
          </a:prstGeom>
          <a:noFill/>
          <a:ln/>
        </p:spPr>
        <p:txBody>
          <a:bodyPr wrap="square" lIns="0" tIns="0" rIns="0" bIns="0" rtlCol="0" anchor="ctr"/>
          <a:lstStyle/>
          <a:p>
            <a:pPr indent="0" marL="0">
              <a:buNone/>
            </a:pPr>
            <a:r>
              <a:rPr lang="en-US" sz="1600" b="1" dirty="0">
                <a:solidFill>
                  <a:srgbClr val="D2051E"/>
                </a:solidFill>
                <a:latin typeface="Arial" pitchFamily="34" charset="0"/>
                <a:ea typeface="Arial" pitchFamily="34" charset="-122"/>
                <a:cs typeface="Arial" pitchFamily="34" charset="-120"/>
              </a:rPr>
              <a:t>6.0</a:t>
            </a:r>
            <a:endParaRPr lang="en-US" sz="1600" dirty="0"/>
          </a:p>
        </p:txBody>
      </p:sp>
      <p:sp>
        <p:nvSpPr>
          <p:cNvPr id="16" name="Text 13"/>
          <p:cNvSpPr/>
          <p:nvPr/>
        </p:nvSpPr>
        <p:spPr>
          <a:xfrm>
            <a:off x="1353312" y="4261104"/>
            <a:ext cx="6675120" cy="530352"/>
          </a:xfrm>
          <a:prstGeom prst="rect">
            <a:avLst/>
          </a:prstGeom>
          <a:noFill/>
          <a:ln/>
        </p:spPr>
        <p:txBody>
          <a:bodyPr wrap="square" lIns="0" tIns="0" rIns="0" bIns="0" rtlCol="0" anchor="ctr"/>
          <a:lstStyle/>
          <a:p>
            <a:pPr indent="0" marL="0">
              <a:buNone/>
            </a:pPr>
            <a:r>
              <a:rPr lang="en-US" sz="1600" dirty="0">
                <a:solidFill>
                  <a:srgbClr val="4A494D"/>
                </a:solidFill>
                <a:latin typeface="Arial" pitchFamily="34" charset="0"/>
                <a:ea typeface="Arial" pitchFamily="34" charset="-122"/>
                <a:cs typeface="Arial" pitchFamily="34" charset="-120"/>
              </a:rPr>
              <a:t>Key Takeaways &amp; Next Steps</a:t>
            </a:r>
            <a:endParaRPr lang="en-US" sz="1600" dirty="0"/>
          </a:p>
        </p:txBody>
      </p:sp>
      <p:sp>
        <p:nvSpPr>
          <p:cNvPr id="17" name="Shape 14"/>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18" name="Text 15"/>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19" name="Text 16"/>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20" name="Text 17"/>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8</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4048" y="201168"/>
            <a:ext cx="11338560" cy="384048"/>
          </a:xfrm>
          <a:prstGeom prst="rect">
            <a:avLst/>
          </a:prstGeom>
          <a:noFill/>
          <a:ln/>
        </p:spPr>
        <p:txBody>
          <a:bodyPr wrap="square" lIns="0" tIns="0" rIns="0" bIns="0" rtlCol="0" anchor="t"/>
          <a:lstStyle/>
          <a:p>
            <a:pPr indent="0" marL="0">
              <a:buNone/>
            </a:pPr>
            <a:r>
              <a:rPr lang="en-US" sz="2600" b="1" dirty="0">
                <a:solidFill>
                  <a:srgbClr val="D2051E"/>
                </a:solidFill>
                <a:latin typeface="Arial" pitchFamily="34" charset="0"/>
                <a:ea typeface="Arial" pitchFamily="34" charset="-122"/>
                <a:cs typeface="Arial" pitchFamily="34" charset="-120"/>
              </a:rPr>
              <a:t>Poll Question 1:</a:t>
            </a:r>
            <a:endParaRPr lang="en-US" sz="2600" dirty="0"/>
          </a:p>
        </p:txBody>
      </p:sp>
      <p:sp>
        <p:nvSpPr>
          <p:cNvPr id="3" name="Text 1"/>
          <p:cNvSpPr/>
          <p:nvPr/>
        </p:nvSpPr>
        <p:spPr>
          <a:xfrm>
            <a:off x="384048" y="585216"/>
            <a:ext cx="11338560" cy="777240"/>
          </a:xfrm>
          <a:prstGeom prst="rect">
            <a:avLst/>
          </a:prstGeom>
          <a:noFill/>
          <a:ln/>
        </p:spPr>
        <p:txBody>
          <a:bodyPr wrap="square" lIns="0" tIns="0" rIns="0" bIns="0" rtlCol="0" anchor="t"/>
          <a:lstStyle/>
          <a:p>
            <a:pPr indent="0" marL="0">
              <a:buNone/>
            </a:pPr>
            <a:r>
              <a:rPr lang="en-US" sz="2200" dirty="0">
                <a:solidFill>
                  <a:srgbClr val="3F3E42"/>
                </a:solidFill>
                <a:latin typeface="Arial" pitchFamily="34" charset="0"/>
                <a:ea typeface="Arial" pitchFamily="34" charset="-122"/>
                <a:cs typeface="Arial" pitchFamily="34" charset="-120"/>
              </a:rPr>
              <a:t>On your rainscreen projects, how is thermal performance most commonly specified or discussed?</a:t>
            </a:r>
            <a:endParaRPr lang="en-US" sz="2200" dirty="0"/>
          </a:p>
        </p:txBody>
      </p:sp>
      <p:sp>
        <p:nvSpPr>
          <p:cNvPr id="4" name="Shape 2"/>
          <p:cNvSpPr/>
          <p:nvPr/>
        </p:nvSpPr>
        <p:spPr>
          <a:xfrm>
            <a:off x="384048" y="1554480"/>
            <a:ext cx="658368" cy="658368"/>
          </a:xfrm>
          <a:prstGeom prst="roundRect">
            <a:avLst>
              <a:gd name="adj" fmla="val 11111"/>
            </a:avLst>
          </a:prstGeom>
          <a:solidFill>
            <a:srgbClr val="D2051E"/>
          </a:solidFill>
          <a:ln w="12700">
            <a:solidFill>
              <a:srgbClr val="333333"/>
            </a:solidFill>
            <a:prstDash val="solid"/>
          </a:ln>
        </p:spPr>
      </p:sp>
      <p:pic>
        <p:nvPicPr>
          <p:cNvPr id="5" name="Image 0" descr="/workspace/deck/icons/layers-white.sv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12064" y="1682496"/>
            <a:ext cx="402336" cy="402336"/>
          </a:xfrm>
          <a:prstGeom prst="rect">
            <a:avLst/>
          </a:prstGeom>
        </p:spPr>
      </p:pic>
      <p:sp>
        <p:nvSpPr>
          <p:cNvPr id="6" name="Text 3"/>
          <p:cNvSpPr/>
          <p:nvPr/>
        </p:nvSpPr>
        <p:spPr>
          <a:xfrm>
            <a:off x="1170432" y="1554480"/>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A</a:t>
            </a:r>
            <a:endParaRPr lang="en-US" sz="2600" dirty="0"/>
          </a:p>
        </p:txBody>
      </p:sp>
      <p:sp>
        <p:nvSpPr>
          <p:cNvPr id="7" name="Shape 4"/>
          <p:cNvSpPr/>
          <p:nvPr/>
        </p:nvSpPr>
        <p:spPr>
          <a:xfrm>
            <a:off x="1737360" y="1554480"/>
            <a:ext cx="10012680" cy="658368"/>
          </a:xfrm>
          <a:prstGeom prst="roundRect">
            <a:avLst>
              <a:gd name="adj" fmla="val 11111"/>
            </a:avLst>
          </a:prstGeom>
          <a:solidFill>
            <a:srgbClr val="F2F2F2"/>
          </a:solidFill>
          <a:ln w="12700">
            <a:solidFill>
              <a:srgbClr val="333333"/>
            </a:solidFill>
            <a:prstDash val="solid"/>
          </a:ln>
        </p:spPr>
      </p:sp>
      <p:sp>
        <p:nvSpPr>
          <p:cNvPr id="8" name="Text 5"/>
          <p:cNvSpPr/>
          <p:nvPr/>
        </p:nvSpPr>
        <p:spPr>
          <a:xfrm>
            <a:off x="1938528" y="1554480"/>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Mostly by nominal insulation R-value</a:t>
            </a:r>
            <a:endParaRPr lang="en-US" sz="1600" dirty="0"/>
          </a:p>
        </p:txBody>
      </p:sp>
      <p:sp>
        <p:nvSpPr>
          <p:cNvPr id="9" name="Shape 6"/>
          <p:cNvSpPr/>
          <p:nvPr/>
        </p:nvSpPr>
        <p:spPr>
          <a:xfrm>
            <a:off x="384048" y="2514600"/>
            <a:ext cx="658368" cy="658368"/>
          </a:xfrm>
          <a:prstGeom prst="roundRect">
            <a:avLst>
              <a:gd name="adj" fmla="val 11111"/>
            </a:avLst>
          </a:prstGeom>
          <a:solidFill>
            <a:srgbClr val="D2051E"/>
          </a:solidFill>
          <a:ln w="12700">
            <a:solidFill>
              <a:srgbClr val="333333"/>
            </a:solidFill>
            <a:prstDash val="solid"/>
          </a:ln>
        </p:spPr>
      </p:sp>
      <p:pic>
        <p:nvPicPr>
          <p:cNvPr id="10" name="Image 1" descr="/workspace/deck/icons/thermometer-white.sv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064" y="2642616"/>
            <a:ext cx="402336" cy="402336"/>
          </a:xfrm>
          <a:prstGeom prst="rect">
            <a:avLst/>
          </a:prstGeom>
        </p:spPr>
      </p:pic>
      <p:sp>
        <p:nvSpPr>
          <p:cNvPr id="11" name="Text 7"/>
          <p:cNvSpPr/>
          <p:nvPr/>
        </p:nvSpPr>
        <p:spPr>
          <a:xfrm>
            <a:off x="1170432" y="2514600"/>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B</a:t>
            </a:r>
            <a:endParaRPr lang="en-US" sz="2600" dirty="0"/>
          </a:p>
        </p:txBody>
      </p:sp>
      <p:sp>
        <p:nvSpPr>
          <p:cNvPr id="12" name="Shape 8"/>
          <p:cNvSpPr/>
          <p:nvPr/>
        </p:nvSpPr>
        <p:spPr>
          <a:xfrm>
            <a:off x="1737360" y="2514600"/>
            <a:ext cx="10012680" cy="658368"/>
          </a:xfrm>
          <a:prstGeom prst="roundRect">
            <a:avLst>
              <a:gd name="adj" fmla="val 11111"/>
            </a:avLst>
          </a:prstGeom>
          <a:solidFill>
            <a:srgbClr val="F2F2F2"/>
          </a:solidFill>
          <a:ln w="12700">
            <a:solidFill>
              <a:srgbClr val="333333"/>
            </a:solidFill>
            <a:prstDash val="solid"/>
          </a:ln>
        </p:spPr>
      </p:sp>
      <p:sp>
        <p:nvSpPr>
          <p:cNvPr id="13" name="Text 9"/>
          <p:cNvSpPr/>
          <p:nvPr/>
        </p:nvSpPr>
        <p:spPr>
          <a:xfrm>
            <a:off x="1938528" y="2514600"/>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By clear-field wall R-value or U-value</a:t>
            </a:r>
            <a:endParaRPr lang="en-US" sz="1600" dirty="0"/>
          </a:p>
        </p:txBody>
      </p:sp>
      <p:sp>
        <p:nvSpPr>
          <p:cNvPr id="14" name="Shape 10"/>
          <p:cNvSpPr/>
          <p:nvPr/>
        </p:nvSpPr>
        <p:spPr>
          <a:xfrm>
            <a:off x="384048" y="3474720"/>
            <a:ext cx="658368" cy="658368"/>
          </a:xfrm>
          <a:prstGeom prst="roundRect">
            <a:avLst>
              <a:gd name="adj" fmla="val 11111"/>
            </a:avLst>
          </a:prstGeom>
          <a:solidFill>
            <a:srgbClr val="D2051E"/>
          </a:solidFill>
          <a:ln w="12700">
            <a:solidFill>
              <a:srgbClr val="333333"/>
            </a:solidFill>
            <a:prstDash val="solid"/>
          </a:ln>
        </p:spPr>
      </p:sp>
      <p:pic>
        <p:nvPicPr>
          <p:cNvPr id="15" name="Image 2" descr="/workspace/deck/icons/refresh-white.sv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2064" y="3602736"/>
            <a:ext cx="402336" cy="402336"/>
          </a:xfrm>
          <a:prstGeom prst="rect">
            <a:avLst/>
          </a:prstGeom>
        </p:spPr>
      </p:pic>
      <p:sp>
        <p:nvSpPr>
          <p:cNvPr id="16" name="Text 11"/>
          <p:cNvSpPr/>
          <p:nvPr/>
        </p:nvSpPr>
        <p:spPr>
          <a:xfrm>
            <a:off x="1170432" y="3474720"/>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C</a:t>
            </a:r>
            <a:endParaRPr lang="en-US" sz="2600" dirty="0"/>
          </a:p>
        </p:txBody>
      </p:sp>
      <p:sp>
        <p:nvSpPr>
          <p:cNvPr id="17" name="Shape 12"/>
          <p:cNvSpPr/>
          <p:nvPr/>
        </p:nvSpPr>
        <p:spPr>
          <a:xfrm>
            <a:off x="1737360" y="3474720"/>
            <a:ext cx="10012680" cy="658368"/>
          </a:xfrm>
          <a:prstGeom prst="roundRect">
            <a:avLst>
              <a:gd name="adj" fmla="val 11111"/>
            </a:avLst>
          </a:prstGeom>
          <a:solidFill>
            <a:srgbClr val="F2F2F2"/>
          </a:solidFill>
          <a:ln w="12700">
            <a:solidFill>
              <a:srgbClr val="333333"/>
            </a:solidFill>
            <a:prstDash val="solid"/>
          </a:ln>
        </p:spPr>
      </p:sp>
      <p:sp>
        <p:nvSpPr>
          <p:cNvPr id="18" name="Text 13"/>
          <p:cNvSpPr/>
          <p:nvPr/>
        </p:nvSpPr>
        <p:spPr>
          <a:xfrm>
            <a:off x="1938528" y="3474720"/>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By effective whole-wall R-value or U-value, including thermal bridges</a:t>
            </a:r>
            <a:endParaRPr lang="en-US" sz="1600" dirty="0"/>
          </a:p>
        </p:txBody>
      </p:sp>
      <p:sp>
        <p:nvSpPr>
          <p:cNvPr id="19" name="Shape 14"/>
          <p:cNvSpPr/>
          <p:nvPr/>
        </p:nvSpPr>
        <p:spPr>
          <a:xfrm>
            <a:off x="384048" y="4434840"/>
            <a:ext cx="658368" cy="658368"/>
          </a:xfrm>
          <a:prstGeom prst="roundRect">
            <a:avLst>
              <a:gd name="adj" fmla="val 11111"/>
            </a:avLst>
          </a:prstGeom>
          <a:solidFill>
            <a:srgbClr val="D2051E"/>
          </a:solidFill>
          <a:ln w="12700">
            <a:solidFill>
              <a:srgbClr val="333333"/>
            </a:solidFill>
            <a:prstDash val="solid"/>
          </a:ln>
        </p:spPr>
      </p:sp>
      <p:pic>
        <p:nvPicPr>
          <p:cNvPr id="20" name="Image 3" descr="/workspace/deck/icons/users-white.sv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2064" y="4562856"/>
            <a:ext cx="402336" cy="402336"/>
          </a:xfrm>
          <a:prstGeom prst="rect">
            <a:avLst/>
          </a:prstGeom>
        </p:spPr>
      </p:pic>
      <p:sp>
        <p:nvSpPr>
          <p:cNvPr id="21" name="Text 15"/>
          <p:cNvSpPr/>
          <p:nvPr/>
        </p:nvSpPr>
        <p:spPr>
          <a:xfrm>
            <a:off x="1170432" y="4434840"/>
            <a:ext cx="502920" cy="658368"/>
          </a:xfrm>
          <a:prstGeom prst="rect">
            <a:avLst/>
          </a:prstGeom>
          <a:noFill/>
          <a:ln/>
        </p:spPr>
        <p:txBody>
          <a:bodyPr wrap="square" lIns="0" tIns="0" rIns="0" bIns="0" rtlCol="0" anchor="ctr"/>
          <a:lstStyle/>
          <a:p>
            <a:pPr indent="0" marL="0">
              <a:buNone/>
            </a:pPr>
            <a:r>
              <a:rPr lang="en-US" sz="2600" b="1" dirty="0">
                <a:solidFill>
                  <a:srgbClr val="D2051E"/>
                </a:solidFill>
                <a:latin typeface="Arial" pitchFamily="34" charset="0"/>
                <a:ea typeface="Arial" pitchFamily="34" charset="-122"/>
                <a:cs typeface="Arial" pitchFamily="34" charset="-120"/>
              </a:rPr>
              <a:t>D</a:t>
            </a:r>
            <a:endParaRPr lang="en-US" sz="2600" dirty="0"/>
          </a:p>
        </p:txBody>
      </p:sp>
      <p:sp>
        <p:nvSpPr>
          <p:cNvPr id="22" name="Shape 16"/>
          <p:cNvSpPr/>
          <p:nvPr/>
        </p:nvSpPr>
        <p:spPr>
          <a:xfrm>
            <a:off x="1737360" y="4434840"/>
            <a:ext cx="10012680" cy="658368"/>
          </a:xfrm>
          <a:prstGeom prst="roundRect">
            <a:avLst>
              <a:gd name="adj" fmla="val 11111"/>
            </a:avLst>
          </a:prstGeom>
          <a:solidFill>
            <a:srgbClr val="F2F2F2"/>
          </a:solidFill>
          <a:ln w="12700">
            <a:solidFill>
              <a:srgbClr val="333333"/>
            </a:solidFill>
            <a:prstDash val="solid"/>
          </a:ln>
        </p:spPr>
      </p:sp>
      <p:sp>
        <p:nvSpPr>
          <p:cNvPr id="23" name="Text 17"/>
          <p:cNvSpPr/>
          <p:nvPr/>
        </p:nvSpPr>
        <p:spPr>
          <a:xfrm>
            <a:off x="1938528" y="4434840"/>
            <a:ext cx="9601200" cy="658368"/>
          </a:xfrm>
          <a:prstGeom prst="rect">
            <a:avLst/>
          </a:prstGeom>
          <a:noFill/>
          <a:ln/>
        </p:spPr>
        <p:txBody>
          <a:bodyPr wrap="square" lIns="0" tIns="0" rIns="0" bIns="0" rtlCol="0" anchor="ctr"/>
          <a:lstStyle/>
          <a:p>
            <a:pPr indent="0" marL="0">
              <a:buNone/>
            </a:pPr>
            <a:r>
              <a:rPr lang="en-US" sz="1600" dirty="0">
                <a:solidFill>
                  <a:srgbClr val="3F3E42"/>
                </a:solidFill>
                <a:latin typeface="Arial" pitchFamily="34" charset="0"/>
                <a:ea typeface="Arial" pitchFamily="34" charset="-122"/>
                <a:cs typeface="Arial" pitchFamily="34" charset="-120"/>
              </a:rPr>
              <a:t>It varies significantly by project, owner, consultant, or jurisdiction</a:t>
            </a:r>
            <a:endParaRPr lang="en-US" sz="1600" dirty="0"/>
          </a:p>
        </p:txBody>
      </p:sp>
      <p:sp>
        <p:nvSpPr>
          <p:cNvPr id="24" name="Shape 18"/>
          <p:cNvSpPr/>
          <p:nvPr/>
        </p:nvSpPr>
        <p:spPr>
          <a:xfrm>
            <a:off x="347472" y="6547104"/>
            <a:ext cx="614843" cy="209946"/>
          </a:xfrm>
          <a:prstGeom prst="roundRect">
            <a:avLst>
              <a:gd name="adj" fmla="val 13066"/>
            </a:avLst>
          </a:prstGeom>
          <a:solidFill>
            <a:srgbClr val="D2051E"/>
          </a:solidFill>
          <a:ln w="12700">
            <a:solidFill>
              <a:srgbClr val="333333"/>
            </a:solidFill>
            <a:prstDash val="solid"/>
          </a:ln>
        </p:spPr>
      </p:sp>
      <p:sp>
        <p:nvSpPr>
          <p:cNvPr id="25" name="Text 19"/>
          <p:cNvSpPr/>
          <p:nvPr/>
        </p:nvSpPr>
        <p:spPr>
          <a:xfrm>
            <a:off x="347472" y="6547104"/>
            <a:ext cx="614843" cy="209946"/>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Arial" pitchFamily="34" charset="0"/>
                <a:ea typeface="Arial" pitchFamily="34" charset="-122"/>
                <a:cs typeface="Arial" pitchFamily="34" charset="-120"/>
              </a:rPr>
              <a:t>HILTI</a:t>
            </a:r>
            <a:endParaRPr lang="en-US" sz="900" dirty="0"/>
          </a:p>
        </p:txBody>
      </p:sp>
      <p:sp>
        <p:nvSpPr>
          <p:cNvPr id="26" name="Text 20"/>
          <p:cNvSpPr/>
          <p:nvPr/>
        </p:nvSpPr>
        <p:spPr>
          <a:xfrm>
            <a:off x="1115568" y="6547104"/>
            <a:ext cx="9509760" cy="256032"/>
          </a:xfrm>
          <a:prstGeom prst="rect">
            <a:avLst/>
          </a:prstGeom>
          <a:noFill/>
          <a:ln/>
        </p:spPr>
        <p:txBody>
          <a:bodyPr wrap="square" lIns="0" tIns="0" rIns="0" bIns="0" rtlCol="0" anchor="ctr"/>
          <a:lstStyle/>
          <a:p>
            <a:pPr indent="0" marL="0">
              <a:buNone/>
            </a:pPr>
            <a:r>
              <a:rPr lang="en-US" sz="1000" dirty="0">
                <a:solidFill>
                  <a:srgbClr val="6A686C"/>
                </a:solidFill>
                <a:latin typeface="Arial" pitchFamily="34" charset="0"/>
                <a:ea typeface="Arial" pitchFamily="34" charset="-122"/>
                <a:cs typeface="Arial" pitchFamily="34" charset="-120"/>
              </a:rPr>
              <a:t>Mastering Subframing in Rainscreen Façades - Balancing Performance, Sustainability, and Durability</a:t>
            </a:r>
            <a:endParaRPr lang="en-US" sz="1000" dirty="0"/>
          </a:p>
        </p:txBody>
      </p:sp>
      <p:sp>
        <p:nvSpPr>
          <p:cNvPr id="27" name="Text 21"/>
          <p:cNvSpPr/>
          <p:nvPr/>
        </p:nvSpPr>
        <p:spPr>
          <a:xfrm>
            <a:off x="10835640" y="6547104"/>
            <a:ext cx="1005840" cy="256032"/>
          </a:xfrm>
          <a:prstGeom prst="rect">
            <a:avLst/>
          </a:prstGeom>
          <a:noFill/>
          <a:ln/>
        </p:spPr>
        <p:txBody>
          <a:bodyPr wrap="square" lIns="0" tIns="0" rIns="0" bIns="0" rtlCol="0" anchor="ctr"/>
          <a:lstStyle/>
          <a:p>
            <a:pPr algn="r" indent="0" marL="0">
              <a:buNone/>
            </a:pPr>
            <a:r>
              <a:rPr lang="en-US" sz="1200" dirty="0">
                <a:solidFill>
                  <a:srgbClr val="D2051E"/>
                </a:solidFill>
                <a:latin typeface="Arial" pitchFamily="34" charset="0"/>
                <a:ea typeface="Arial" pitchFamily="34" charset="-122"/>
                <a:cs typeface="Arial" pitchFamily="34" charset="-120"/>
              </a:rPr>
              <a:t>/  9</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46</Slides>
  <Notes>46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46</vt:i4>
      </vt:variant>
    </vt:vector>
  </HeadingPairs>
  <TitlesOfParts>
    <vt:vector size="4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vector>
  </TitlesOfParts>
  <Company>Hilti North America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Strand — Mastering Subframing in Rainscreen Façades</dc:title>
  <dc:subject>Performance Knot Thermal Strand — Balancing Performance, Sustainability, and Durability</dc:subject>
  <dc:creator>Jesus Barreda, P.E.</dc:creator>
  <cp:lastModifiedBy>Jesus Barreda, P.E.</cp:lastModifiedBy>
  <cp:revision>1</cp:revision>
  <dcterms:created xsi:type="dcterms:W3CDTF">2026-08-20T04:43:54Z</dcterms:created>
  <dcterms:modified xsi:type="dcterms:W3CDTF">2026-08-20T04:43:54Z</dcterms:modified>
</cp:coreProperties>
</file>